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724" r:id="rId5"/>
  </p:sldMasterIdLst>
  <p:notesMasterIdLst>
    <p:notesMasterId r:id="rId17"/>
  </p:notesMasterIdLst>
  <p:handoutMasterIdLst>
    <p:handoutMasterId r:id="rId18"/>
  </p:handoutMasterIdLst>
  <p:sldIdLst>
    <p:sldId id="1738" r:id="rId6"/>
    <p:sldId id="1727" r:id="rId7"/>
    <p:sldId id="1728" r:id="rId8"/>
    <p:sldId id="1733" r:id="rId9"/>
    <p:sldId id="1729" r:id="rId10"/>
    <p:sldId id="1739" r:id="rId11"/>
    <p:sldId id="1732" r:id="rId12"/>
    <p:sldId id="1734" r:id="rId13"/>
    <p:sldId id="1736" r:id="rId14"/>
    <p:sldId id="1735" r:id="rId15"/>
    <p:sldId id="1737" r:id="rId16"/>
  </p:sldIdLst>
  <p:sldSz cx="9144000" cy="5143500" type="screen16x9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AF3"/>
    <a:srgbClr val="CBD1E6"/>
    <a:srgbClr val="0000CC"/>
    <a:srgbClr val="FFFFCC"/>
    <a:srgbClr val="00FF00"/>
    <a:srgbClr val="009900"/>
    <a:srgbClr val="E7EAEE"/>
    <a:srgbClr val="5583BE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57" autoAdjust="0"/>
    <p:restoredTop sz="91529" autoAdjust="0"/>
  </p:normalViewPr>
  <p:slideViewPr>
    <p:cSldViewPr>
      <p:cViewPr varScale="1">
        <p:scale>
          <a:sx n="88" d="100"/>
          <a:sy n="88" d="100"/>
        </p:scale>
        <p:origin x="124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688" y="-77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F19675-487D-B24F-8240-0F60D2C46100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DA69794-9BD3-C540-947E-12365F0A6D8F}">
      <dgm:prSet phldrT="[Texte]"/>
      <dgm:spPr/>
      <dgm:t>
        <a:bodyPr/>
        <a:lstStyle/>
        <a:p>
          <a:r>
            <a:rPr lang="fr-FR" dirty="0"/>
            <a:t>PREPARE</a:t>
          </a:r>
        </a:p>
      </dgm:t>
    </dgm:pt>
    <dgm:pt modelId="{81EAEB4C-D509-6E4B-9867-518966DD3FCE}" type="parTrans" cxnId="{1D34D82B-2954-9248-A385-A8E68B74ECF3}">
      <dgm:prSet/>
      <dgm:spPr/>
      <dgm:t>
        <a:bodyPr/>
        <a:lstStyle/>
        <a:p>
          <a:endParaRPr lang="fr-FR"/>
        </a:p>
      </dgm:t>
    </dgm:pt>
    <dgm:pt modelId="{AF8282E9-B2A6-B645-A1E2-581ABE43ED5B}" type="sibTrans" cxnId="{1D34D82B-2954-9248-A385-A8E68B74ECF3}">
      <dgm:prSet/>
      <dgm:spPr/>
      <dgm:t>
        <a:bodyPr/>
        <a:lstStyle/>
        <a:p>
          <a:endParaRPr lang="fr-FR"/>
        </a:p>
      </dgm:t>
    </dgm:pt>
    <dgm:pt modelId="{17375C00-4269-9348-A6F7-A4FFC2E10A96}">
      <dgm:prSet phldrT="[Texte]"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r-FR" dirty="0" err="1"/>
            <a:t>Camso</a:t>
          </a:r>
          <a:r>
            <a:rPr lang="fr-FR" dirty="0"/>
            <a:t> and Supplier analyse last 12 </a:t>
          </a:r>
          <a:r>
            <a:rPr lang="fr-FR" dirty="0" err="1"/>
            <a:t>months</a:t>
          </a:r>
          <a:r>
            <a:rPr lang="fr-FR" dirty="0"/>
            <a:t> </a:t>
          </a:r>
          <a:r>
            <a:rPr lang="fr-FR" dirty="0" err="1"/>
            <a:t>quality</a:t>
          </a:r>
          <a:r>
            <a:rPr lang="fr-FR" dirty="0"/>
            <a:t> data: </a:t>
          </a:r>
          <a:r>
            <a:rPr lang="fr-FR" dirty="0" err="1"/>
            <a:t>internal</a:t>
          </a:r>
          <a:r>
            <a:rPr lang="fr-FR" dirty="0"/>
            <a:t> ppm, </a:t>
          </a:r>
          <a:r>
            <a:rPr lang="fr-FR" dirty="0" err="1"/>
            <a:t>external</a:t>
          </a:r>
          <a:r>
            <a:rPr lang="fr-FR" dirty="0"/>
            <a:t> ppm, top 3 </a:t>
          </a:r>
          <a:r>
            <a:rPr lang="fr-FR" dirty="0" err="1"/>
            <a:t>failure</a:t>
          </a:r>
          <a:r>
            <a:rPr lang="fr-FR" dirty="0"/>
            <a:t> modes, </a:t>
          </a:r>
          <a:br>
            <a:rPr lang="fr-FR" dirty="0"/>
          </a:br>
          <a:r>
            <a:rPr lang="fr-FR" dirty="0"/>
            <a:t>supplier roadmap, </a:t>
          </a:r>
          <a:r>
            <a:rPr lang="fr-FR" dirty="0" err="1"/>
            <a:t>Camso</a:t>
          </a:r>
          <a:r>
            <a:rPr lang="fr-FR" dirty="0"/>
            <a:t> </a:t>
          </a:r>
          <a:r>
            <a:rPr lang="fr-FR" dirty="0" err="1"/>
            <a:t>quality</a:t>
          </a:r>
          <a:r>
            <a:rPr lang="fr-FR" dirty="0"/>
            <a:t> </a:t>
          </a:r>
          <a:r>
            <a:rPr lang="fr-FR" dirty="0" err="1"/>
            <a:t>policy</a:t>
          </a:r>
          <a:r>
            <a:rPr lang="fr-FR" dirty="0"/>
            <a:t>, business case…</a:t>
          </a:r>
        </a:p>
      </dgm:t>
    </dgm:pt>
    <dgm:pt modelId="{55DCBAEE-1F16-AB41-AB29-10DFC0300DBE}" type="parTrans" cxnId="{91E65A63-4503-8F48-BC39-97DD8C3A3ED3}">
      <dgm:prSet/>
      <dgm:spPr/>
      <dgm:t>
        <a:bodyPr/>
        <a:lstStyle/>
        <a:p>
          <a:endParaRPr lang="fr-FR"/>
        </a:p>
      </dgm:t>
    </dgm:pt>
    <dgm:pt modelId="{71148DC2-8A47-8440-8246-568F8FF32479}" type="sibTrans" cxnId="{91E65A63-4503-8F48-BC39-97DD8C3A3ED3}">
      <dgm:prSet/>
      <dgm:spPr/>
      <dgm:t>
        <a:bodyPr/>
        <a:lstStyle/>
        <a:p>
          <a:endParaRPr lang="fr-FR"/>
        </a:p>
      </dgm:t>
    </dgm:pt>
    <dgm:pt modelId="{10B44252-9648-0C40-9A1C-D6A22F1E10FF}">
      <dgm:prSet phldrT="[Texte]"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r-FR" dirty="0"/>
            <a:t>Supplier </a:t>
          </a:r>
          <a:r>
            <a:rPr lang="fr-FR" dirty="0" err="1"/>
            <a:t>prepares</a:t>
          </a:r>
          <a:r>
            <a:rPr lang="fr-FR" dirty="0"/>
            <a:t> one (1) A3 per </a:t>
          </a:r>
          <a:r>
            <a:rPr lang="fr-FR" dirty="0" err="1"/>
            <a:t>failure</a:t>
          </a:r>
          <a:r>
            <a:rPr lang="fr-FR" dirty="0"/>
            <a:t> mode to analyse </a:t>
          </a:r>
          <a:r>
            <a:rPr lang="fr-FR" dirty="0" err="1"/>
            <a:t>technical</a:t>
          </a:r>
          <a:r>
            <a:rPr lang="fr-FR" dirty="0"/>
            <a:t> occurrence causes, </a:t>
          </a:r>
          <a:r>
            <a:rPr lang="fr-FR" dirty="0" err="1"/>
            <a:t>technical</a:t>
          </a:r>
          <a:r>
            <a:rPr lang="fr-FR" dirty="0"/>
            <a:t> non </a:t>
          </a:r>
          <a:r>
            <a:rPr lang="fr-FR" dirty="0" err="1"/>
            <a:t>detection</a:t>
          </a:r>
          <a:r>
            <a:rPr lang="fr-FR" dirty="0"/>
            <a:t> causes and focus on </a:t>
          </a:r>
          <a:r>
            <a:rPr lang="fr-FR" dirty="0" err="1"/>
            <a:t>systemic</a:t>
          </a:r>
          <a:r>
            <a:rPr lang="fr-FR" dirty="0"/>
            <a:t> causes (</a:t>
          </a:r>
          <a:r>
            <a:rPr lang="fr-FR" dirty="0" err="1"/>
            <a:t>why</a:t>
          </a:r>
          <a:r>
            <a:rPr lang="fr-FR" dirty="0"/>
            <a:t> not </a:t>
          </a:r>
          <a:r>
            <a:rPr lang="fr-FR" dirty="0" err="1"/>
            <a:t>predicted</a:t>
          </a:r>
          <a:r>
            <a:rPr lang="fr-FR" dirty="0"/>
            <a:t>, </a:t>
          </a:r>
          <a:r>
            <a:rPr lang="fr-FR" dirty="0" err="1"/>
            <a:t>why</a:t>
          </a:r>
          <a:r>
            <a:rPr lang="fr-FR" dirty="0"/>
            <a:t> not </a:t>
          </a:r>
          <a:r>
            <a:rPr lang="fr-FR" dirty="0" err="1"/>
            <a:t>prevented</a:t>
          </a:r>
          <a:r>
            <a:rPr lang="fr-FR" dirty="0"/>
            <a:t> and </a:t>
          </a:r>
          <a:r>
            <a:rPr lang="fr-FR" dirty="0" err="1"/>
            <a:t>why</a:t>
          </a:r>
          <a:r>
            <a:rPr lang="fr-FR" dirty="0"/>
            <a:t> </a:t>
          </a:r>
          <a:r>
            <a:rPr lang="fr-FR" dirty="0" err="1"/>
            <a:t>customer</a:t>
          </a:r>
          <a:r>
            <a:rPr lang="fr-FR" dirty="0"/>
            <a:t> not </a:t>
          </a:r>
          <a:r>
            <a:rPr lang="fr-FR" dirty="0" err="1"/>
            <a:t>protected</a:t>
          </a:r>
          <a:r>
            <a:rPr lang="fr-FR" dirty="0"/>
            <a:t>) </a:t>
          </a:r>
        </a:p>
      </dgm:t>
    </dgm:pt>
    <dgm:pt modelId="{B4213EE8-884D-4747-9568-E981704B6F40}" type="parTrans" cxnId="{75058EB8-A8BB-2D47-8DFB-21938DC4BDFC}">
      <dgm:prSet/>
      <dgm:spPr/>
      <dgm:t>
        <a:bodyPr/>
        <a:lstStyle/>
        <a:p>
          <a:endParaRPr lang="fr-FR"/>
        </a:p>
      </dgm:t>
    </dgm:pt>
    <dgm:pt modelId="{9CAF17D6-60E4-DB4D-9811-CAEB98711FD8}" type="sibTrans" cxnId="{75058EB8-A8BB-2D47-8DFB-21938DC4BDFC}">
      <dgm:prSet/>
      <dgm:spPr/>
      <dgm:t>
        <a:bodyPr/>
        <a:lstStyle/>
        <a:p>
          <a:endParaRPr lang="fr-FR"/>
        </a:p>
      </dgm:t>
    </dgm:pt>
    <dgm:pt modelId="{DB07A330-4BE2-0D4E-B711-91D78E617A9D}">
      <dgm:prSet phldrT="[Texte]"/>
      <dgm:spPr/>
      <dgm:t>
        <a:bodyPr/>
        <a:lstStyle/>
        <a:p>
          <a:r>
            <a:rPr lang="fr-FR" dirty="0"/>
            <a:t>AGREE</a:t>
          </a:r>
        </a:p>
      </dgm:t>
    </dgm:pt>
    <dgm:pt modelId="{20DF8A9C-2BC8-A243-84DC-BFCEB45FF7D7}" type="parTrans" cxnId="{DABC26E5-C817-CB45-B6DE-88A7A53B7911}">
      <dgm:prSet/>
      <dgm:spPr/>
      <dgm:t>
        <a:bodyPr/>
        <a:lstStyle/>
        <a:p>
          <a:endParaRPr lang="fr-FR"/>
        </a:p>
      </dgm:t>
    </dgm:pt>
    <dgm:pt modelId="{2A802B4F-3329-0947-870E-6672B21EBAE3}" type="sibTrans" cxnId="{DABC26E5-C817-CB45-B6DE-88A7A53B7911}">
      <dgm:prSet/>
      <dgm:spPr/>
      <dgm:t>
        <a:bodyPr/>
        <a:lstStyle/>
        <a:p>
          <a:endParaRPr lang="fr-FR"/>
        </a:p>
      </dgm:t>
    </dgm:pt>
    <dgm:pt modelId="{02F30D33-B013-5347-AA45-F0CC01D7CA15}">
      <dgm:prSet phldrT="[Texte]"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r-FR"/>
            <a:t>Agree on roadmap with Camso representatives: Strategic buyer + Supplier Quality Manager</a:t>
          </a:r>
        </a:p>
      </dgm:t>
    </dgm:pt>
    <dgm:pt modelId="{3EDFEA42-6AC1-E14D-8DCE-E383CBCC0991}" type="parTrans" cxnId="{9D277B46-7E36-214A-A2F8-B6DF288102EC}">
      <dgm:prSet/>
      <dgm:spPr/>
      <dgm:t>
        <a:bodyPr/>
        <a:lstStyle/>
        <a:p>
          <a:endParaRPr lang="fr-FR"/>
        </a:p>
      </dgm:t>
    </dgm:pt>
    <dgm:pt modelId="{37C09427-93EC-C141-9ED2-920B903EC4A0}" type="sibTrans" cxnId="{9D277B46-7E36-214A-A2F8-B6DF288102EC}">
      <dgm:prSet/>
      <dgm:spPr/>
      <dgm:t>
        <a:bodyPr/>
        <a:lstStyle/>
        <a:p>
          <a:endParaRPr lang="fr-FR"/>
        </a:p>
      </dgm:t>
    </dgm:pt>
    <dgm:pt modelId="{3CE28CEA-E90F-0940-9A92-F55E20D6C28A}">
      <dgm:prSet phldrT="[Texte]"/>
      <dgm:spPr/>
      <dgm:t>
        <a:bodyPr/>
        <a:lstStyle/>
        <a:p>
          <a:r>
            <a:rPr lang="fr-FR" dirty="0"/>
            <a:t>FOLLOW-UP</a:t>
          </a:r>
        </a:p>
      </dgm:t>
    </dgm:pt>
    <dgm:pt modelId="{385913B1-4560-A34E-961A-58B7B900AC87}" type="parTrans" cxnId="{76385553-53A2-7B4D-AD10-7C78B3C8BFAA}">
      <dgm:prSet/>
      <dgm:spPr/>
      <dgm:t>
        <a:bodyPr/>
        <a:lstStyle/>
        <a:p>
          <a:endParaRPr lang="fr-FR"/>
        </a:p>
      </dgm:t>
    </dgm:pt>
    <dgm:pt modelId="{16106701-A2A2-2449-A652-7F36CD667D96}" type="sibTrans" cxnId="{76385553-53A2-7B4D-AD10-7C78B3C8BFAA}">
      <dgm:prSet/>
      <dgm:spPr/>
      <dgm:t>
        <a:bodyPr/>
        <a:lstStyle/>
        <a:p>
          <a:endParaRPr lang="fr-FR"/>
        </a:p>
      </dgm:t>
    </dgm:pt>
    <dgm:pt modelId="{2940B4D8-5A9F-944D-9847-74942737EE24}">
      <dgm:prSet phldrT="[Texte]"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r-FR"/>
            <a:t>Report progress on roadmap: A3 status review, KPI/KPC, 0 defect status</a:t>
          </a:r>
          <a:endParaRPr lang="fr-FR" dirty="0"/>
        </a:p>
      </dgm:t>
    </dgm:pt>
    <dgm:pt modelId="{F0D3ECA0-65E6-D54C-AFD1-4B4D7EFBF3AF}" type="parTrans" cxnId="{9C7A908A-B4EE-B34C-B899-A9FCD605C30F}">
      <dgm:prSet/>
      <dgm:spPr/>
      <dgm:t>
        <a:bodyPr/>
        <a:lstStyle/>
        <a:p>
          <a:endParaRPr lang="fr-FR"/>
        </a:p>
      </dgm:t>
    </dgm:pt>
    <dgm:pt modelId="{4C96CB81-8843-A640-96B5-18B4A0FA7445}" type="sibTrans" cxnId="{9C7A908A-B4EE-B34C-B899-A9FCD605C30F}">
      <dgm:prSet/>
      <dgm:spPr/>
      <dgm:t>
        <a:bodyPr/>
        <a:lstStyle/>
        <a:p>
          <a:endParaRPr lang="fr-FR"/>
        </a:p>
      </dgm:t>
    </dgm:pt>
    <dgm:pt modelId="{EAA52403-34D1-A442-A001-F88E31A413BA}">
      <dgm:prSet/>
      <dgm:spPr/>
      <dgm:t>
        <a:bodyPr/>
        <a:lstStyle/>
        <a:p>
          <a:r>
            <a:rPr lang="fr-FR" b="1" dirty="0"/>
            <a:t>CELEBRATE</a:t>
          </a:r>
        </a:p>
      </dgm:t>
    </dgm:pt>
    <dgm:pt modelId="{7F98939E-7D52-8841-BA34-82D708ABBD5D}" type="parTrans" cxnId="{F27A22EE-B614-1B49-A74A-96B39F1B6272}">
      <dgm:prSet/>
      <dgm:spPr/>
      <dgm:t>
        <a:bodyPr/>
        <a:lstStyle/>
        <a:p>
          <a:endParaRPr lang="fr-FR"/>
        </a:p>
      </dgm:t>
    </dgm:pt>
    <dgm:pt modelId="{48E76A57-27C4-B640-AEFA-235545FCF3A7}" type="sibTrans" cxnId="{F27A22EE-B614-1B49-A74A-96B39F1B6272}">
      <dgm:prSet/>
      <dgm:spPr/>
      <dgm:t>
        <a:bodyPr/>
        <a:lstStyle/>
        <a:p>
          <a:endParaRPr lang="fr-FR"/>
        </a:p>
      </dgm:t>
    </dgm:pt>
    <dgm:pt modelId="{9861FF40-5B89-7848-AB9A-87A7303A16DB}">
      <dgm:prSet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r-FR" dirty="0" err="1"/>
            <a:t>Measure</a:t>
          </a:r>
          <a:r>
            <a:rPr lang="fr-FR" dirty="0"/>
            <a:t> ‘0 </a:t>
          </a:r>
          <a:r>
            <a:rPr lang="fr-FR" dirty="0" err="1"/>
            <a:t>defect</a:t>
          </a:r>
          <a:r>
            <a:rPr lang="fr-FR" dirty="0"/>
            <a:t> </a:t>
          </a:r>
          <a:r>
            <a:rPr lang="fr-FR" dirty="0" err="1"/>
            <a:t>Quarters</a:t>
          </a:r>
          <a:r>
            <a:rPr lang="fr-FR" dirty="0"/>
            <a:t>’</a:t>
          </a:r>
        </a:p>
      </dgm:t>
    </dgm:pt>
    <dgm:pt modelId="{0AA7AC2E-3F93-1542-BF7E-05CC849F6312}" type="parTrans" cxnId="{D6E34026-9E1E-E24B-8C58-B276C0BFC8EF}">
      <dgm:prSet/>
      <dgm:spPr/>
      <dgm:t>
        <a:bodyPr/>
        <a:lstStyle/>
        <a:p>
          <a:endParaRPr lang="fr-FR"/>
        </a:p>
      </dgm:t>
    </dgm:pt>
    <dgm:pt modelId="{999D48F4-AD82-244A-8D83-00EFE9A95786}" type="sibTrans" cxnId="{D6E34026-9E1E-E24B-8C58-B276C0BFC8EF}">
      <dgm:prSet/>
      <dgm:spPr/>
      <dgm:t>
        <a:bodyPr/>
        <a:lstStyle/>
        <a:p>
          <a:endParaRPr lang="fr-FR"/>
        </a:p>
      </dgm:t>
    </dgm:pt>
    <dgm:pt modelId="{A567945D-640B-C94A-9E31-1514A4AE7965}">
      <dgm:prSet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r-FR" dirty="0" err="1"/>
            <a:t>Submit</a:t>
          </a:r>
          <a:r>
            <a:rPr lang="fr-FR" dirty="0"/>
            <a:t> official 0 </a:t>
          </a:r>
          <a:r>
            <a:rPr lang="fr-FR" dirty="0" err="1"/>
            <a:t>defect</a:t>
          </a:r>
          <a:r>
            <a:rPr lang="fr-FR" dirty="0"/>
            <a:t> </a:t>
          </a:r>
          <a:r>
            <a:rPr lang="fr-FR" dirty="0" err="1"/>
            <a:t>commitment</a:t>
          </a:r>
          <a:endParaRPr lang="en-US" dirty="0"/>
        </a:p>
      </dgm:t>
    </dgm:pt>
    <dgm:pt modelId="{E67D99FF-AE1C-934E-BCB0-4D692269DC28}" type="parTrans" cxnId="{E971B32C-FDE9-6D4C-BCE8-DC6B3E6AA892}">
      <dgm:prSet/>
      <dgm:spPr/>
      <dgm:t>
        <a:bodyPr/>
        <a:lstStyle/>
        <a:p>
          <a:endParaRPr lang="fr-FR"/>
        </a:p>
      </dgm:t>
    </dgm:pt>
    <dgm:pt modelId="{1FC22149-FCFE-7A4B-B88D-FD32294FB05D}" type="sibTrans" cxnId="{E971B32C-FDE9-6D4C-BCE8-DC6B3E6AA892}">
      <dgm:prSet/>
      <dgm:spPr/>
      <dgm:t>
        <a:bodyPr/>
        <a:lstStyle/>
        <a:p>
          <a:endParaRPr lang="fr-FR"/>
        </a:p>
      </dgm:t>
    </dgm:pt>
    <dgm:pt modelId="{F276E3A7-CD41-364A-A6C9-7B166820F94C}">
      <dgm:prSet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r-FR" dirty="0" err="1"/>
            <a:t>Prepare</a:t>
          </a:r>
          <a:r>
            <a:rPr lang="fr-FR" dirty="0"/>
            <a:t> </a:t>
          </a:r>
          <a:r>
            <a:rPr lang="fr-FR" dirty="0" err="1"/>
            <a:t>Gemba</a:t>
          </a:r>
          <a:r>
            <a:rPr lang="fr-FR" dirty="0"/>
            <a:t> </a:t>
          </a:r>
          <a:r>
            <a:rPr lang="fr-FR" dirty="0" err="1"/>
            <a:t>Reviews</a:t>
          </a:r>
          <a:r>
            <a:rPr lang="fr-FR" dirty="0"/>
            <a:t> / PFMEA </a:t>
          </a:r>
          <a:r>
            <a:rPr lang="fr-FR" dirty="0" err="1"/>
            <a:t>Go&amp;See&amp;Fix</a:t>
          </a:r>
          <a:r>
            <a:rPr lang="fr-FR" dirty="0"/>
            <a:t> </a:t>
          </a:r>
          <a:r>
            <a:rPr lang="fr-FR" dirty="0" err="1"/>
            <a:t>events</a:t>
          </a:r>
          <a:endParaRPr lang="en-US" dirty="0"/>
        </a:p>
      </dgm:t>
    </dgm:pt>
    <dgm:pt modelId="{5C238CEC-F330-5848-94DA-FA4D167E64C6}" type="parTrans" cxnId="{B17A06D8-44A8-7A4D-8CB1-3C7F9AC0BEED}">
      <dgm:prSet/>
      <dgm:spPr/>
      <dgm:t>
        <a:bodyPr/>
        <a:lstStyle/>
        <a:p>
          <a:endParaRPr lang="fr-FR"/>
        </a:p>
      </dgm:t>
    </dgm:pt>
    <dgm:pt modelId="{A793C191-0C30-A94F-BEE5-5185ECC0B6EA}" type="sibTrans" cxnId="{B17A06D8-44A8-7A4D-8CB1-3C7F9AC0BEED}">
      <dgm:prSet/>
      <dgm:spPr/>
      <dgm:t>
        <a:bodyPr/>
        <a:lstStyle/>
        <a:p>
          <a:endParaRPr lang="fr-FR"/>
        </a:p>
      </dgm:t>
    </dgm:pt>
    <dgm:pt modelId="{B06A28FD-7C25-1D4C-B71F-1455705B18B7}">
      <dgm:prSet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fr-FR" b="1"/>
            <a:t>Celebrate ‘0 defect Quarters’</a:t>
          </a:r>
          <a:endParaRPr lang="en-US" b="1" dirty="0"/>
        </a:p>
      </dgm:t>
    </dgm:pt>
    <dgm:pt modelId="{894399DF-E226-884F-B431-0F509D323DD3}" type="parTrans" cxnId="{54C63F8B-5A7E-7F44-97D8-6AF5A6103158}">
      <dgm:prSet/>
      <dgm:spPr/>
      <dgm:t>
        <a:bodyPr/>
        <a:lstStyle/>
        <a:p>
          <a:endParaRPr lang="fr-FR"/>
        </a:p>
      </dgm:t>
    </dgm:pt>
    <dgm:pt modelId="{356159C5-FE2A-EB4E-8E41-89A3542F5D01}" type="sibTrans" cxnId="{54C63F8B-5A7E-7F44-97D8-6AF5A6103158}">
      <dgm:prSet/>
      <dgm:spPr/>
      <dgm:t>
        <a:bodyPr/>
        <a:lstStyle/>
        <a:p>
          <a:endParaRPr lang="fr-FR"/>
        </a:p>
      </dgm:t>
    </dgm:pt>
    <dgm:pt modelId="{E921C948-9D9D-B143-AE00-AEE684ACE654}" type="pres">
      <dgm:prSet presAssocID="{67F19675-487D-B24F-8240-0F60D2C46100}" presName="linearFlow" presStyleCnt="0">
        <dgm:presLayoutVars>
          <dgm:dir/>
          <dgm:animLvl val="lvl"/>
          <dgm:resizeHandles val="exact"/>
        </dgm:presLayoutVars>
      </dgm:prSet>
      <dgm:spPr/>
    </dgm:pt>
    <dgm:pt modelId="{FF2E7FDC-D44A-8A41-B625-234933736D35}" type="pres">
      <dgm:prSet presAssocID="{1DA69794-9BD3-C540-947E-12365F0A6D8F}" presName="composite" presStyleCnt="0"/>
      <dgm:spPr/>
    </dgm:pt>
    <dgm:pt modelId="{A36D5DFE-4A6F-834D-9131-BCEF026F59F4}" type="pres">
      <dgm:prSet presAssocID="{1DA69794-9BD3-C540-947E-12365F0A6D8F}" presName="parentText" presStyleLbl="alignNode1" presStyleIdx="0" presStyleCnt="4" custScaleX="98921" custLinFactNeighborX="21838">
        <dgm:presLayoutVars>
          <dgm:chMax val="1"/>
          <dgm:bulletEnabled val="1"/>
        </dgm:presLayoutVars>
      </dgm:prSet>
      <dgm:spPr/>
    </dgm:pt>
    <dgm:pt modelId="{5BE5455B-2958-B34E-8844-789DF2905C0F}" type="pres">
      <dgm:prSet presAssocID="{1DA69794-9BD3-C540-947E-12365F0A6D8F}" presName="descendantText" presStyleLbl="alignAcc1" presStyleIdx="0" presStyleCnt="4" custScaleX="91481">
        <dgm:presLayoutVars>
          <dgm:bulletEnabled val="1"/>
        </dgm:presLayoutVars>
      </dgm:prSet>
      <dgm:spPr>
        <a:prstGeom prst="rect">
          <a:avLst/>
        </a:prstGeom>
      </dgm:spPr>
    </dgm:pt>
    <dgm:pt modelId="{E5C200DA-8172-C24A-BE89-E397200E958B}" type="pres">
      <dgm:prSet presAssocID="{AF8282E9-B2A6-B645-A1E2-581ABE43ED5B}" presName="sp" presStyleCnt="0"/>
      <dgm:spPr/>
    </dgm:pt>
    <dgm:pt modelId="{CB090440-28B2-4849-8898-1760D09901A1}" type="pres">
      <dgm:prSet presAssocID="{DB07A330-4BE2-0D4E-B711-91D78E617A9D}" presName="composite" presStyleCnt="0"/>
      <dgm:spPr/>
    </dgm:pt>
    <dgm:pt modelId="{A1FD1961-E085-984E-B028-F52E367D8820}" type="pres">
      <dgm:prSet presAssocID="{DB07A330-4BE2-0D4E-B711-91D78E617A9D}" presName="parentText" presStyleLbl="alignNode1" presStyleIdx="1" presStyleCnt="4" custScaleX="98921" custLinFactNeighborX="21838">
        <dgm:presLayoutVars>
          <dgm:chMax val="1"/>
          <dgm:bulletEnabled val="1"/>
        </dgm:presLayoutVars>
      </dgm:prSet>
      <dgm:spPr/>
    </dgm:pt>
    <dgm:pt modelId="{71D42A40-DF2E-0A4D-A2D7-2D68E9650516}" type="pres">
      <dgm:prSet presAssocID="{DB07A330-4BE2-0D4E-B711-91D78E617A9D}" presName="descendantText" presStyleLbl="alignAcc1" presStyleIdx="1" presStyleCnt="4" custScaleX="91481">
        <dgm:presLayoutVars>
          <dgm:bulletEnabled val="1"/>
        </dgm:presLayoutVars>
      </dgm:prSet>
      <dgm:spPr>
        <a:prstGeom prst="rect">
          <a:avLst/>
        </a:prstGeom>
      </dgm:spPr>
    </dgm:pt>
    <dgm:pt modelId="{0141A249-C970-FB47-BDA1-37D3ABC47126}" type="pres">
      <dgm:prSet presAssocID="{2A802B4F-3329-0947-870E-6672B21EBAE3}" presName="sp" presStyleCnt="0"/>
      <dgm:spPr/>
    </dgm:pt>
    <dgm:pt modelId="{2182A761-CD50-044D-B331-443B6AC192B3}" type="pres">
      <dgm:prSet presAssocID="{3CE28CEA-E90F-0940-9A92-F55E20D6C28A}" presName="composite" presStyleCnt="0"/>
      <dgm:spPr/>
    </dgm:pt>
    <dgm:pt modelId="{9975DDC4-2DE2-DD47-91DB-B87087E8921B}" type="pres">
      <dgm:prSet presAssocID="{3CE28CEA-E90F-0940-9A92-F55E20D6C28A}" presName="parentText" presStyleLbl="alignNode1" presStyleIdx="2" presStyleCnt="4" custScaleX="98921" custLinFactNeighborX="21838">
        <dgm:presLayoutVars>
          <dgm:chMax val="1"/>
          <dgm:bulletEnabled val="1"/>
        </dgm:presLayoutVars>
      </dgm:prSet>
      <dgm:spPr/>
    </dgm:pt>
    <dgm:pt modelId="{AE7A3AE7-E6E7-F541-A73D-64F335B91D97}" type="pres">
      <dgm:prSet presAssocID="{3CE28CEA-E90F-0940-9A92-F55E20D6C28A}" presName="descendantText" presStyleLbl="alignAcc1" presStyleIdx="2" presStyleCnt="4" custScaleX="91481">
        <dgm:presLayoutVars>
          <dgm:bulletEnabled val="1"/>
        </dgm:presLayoutVars>
      </dgm:prSet>
      <dgm:spPr>
        <a:prstGeom prst="rect">
          <a:avLst/>
        </a:prstGeom>
      </dgm:spPr>
    </dgm:pt>
    <dgm:pt modelId="{45309BB1-52B3-E34C-8342-FC7BC5CAB94B}" type="pres">
      <dgm:prSet presAssocID="{16106701-A2A2-2449-A652-7F36CD667D96}" presName="sp" presStyleCnt="0"/>
      <dgm:spPr/>
    </dgm:pt>
    <dgm:pt modelId="{7AF286E5-C3B4-4447-ABD3-943DCD8BA052}" type="pres">
      <dgm:prSet presAssocID="{EAA52403-34D1-A442-A001-F88E31A413BA}" presName="composite" presStyleCnt="0"/>
      <dgm:spPr/>
    </dgm:pt>
    <dgm:pt modelId="{568FE4AB-DD68-4A49-B317-CB72F23FA61D}" type="pres">
      <dgm:prSet presAssocID="{EAA52403-34D1-A442-A001-F88E31A413BA}" presName="parentText" presStyleLbl="alignNode1" presStyleIdx="3" presStyleCnt="4" custScaleX="98921" custLinFactNeighborX="21838">
        <dgm:presLayoutVars>
          <dgm:chMax val="1"/>
          <dgm:bulletEnabled val="1"/>
        </dgm:presLayoutVars>
      </dgm:prSet>
      <dgm:spPr/>
    </dgm:pt>
    <dgm:pt modelId="{54864E47-D6E7-AF45-9114-85953F3696D0}" type="pres">
      <dgm:prSet presAssocID="{EAA52403-34D1-A442-A001-F88E31A413BA}" presName="descendantText" presStyleLbl="alignAcc1" presStyleIdx="3" presStyleCnt="4" custScaleX="91481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6EE7FA00-962A-2545-9D31-475765E8CB20}" type="presOf" srcId="{3CE28CEA-E90F-0940-9A92-F55E20D6C28A}" destId="{9975DDC4-2DE2-DD47-91DB-B87087E8921B}" srcOrd="0" destOrd="0" presId="urn:microsoft.com/office/officeart/2005/8/layout/chevron2"/>
    <dgm:cxn modelId="{2E600F0C-50B6-FA4B-808C-4FB1821E6392}" type="presOf" srcId="{02F30D33-B013-5347-AA45-F0CC01D7CA15}" destId="{71D42A40-DF2E-0A4D-A2D7-2D68E9650516}" srcOrd="0" destOrd="0" presId="urn:microsoft.com/office/officeart/2005/8/layout/chevron2"/>
    <dgm:cxn modelId="{05654D1C-D4A1-7D43-A195-9EC25EAA2B93}" type="presOf" srcId="{10B44252-9648-0C40-9A1C-D6A22F1E10FF}" destId="{5BE5455B-2958-B34E-8844-789DF2905C0F}" srcOrd="0" destOrd="1" presId="urn:microsoft.com/office/officeart/2005/8/layout/chevron2"/>
    <dgm:cxn modelId="{6D822022-BDB3-8742-8B05-942958A13264}" type="presOf" srcId="{67F19675-487D-B24F-8240-0F60D2C46100}" destId="{E921C948-9D9D-B143-AE00-AEE684ACE654}" srcOrd="0" destOrd="0" presId="urn:microsoft.com/office/officeart/2005/8/layout/chevron2"/>
    <dgm:cxn modelId="{D6E34026-9E1E-E24B-8C58-B276C0BFC8EF}" srcId="{EAA52403-34D1-A442-A001-F88E31A413BA}" destId="{9861FF40-5B89-7848-AB9A-87A7303A16DB}" srcOrd="0" destOrd="0" parTransId="{0AA7AC2E-3F93-1542-BF7E-05CC849F6312}" sibTransId="{999D48F4-AD82-244A-8D83-00EFE9A95786}"/>
    <dgm:cxn modelId="{1D34D82B-2954-9248-A385-A8E68B74ECF3}" srcId="{67F19675-487D-B24F-8240-0F60D2C46100}" destId="{1DA69794-9BD3-C540-947E-12365F0A6D8F}" srcOrd="0" destOrd="0" parTransId="{81EAEB4C-D509-6E4B-9867-518966DD3FCE}" sibTransId="{AF8282E9-B2A6-B645-A1E2-581ABE43ED5B}"/>
    <dgm:cxn modelId="{E971B32C-FDE9-6D4C-BCE8-DC6B3E6AA892}" srcId="{DB07A330-4BE2-0D4E-B711-91D78E617A9D}" destId="{A567945D-640B-C94A-9E31-1514A4AE7965}" srcOrd="1" destOrd="0" parTransId="{E67D99FF-AE1C-934E-BCB0-4D692269DC28}" sibTransId="{1FC22149-FCFE-7A4B-B88D-FD32294FB05D}"/>
    <dgm:cxn modelId="{F1E52740-EEA6-9B41-AB33-F18827EA03C8}" type="presOf" srcId="{A567945D-640B-C94A-9E31-1514A4AE7965}" destId="{71D42A40-DF2E-0A4D-A2D7-2D68E9650516}" srcOrd="0" destOrd="1" presId="urn:microsoft.com/office/officeart/2005/8/layout/chevron2"/>
    <dgm:cxn modelId="{91E65A63-4503-8F48-BC39-97DD8C3A3ED3}" srcId="{1DA69794-9BD3-C540-947E-12365F0A6D8F}" destId="{17375C00-4269-9348-A6F7-A4FFC2E10A96}" srcOrd="0" destOrd="0" parTransId="{55DCBAEE-1F16-AB41-AB29-10DFC0300DBE}" sibTransId="{71148DC2-8A47-8440-8246-568F8FF32479}"/>
    <dgm:cxn modelId="{9D277B46-7E36-214A-A2F8-B6DF288102EC}" srcId="{DB07A330-4BE2-0D4E-B711-91D78E617A9D}" destId="{02F30D33-B013-5347-AA45-F0CC01D7CA15}" srcOrd="0" destOrd="0" parTransId="{3EDFEA42-6AC1-E14D-8DCE-E383CBCC0991}" sibTransId="{37C09427-93EC-C141-9ED2-920B903EC4A0}"/>
    <dgm:cxn modelId="{71477C4A-A0E7-504E-9CA2-45E4D08E21FD}" type="presOf" srcId="{F276E3A7-CD41-364A-A6C9-7B166820F94C}" destId="{AE7A3AE7-E6E7-F541-A73D-64F335B91D97}" srcOrd="0" destOrd="1" presId="urn:microsoft.com/office/officeart/2005/8/layout/chevron2"/>
    <dgm:cxn modelId="{2757DA6B-CBC0-C141-A6A5-E49546E1E3F0}" type="presOf" srcId="{DB07A330-4BE2-0D4E-B711-91D78E617A9D}" destId="{A1FD1961-E085-984E-B028-F52E367D8820}" srcOrd="0" destOrd="0" presId="urn:microsoft.com/office/officeart/2005/8/layout/chevron2"/>
    <dgm:cxn modelId="{76385553-53A2-7B4D-AD10-7C78B3C8BFAA}" srcId="{67F19675-487D-B24F-8240-0F60D2C46100}" destId="{3CE28CEA-E90F-0940-9A92-F55E20D6C28A}" srcOrd="2" destOrd="0" parTransId="{385913B1-4560-A34E-961A-58B7B900AC87}" sibTransId="{16106701-A2A2-2449-A652-7F36CD667D96}"/>
    <dgm:cxn modelId="{9C7A908A-B4EE-B34C-B899-A9FCD605C30F}" srcId="{3CE28CEA-E90F-0940-9A92-F55E20D6C28A}" destId="{2940B4D8-5A9F-944D-9847-74942737EE24}" srcOrd="0" destOrd="0" parTransId="{F0D3ECA0-65E6-D54C-AFD1-4B4D7EFBF3AF}" sibTransId="{4C96CB81-8843-A640-96B5-18B4A0FA7445}"/>
    <dgm:cxn modelId="{54C63F8B-5A7E-7F44-97D8-6AF5A6103158}" srcId="{EAA52403-34D1-A442-A001-F88E31A413BA}" destId="{B06A28FD-7C25-1D4C-B71F-1455705B18B7}" srcOrd="1" destOrd="0" parTransId="{894399DF-E226-884F-B431-0F509D323DD3}" sibTransId="{356159C5-FE2A-EB4E-8E41-89A3542F5D01}"/>
    <dgm:cxn modelId="{B6625DA4-B495-D141-BB4B-B67D6686AD9B}" type="presOf" srcId="{1DA69794-9BD3-C540-947E-12365F0A6D8F}" destId="{A36D5DFE-4A6F-834D-9131-BCEF026F59F4}" srcOrd="0" destOrd="0" presId="urn:microsoft.com/office/officeart/2005/8/layout/chevron2"/>
    <dgm:cxn modelId="{75058EB8-A8BB-2D47-8DFB-21938DC4BDFC}" srcId="{1DA69794-9BD3-C540-947E-12365F0A6D8F}" destId="{10B44252-9648-0C40-9A1C-D6A22F1E10FF}" srcOrd="1" destOrd="0" parTransId="{B4213EE8-884D-4747-9568-E981704B6F40}" sibTransId="{9CAF17D6-60E4-DB4D-9811-CAEB98711FD8}"/>
    <dgm:cxn modelId="{635C81C8-F71F-7B41-A445-4C30C4F6C538}" type="presOf" srcId="{9861FF40-5B89-7848-AB9A-87A7303A16DB}" destId="{54864E47-D6E7-AF45-9114-85953F3696D0}" srcOrd="0" destOrd="0" presId="urn:microsoft.com/office/officeart/2005/8/layout/chevron2"/>
    <dgm:cxn modelId="{22837AD5-E934-4642-B161-46AA82B74005}" type="presOf" srcId="{EAA52403-34D1-A442-A001-F88E31A413BA}" destId="{568FE4AB-DD68-4A49-B317-CB72F23FA61D}" srcOrd="0" destOrd="0" presId="urn:microsoft.com/office/officeart/2005/8/layout/chevron2"/>
    <dgm:cxn modelId="{B17A06D8-44A8-7A4D-8CB1-3C7F9AC0BEED}" srcId="{3CE28CEA-E90F-0940-9A92-F55E20D6C28A}" destId="{F276E3A7-CD41-364A-A6C9-7B166820F94C}" srcOrd="1" destOrd="0" parTransId="{5C238CEC-F330-5848-94DA-FA4D167E64C6}" sibTransId="{A793C191-0C30-A94F-BEE5-5185ECC0B6EA}"/>
    <dgm:cxn modelId="{AFA108E5-7EBF-A24D-AE08-425585A8F3E8}" type="presOf" srcId="{17375C00-4269-9348-A6F7-A4FFC2E10A96}" destId="{5BE5455B-2958-B34E-8844-789DF2905C0F}" srcOrd="0" destOrd="0" presId="urn:microsoft.com/office/officeart/2005/8/layout/chevron2"/>
    <dgm:cxn modelId="{DABC26E5-C817-CB45-B6DE-88A7A53B7911}" srcId="{67F19675-487D-B24F-8240-0F60D2C46100}" destId="{DB07A330-4BE2-0D4E-B711-91D78E617A9D}" srcOrd="1" destOrd="0" parTransId="{20DF8A9C-2BC8-A243-84DC-BFCEB45FF7D7}" sibTransId="{2A802B4F-3329-0947-870E-6672B21EBAE3}"/>
    <dgm:cxn modelId="{F27A22EE-B614-1B49-A74A-96B39F1B6272}" srcId="{67F19675-487D-B24F-8240-0F60D2C46100}" destId="{EAA52403-34D1-A442-A001-F88E31A413BA}" srcOrd="3" destOrd="0" parTransId="{7F98939E-7D52-8841-BA34-82D708ABBD5D}" sibTransId="{48E76A57-27C4-B640-AEFA-235545FCF3A7}"/>
    <dgm:cxn modelId="{9368F8F0-4C24-ED40-AA9D-515090393369}" type="presOf" srcId="{B06A28FD-7C25-1D4C-B71F-1455705B18B7}" destId="{54864E47-D6E7-AF45-9114-85953F3696D0}" srcOrd="0" destOrd="1" presId="urn:microsoft.com/office/officeart/2005/8/layout/chevron2"/>
    <dgm:cxn modelId="{BE3858FB-53D5-184E-A3E4-2C7AF530E09D}" type="presOf" srcId="{2940B4D8-5A9F-944D-9847-74942737EE24}" destId="{AE7A3AE7-E6E7-F541-A73D-64F335B91D97}" srcOrd="0" destOrd="0" presId="urn:microsoft.com/office/officeart/2005/8/layout/chevron2"/>
    <dgm:cxn modelId="{9FD1D2D7-03EB-934B-9169-C5857332B505}" type="presParOf" srcId="{E921C948-9D9D-B143-AE00-AEE684ACE654}" destId="{FF2E7FDC-D44A-8A41-B625-234933736D35}" srcOrd="0" destOrd="0" presId="urn:microsoft.com/office/officeart/2005/8/layout/chevron2"/>
    <dgm:cxn modelId="{03770BCC-B9C9-0647-85D8-E0D3CD1C03FB}" type="presParOf" srcId="{FF2E7FDC-D44A-8A41-B625-234933736D35}" destId="{A36D5DFE-4A6F-834D-9131-BCEF026F59F4}" srcOrd="0" destOrd="0" presId="urn:microsoft.com/office/officeart/2005/8/layout/chevron2"/>
    <dgm:cxn modelId="{453B04F9-A6D7-6A4E-A00D-C4A1A5D89CAB}" type="presParOf" srcId="{FF2E7FDC-D44A-8A41-B625-234933736D35}" destId="{5BE5455B-2958-B34E-8844-789DF2905C0F}" srcOrd="1" destOrd="0" presId="urn:microsoft.com/office/officeart/2005/8/layout/chevron2"/>
    <dgm:cxn modelId="{4585C7CF-5A56-EF4B-9B91-4C1ADA335B98}" type="presParOf" srcId="{E921C948-9D9D-B143-AE00-AEE684ACE654}" destId="{E5C200DA-8172-C24A-BE89-E397200E958B}" srcOrd="1" destOrd="0" presId="urn:microsoft.com/office/officeart/2005/8/layout/chevron2"/>
    <dgm:cxn modelId="{4FF8D0B4-6982-A646-98F4-941CF5D0E107}" type="presParOf" srcId="{E921C948-9D9D-B143-AE00-AEE684ACE654}" destId="{CB090440-28B2-4849-8898-1760D09901A1}" srcOrd="2" destOrd="0" presId="urn:microsoft.com/office/officeart/2005/8/layout/chevron2"/>
    <dgm:cxn modelId="{70133E92-312F-794E-80C3-5296403AC5A8}" type="presParOf" srcId="{CB090440-28B2-4849-8898-1760D09901A1}" destId="{A1FD1961-E085-984E-B028-F52E367D8820}" srcOrd="0" destOrd="0" presId="urn:microsoft.com/office/officeart/2005/8/layout/chevron2"/>
    <dgm:cxn modelId="{6339064F-708C-DC45-8E50-9C24CCF47BD4}" type="presParOf" srcId="{CB090440-28B2-4849-8898-1760D09901A1}" destId="{71D42A40-DF2E-0A4D-A2D7-2D68E9650516}" srcOrd="1" destOrd="0" presId="urn:microsoft.com/office/officeart/2005/8/layout/chevron2"/>
    <dgm:cxn modelId="{9CE9A97B-C472-1E49-AE4C-FCED7B848025}" type="presParOf" srcId="{E921C948-9D9D-B143-AE00-AEE684ACE654}" destId="{0141A249-C970-FB47-BDA1-37D3ABC47126}" srcOrd="3" destOrd="0" presId="urn:microsoft.com/office/officeart/2005/8/layout/chevron2"/>
    <dgm:cxn modelId="{997B8DD2-B36C-4749-9416-E8D68BA4447D}" type="presParOf" srcId="{E921C948-9D9D-B143-AE00-AEE684ACE654}" destId="{2182A761-CD50-044D-B331-443B6AC192B3}" srcOrd="4" destOrd="0" presId="urn:microsoft.com/office/officeart/2005/8/layout/chevron2"/>
    <dgm:cxn modelId="{CAC5C5F9-ACE5-E044-9761-DD65A3E3AC12}" type="presParOf" srcId="{2182A761-CD50-044D-B331-443B6AC192B3}" destId="{9975DDC4-2DE2-DD47-91DB-B87087E8921B}" srcOrd="0" destOrd="0" presId="urn:microsoft.com/office/officeart/2005/8/layout/chevron2"/>
    <dgm:cxn modelId="{76595524-B75B-354C-BEBD-394489CB6E4B}" type="presParOf" srcId="{2182A761-CD50-044D-B331-443B6AC192B3}" destId="{AE7A3AE7-E6E7-F541-A73D-64F335B91D97}" srcOrd="1" destOrd="0" presId="urn:microsoft.com/office/officeart/2005/8/layout/chevron2"/>
    <dgm:cxn modelId="{A87BF7E6-ADF0-DF49-AD48-AAAE1093E292}" type="presParOf" srcId="{E921C948-9D9D-B143-AE00-AEE684ACE654}" destId="{45309BB1-52B3-E34C-8342-FC7BC5CAB94B}" srcOrd="5" destOrd="0" presId="urn:microsoft.com/office/officeart/2005/8/layout/chevron2"/>
    <dgm:cxn modelId="{2CB456B0-4392-5842-8590-C5DEBA78C7DA}" type="presParOf" srcId="{E921C948-9D9D-B143-AE00-AEE684ACE654}" destId="{7AF286E5-C3B4-4447-ABD3-943DCD8BA052}" srcOrd="6" destOrd="0" presId="urn:microsoft.com/office/officeart/2005/8/layout/chevron2"/>
    <dgm:cxn modelId="{CE7B56A1-085D-0945-AE8D-8D595DF6E2B0}" type="presParOf" srcId="{7AF286E5-C3B4-4447-ABD3-943DCD8BA052}" destId="{568FE4AB-DD68-4A49-B317-CB72F23FA61D}" srcOrd="0" destOrd="0" presId="urn:microsoft.com/office/officeart/2005/8/layout/chevron2"/>
    <dgm:cxn modelId="{B624949A-0BD6-0C43-AB7C-1FE058AD6C05}" type="presParOf" srcId="{7AF286E5-C3B4-4447-ABD3-943DCD8BA052}" destId="{54864E47-D6E7-AF45-9114-85953F3696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D5DFE-4A6F-834D-9131-BCEF026F59F4}">
      <dsp:nvSpPr>
        <dsp:cNvPr id="0" name=""/>
        <dsp:cNvSpPr/>
      </dsp:nvSpPr>
      <dsp:spPr>
        <a:xfrm rot="5400000">
          <a:off x="127665" y="143072"/>
          <a:ext cx="877967" cy="5948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PREPARE</a:t>
          </a:r>
        </a:p>
      </dsp:txBody>
      <dsp:txXfrm rot="-5400000">
        <a:off x="269201" y="298986"/>
        <a:ext cx="594897" cy="283070"/>
      </dsp:txXfrm>
    </dsp:sp>
    <dsp:sp modelId="{5BE5455B-2958-B34E-8844-789DF2905C0F}">
      <dsp:nvSpPr>
        <dsp:cNvPr id="0" name=""/>
        <dsp:cNvSpPr/>
      </dsp:nvSpPr>
      <dsp:spPr>
        <a:xfrm rot="5400000">
          <a:off x="3683158" y="-2667288"/>
          <a:ext cx="577274" cy="591492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 err="1"/>
            <a:t>Camso</a:t>
          </a:r>
          <a:r>
            <a:rPr lang="fr-FR" sz="900" kern="1200" dirty="0"/>
            <a:t> and Supplier analyse last 12 </a:t>
          </a:r>
          <a:r>
            <a:rPr lang="fr-FR" sz="900" kern="1200" dirty="0" err="1"/>
            <a:t>months</a:t>
          </a:r>
          <a:r>
            <a:rPr lang="fr-FR" sz="900" kern="1200" dirty="0"/>
            <a:t> </a:t>
          </a:r>
          <a:r>
            <a:rPr lang="fr-FR" sz="900" kern="1200" dirty="0" err="1"/>
            <a:t>quality</a:t>
          </a:r>
          <a:r>
            <a:rPr lang="fr-FR" sz="900" kern="1200" dirty="0"/>
            <a:t> data: </a:t>
          </a:r>
          <a:r>
            <a:rPr lang="fr-FR" sz="900" kern="1200" dirty="0" err="1"/>
            <a:t>internal</a:t>
          </a:r>
          <a:r>
            <a:rPr lang="fr-FR" sz="900" kern="1200" dirty="0"/>
            <a:t> ppm, </a:t>
          </a:r>
          <a:r>
            <a:rPr lang="fr-FR" sz="900" kern="1200" dirty="0" err="1"/>
            <a:t>external</a:t>
          </a:r>
          <a:r>
            <a:rPr lang="fr-FR" sz="900" kern="1200" dirty="0"/>
            <a:t> ppm, top 3 </a:t>
          </a:r>
          <a:r>
            <a:rPr lang="fr-FR" sz="900" kern="1200" dirty="0" err="1"/>
            <a:t>failure</a:t>
          </a:r>
          <a:r>
            <a:rPr lang="fr-FR" sz="900" kern="1200" dirty="0"/>
            <a:t> modes, </a:t>
          </a:r>
          <a:br>
            <a:rPr lang="fr-FR" sz="900" kern="1200" dirty="0"/>
          </a:br>
          <a:r>
            <a:rPr lang="fr-FR" sz="900" kern="1200" dirty="0"/>
            <a:t>supplier roadmap, </a:t>
          </a:r>
          <a:r>
            <a:rPr lang="fr-FR" sz="900" kern="1200" dirty="0" err="1"/>
            <a:t>Camso</a:t>
          </a:r>
          <a:r>
            <a:rPr lang="fr-FR" sz="900" kern="1200" dirty="0"/>
            <a:t> </a:t>
          </a:r>
          <a:r>
            <a:rPr lang="fr-FR" sz="900" kern="1200" dirty="0" err="1"/>
            <a:t>quality</a:t>
          </a:r>
          <a:r>
            <a:rPr lang="fr-FR" sz="900" kern="1200" dirty="0"/>
            <a:t> </a:t>
          </a:r>
          <a:r>
            <a:rPr lang="fr-FR" sz="900" kern="1200" dirty="0" err="1"/>
            <a:t>policy</a:t>
          </a:r>
          <a:r>
            <a:rPr lang="fr-FR" sz="900" kern="1200" dirty="0"/>
            <a:t>, business case…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/>
            <a:t>Supplier </a:t>
          </a:r>
          <a:r>
            <a:rPr lang="fr-FR" sz="900" kern="1200" dirty="0" err="1"/>
            <a:t>prepares</a:t>
          </a:r>
          <a:r>
            <a:rPr lang="fr-FR" sz="900" kern="1200" dirty="0"/>
            <a:t> one (1) A3 per </a:t>
          </a:r>
          <a:r>
            <a:rPr lang="fr-FR" sz="900" kern="1200" dirty="0" err="1"/>
            <a:t>failure</a:t>
          </a:r>
          <a:r>
            <a:rPr lang="fr-FR" sz="900" kern="1200" dirty="0"/>
            <a:t> mode to analyse </a:t>
          </a:r>
          <a:r>
            <a:rPr lang="fr-FR" sz="900" kern="1200" dirty="0" err="1"/>
            <a:t>technical</a:t>
          </a:r>
          <a:r>
            <a:rPr lang="fr-FR" sz="900" kern="1200" dirty="0"/>
            <a:t> occurrence causes, </a:t>
          </a:r>
          <a:r>
            <a:rPr lang="fr-FR" sz="900" kern="1200" dirty="0" err="1"/>
            <a:t>technical</a:t>
          </a:r>
          <a:r>
            <a:rPr lang="fr-FR" sz="900" kern="1200" dirty="0"/>
            <a:t> non </a:t>
          </a:r>
          <a:r>
            <a:rPr lang="fr-FR" sz="900" kern="1200" dirty="0" err="1"/>
            <a:t>detection</a:t>
          </a:r>
          <a:r>
            <a:rPr lang="fr-FR" sz="900" kern="1200" dirty="0"/>
            <a:t> causes and focus on </a:t>
          </a:r>
          <a:r>
            <a:rPr lang="fr-FR" sz="900" kern="1200" dirty="0" err="1"/>
            <a:t>systemic</a:t>
          </a:r>
          <a:r>
            <a:rPr lang="fr-FR" sz="900" kern="1200" dirty="0"/>
            <a:t> causes (</a:t>
          </a:r>
          <a:r>
            <a:rPr lang="fr-FR" sz="900" kern="1200" dirty="0" err="1"/>
            <a:t>why</a:t>
          </a:r>
          <a:r>
            <a:rPr lang="fr-FR" sz="900" kern="1200" dirty="0"/>
            <a:t> not </a:t>
          </a:r>
          <a:r>
            <a:rPr lang="fr-FR" sz="900" kern="1200" dirty="0" err="1"/>
            <a:t>predicted</a:t>
          </a:r>
          <a:r>
            <a:rPr lang="fr-FR" sz="900" kern="1200" dirty="0"/>
            <a:t>, </a:t>
          </a:r>
          <a:r>
            <a:rPr lang="fr-FR" sz="900" kern="1200" dirty="0" err="1"/>
            <a:t>why</a:t>
          </a:r>
          <a:r>
            <a:rPr lang="fr-FR" sz="900" kern="1200" dirty="0"/>
            <a:t> not </a:t>
          </a:r>
          <a:r>
            <a:rPr lang="fr-FR" sz="900" kern="1200" dirty="0" err="1"/>
            <a:t>prevented</a:t>
          </a:r>
          <a:r>
            <a:rPr lang="fr-FR" sz="900" kern="1200" dirty="0"/>
            <a:t> and </a:t>
          </a:r>
          <a:r>
            <a:rPr lang="fr-FR" sz="900" kern="1200" dirty="0" err="1"/>
            <a:t>why</a:t>
          </a:r>
          <a:r>
            <a:rPr lang="fr-FR" sz="900" kern="1200" dirty="0"/>
            <a:t> </a:t>
          </a:r>
          <a:r>
            <a:rPr lang="fr-FR" sz="900" kern="1200" dirty="0" err="1"/>
            <a:t>customer</a:t>
          </a:r>
          <a:r>
            <a:rPr lang="fr-FR" sz="900" kern="1200" dirty="0"/>
            <a:t> not </a:t>
          </a:r>
          <a:r>
            <a:rPr lang="fr-FR" sz="900" kern="1200" dirty="0" err="1"/>
            <a:t>protected</a:t>
          </a:r>
          <a:r>
            <a:rPr lang="fr-FR" sz="900" kern="1200" dirty="0"/>
            <a:t>) </a:t>
          </a:r>
        </a:p>
      </dsp:txBody>
      <dsp:txXfrm rot="-5400000">
        <a:off x="1014333" y="1537"/>
        <a:ext cx="5914925" cy="577274"/>
      </dsp:txXfrm>
    </dsp:sp>
    <dsp:sp modelId="{A1FD1961-E085-984E-B028-F52E367D8820}">
      <dsp:nvSpPr>
        <dsp:cNvPr id="0" name=""/>
        <dsp:cNvSpPr/>
      </dsp:nvSpPr>
      <dsp:spPr>
        <a:xfrm rot="5400000">
          <a:off x="127665" y="866979"/>
          <a:ext cx="877967" cy="5948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AGREE</a:t>
          </a:r>
        </a:p>
      </dsp:txBody>
      <dsp:txXfrm rot="-5400000">
        <a:off x="269201" y="1022893"/>
        <a:ext cx="594897" cy="283070"/>
      </dsp:txXfrm>
    </dsp:sp>
    <dsp:sp modelId="{71D42A40-DF2E-0A4D-A2D7-2D68E9650516}">
      <dsp:nvSpPr>
        <dsp:cNvPr id="0" name=""/>
        <dsp:cNvSpPr/>
      </dsp:nvSpPr>
      <dsp:spPr>
        <a:xfrm rot="5400000">
          <a:off x="3683158" y="-1943381"/>
          <a:ext cx="577274" cy="591492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/>
            <a:t>Agree on roadmap with Camso representatives: Strategic buyer + Supplier Quality Manager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 err="1"/>
            <a:t>Submit</a:t>
          </a:r>
          <a:r>
            <a:rPr lang="fr-FR" sz="900" kern="1200" dirty="0"/>
            <a:t> official 0 </a:t>
          </a:r>
          <a:r>
            <a:rPr lang="fr-FR" sz="900" kern="1200" dirty="0" err="1"/>
            <a:t>defect</a:t>
          </a:r>
          <a:r>
            <a:rPr lang="fr-FR" sz="900" kern="1200" dirty="0"/>
            <a:t> </a:t>
          </a:r>
          <a:r>
            <a:rPr lang="fr-FR" sz="900" kern="1200" dirty="0" err="1"/>
            <a:t>commitment</a:t>
          </a:r>
          <a:endParaRPr lang="en-US" sz="900" kern="1200" dirty="0"/>
        </a:p>
      </dsp:txBody>
      <dsp:txXfrm rot="-5400000">
        <a:off x="1014333" y="725444"/>
        <a:ext cx="5914925" cy="577274"/>
      </dsp:txXfrm>
    </dsp:sp>
    <dsp:sp modelId="{9975DDC4-2DE2-DD47-91DB-B87087E8921B}">
      <dsp:nvSpPr>
        <dsp:cNvPr id="0" name=""/>
        <dsp:cNvSpPr/>
      </dsp:nvSpPr>
      <dsp:spPr>
        <a:xfrm rot="5400000">
          <a:off x="127665" y="1590885"/>
          <a:ext cx="877967" cy="5948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FOLLOW-UP</a:t>
          </a:r>
        </a:p>
      </dsp:txBody>
      <dsp:txXfrm rot="-5400000">
        <a:off x="269201" y="1746799"/>
        <a:ext cx="594897" cy="283070"/>
      </dsp:txXfrm>
    </dsp:sp>
    <dsp:sp modelId="{AE7A3AE7-E6E7-F541-A73D-64F335B91D97}">
      <dsp:nvSpPr>
        <dsp:cNvPr id="0" name=""/>
        <dsp:cNvSpPr/>
      </dsp:nvSpPr>
      <dsp:spPr>
        <a:xfrm rot="5400000">
          <a:off x="3683158" y="-1219474"/>
          <a:ext cx="577274" cy="591492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/>
            <a:t>Report progress on roadmap: A3 status review, KPI/KPC, 0 defect status</a:t>
          </a: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 err="1"/>
            <a:t>Prepare</a:t>
          </a:r>
          <a:r>
            <a:rPr lang="fr-FR" sz="900" kern="1200" dirty="0"/>
            <a:t> </a:t>
          </a:r>
          <a:r>
            <a:rPr lang="fr-FR" sz="900" kern="1200" dirty="0" err="1"/>
            <a:t>Gemba</a:t>
          </a:r>
          <a:r>
            <a:rPr lang="fr-FR" sz="900" kern="1200" dirty="0"/>
            <a:t> </a:t>
          </a:r>
          <a:r>
            <a:rPr lang="fr-FR" sz="900" kern="1200" dirty="0" err="1"/>
            <a:t>Reviews</a:t>
          </a:r>
          <a:r>
            <a:rPr lang="fr-FR" sz="900" kern="1200" dirty="0"/>
            <a:t> / PFMEA </a:t>
          </a:r>
          <a:r>
            <a:rPr lang="fr-FR" sz="900" kern="1200" dirty="0" err="1"/>
            <a:t>Go&amp;See&amp;Fix</a:t>
          </a:r>
          <a:r>
            <a:rPr lang="fr-FR" sz="900" kern="1200" dirty="0"/>
            <a:t> </a:t>
          </a:r>
          <a:r>
            <a:rPr lang="fr-FR" sz="900" kern="1200" dirty="0" err="1"/>
            <a:t>events</a:t>
          </a:r>
          <a:endParaRPr lang="en-US" sz="900" kern="1200" dirty="0"/>
        </a:p>
      </dsp:txBody>
      <dsp:txXfrm rot="-5400000">
        <a:off x="1014333" y="1449351"/>
        <a:ext cx="5914925" cy="577274"/>
      </dsp:txXfrm>
    </dsp:sp>
    <dsp:sp modelId="{568FE4AB-DD68-4A49-B317-CB72F23FA61D}">
      <dsp:nvSpPr>
        <dsp:cNvPr id="0" name=""/>
        <dsp:cNvSpPr/>
      </dsp:nvSpPr>
      <dsp:spPr>
        <a:xfrm rot="5400000">
          <a:off x="127665" y="2314792"/>
          <a:ext cx="877967" cy="5948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b="1" kern="1200" dirty="0"/>
            <a:t>CELEBRATE</a:t>
          </a:r>
        </a:p>
      </dsp:txBody>
      <dsp:txXfrm rot="-5400000">
        <a:off x="269201" y="2470706"/>
        <a:ext cx="594897" cy="283070"/>
      </dsp:txXfrm>
    </dsp:sp>
    <dsp:sp modelId="{54864E47-D6E7-AF45-9114-85953F3696D0}">
      <dsp:nvSpPr>
        <dsp:cNvPr id="0" name=""/>
        <dsp:cNvSpPr/>
      </dsp:nvSpPr>
      <dsp:spPr>
        <a:xfrm rot="5400000">
          <a:off x="3683158" y="-495567"/>
          <a:ext cx="577274" cy="591492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 err="1"/>
            <a:t>Measure</a:t>
          </a:r>
          <a:r>
            <a:rPr lang="fr-FR" sz="900" kern="1200" dirty="0"/>
            <a:t> ‘0 </a:t>
          </a:r>
          <a:r>
            <a:rPr lang="fr-FR" sz="900" kern="1200" dirty="0" err="1"/>
            <a:t>defect</a:t>
          </a:r>
          <a:r>
            <a:rPr lang="fr-FR" sz="900" kern="1200" dirty="0"/>
            <a:t> </a:t>
          </a:r>
          <a:r>
            <a:rPr lang="fr-FR" sz="900" kern="1200" dirty="0" err="1"/>
            <a:t>Quarters</a:t>
          </a:r>
          <a:r>
            <a:rPr lang="fr-FR" sz="900" kern="1200" dirty="0"/>
            <a:t>’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b="1" kern="1200"/>
            <a:t>Celebrate ‘0 defect Quarters’</a:t>
          </a:r>
          <a:endParaRPr lang="en-US" sz="900" b="1" kern="1200" dirty="0"/>
        </a:p>
      </dsp:txBody>
      <dsp:txXfrm rot="-5400000">
        <a:off x="1014333" y="2173258"/>
        <a:ext cx="5914925" cy="577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8770B7B-1828-4B28-8740-FF8E004054AF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699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0D3A5A3-361F-4865-A144-878CFD90A4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322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EFFBC41-C631-4DC9-BD89-AC26E0572EB5}" type="datetimeFigureOut">
              <a:rPr lang="en-CA" smtClean="0"/>
              <a:t>2019-03-27</a:t>
            </a:fld>
            <a:endParaRPr lang="en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0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9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1925E56-4F45-4B6F-8A65-8EEC490912A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823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25E56-4F45-4B6F-8A65-8EEC490912A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2964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5E56-4F45-4B6F-8A65-8EEC490912A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3336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5E56-4F45-4B6F-8A65-8EEC490912A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7837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5E56-4F45-4B6F-8A65-8EEC490912A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3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2"/>
          </p:nvPr>
        </p:nvSpPr>
        <p:spPr>
          <a:xfrm>
            <a:off x="457200" y="1541035"/>
            <a:ext cx="822960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281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149486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9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4234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74055"/>
            <a:ext cx="4040188" cy="27579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94234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974055"/>
            <a:ext cx="4041775" cy="27579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50808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_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2"/>
          </p:nvPr>
        </p:nvSpPr>
        <p:spPr>
          <a:xfrm>
            <a:off x="457200" y="1541035"/>
            <a:ext cx="404493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13"/>
          </p:nvPr>
        </p:nvSpPr>
        <p:spPr>
          <a:xfrm>
            <a:off x="4642772" y="1541035"/>
            <a:ext cx="404493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10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_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532446" y="4948014"/>
            <a:ext cx="465851" cy="119040"/>
          </a:xfrm>
        </p:spPr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38946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663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_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532446" y="4948014"/>
            <a:ext cx="465851" cy="119040"/>
          </a:xfrm>
        </p:spPr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52662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317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_1503-01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13"/>
          <a:stretch/>
        </p:blipFill>
        <p:spPr>
          <a:xfrm>
            <a:off x="7084786" y="3"/>
            <a:ext cx="2059214" cy="5150303"/>
          </a:xfrm>
          <a:prstGeom prst="rect">
            <a:avLst/>
          </a:prstGeom>
        </p:spPr>
      </p:pic>
      <p:pic>
        <p:nvPicPr>
          <p:cNvPr id="7" name="Image 6" descr="PPT_1503-01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21"/>
          <a:stretch/>
        </p:blipFill>
        <p:spPr>
          <a:xfrm>
            <a:off x="0" y="3"/>
            <a:ext cx="4572000" cy="515030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42225" y="1766823"/>
            <a:ext cx="5870117" cy="10310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 dirty="0"/>
              <a:t>Cliquez </a:t>
            </a:r>
            <a:br>
              <a:rPr lang="fr-CA" dirty="0"/>
            </a:br>
            <a:r>
              <a:rPr lang="fr-CA" dirty="0"/>
              <a:t>et modifiez le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342225" y="2858721"/>
            <a:ext cx="5870575" cy="461963"/>
          </a:xfrm>
        </p:spPr>
        <p:txBody>
          <a:bodyPr anchor="ctr">
            <a:normAutofit/>
          </a:bodyPr>
          <a:lstStyle>
            <a:lvl1pPr marL="0" indent="0">
              <a:buNone/>
              <a:defRPr sz="1600" b="1" i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_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PPT_1503-02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58418"/>
            <a:ext cx="8001000" cy="110251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6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_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3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58418"/>
            <a:ext cx="8001000" cy="110251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8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_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4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5236" y="3558418"/>
            <a:ext cx="7401564" cy="110251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9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PPT_1503-0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0" name="Image 9" descr="PPT_1503-02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7" b="25000"/>
          <a:stretch/>
        </p:blipFill>
        <p:spPr>
          <a:xfrm>
            <a:off x="4573588" y="0"/>
            <a:ext cx="4570412" cy="5143500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5507751" y="1346610"/>
            <a:ext cx="2713198" cy="234791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Espace réservé du contenu 16"/>
          <p:cNvSpPr>
            <a:spLocks noGrp="1"/>
          </p:cNvSpPr>
          <p:nvPr>
            <p:ph sz="quarter" idx="14"/>
          </p:nvPr>
        </p:nvSpPr>
        <p:spPr>
          <a:xfrm>
            <a:off x="471488" y="1346610"/>
            <a:ext cx="3644900" cy="23479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30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5.png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52662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43954"/>
            <a:ext cx="8229600" cy="2950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91199" y="4660937"/>
            <a:ext cx="2895600" cy="187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defTabSz="457200"/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20989" y="1421995"/>
            <a:ext cx="465851" cy="119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 i="0">
                <a:solidFill>
                  <a:srgbClr val="0057B8"/>
                </a:solidFill>
                <a:latin typeface="Arial"/>
                <a:cs typeface="Arial"/>
              </a:defRPr>
            </a:lvl1pPr>
          </a:lstStyle>
          <a:p>
            <a:pPr defTabSz="457200"/>
            <a:fld id="{4E950855-28E0-B842-9330-3B380073FD02}" type="slidenum">
              <a:rPr lang="fr-FR" smtClean="0"/>
              <a:pPr defTabSz="45720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023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935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936" r:id="rId10"/>
    <p:sldLayoutId id="2147483937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182563" indent="-182563" algn="l" defTabSz="457200" rtl="0" eaLnBrk="1" latinLnBrk="0" hangingPunct="1">
        <a:spcBef>
          <a:spcPct val="20000"/>
        </a:spcBef>
        <a:buClr>
          <a:srgbClr val="0640A9"/>
        </a:buClr>
        <a:buFont typeface="Wingdings" charset="2"/>
        <a:buChar char="§"/>
        <a:defRPr sz="2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25" y="1766823"/>
            <a:ext cx="6318007" cy="1031063"/>
          </a:xfrm>
        </p:spPr>
        <p:txBody>
          <a:bodyPr>
            <a:normAutofit fontScale="90000"/>
          </a:bodyPr>
          <a:lstStyle/>
          <a:p>
            <a:r>
              <a:rPr lang="en-US" dirty="0"/>
              <a:t>Supplier Quality Review Training Material</a:t>
            </a:r>
            <a:br>
              <a:rPr lang="en-US" dirty="0"/>
            </a:br>
            <a:r>
              <a:rPr lang="en-US" sz="2200" b="0" dirty="0"/>
              <a:t>Nordin Mimouni – Supplier Quality Manager</a:t>
            </a:r>
            <a:br>
              <a:rPr lang="en-US" b="0" dirty="0"/>
            </a:br>
            <a:r>
              <a:rPr lang="en-US" sz="2200" b="0" dirty="0"/>
              <a:t>Rev. 1 – June 26</a:t>
            </a:r>
            <a:r>
              <a:rPr lang="en-US" sz="2200" b="0" baseline="30000" dirty="0"/>
              <a:t>th</a:t>
            </a:r>
            <a:r>
              <a:rPr lang="en-US" sz="2200" b="0" dirty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165419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SQR </a:t>
            </a:r>
            <a:r>
              <a:rPr lang="fr-FR" dirty="0" err="1"/>
              <a:t>Process</a:t>
            </a:r>
            <a:r>
              <a:rPr lang="fr-FR" dirty="0"/>
              <a:t> – </a:t>
            </a:r>
            <a:r>
              <a:rPr lang="fr-FR" dirty="0" err="1"/>
              <a:t>Prepare</a:t>
            </a:r>
            <a:r>
              <a:rPr lang="fr-FR" dirty="0"/>
              <a:t> data and </a:t>
            </a:r>
            <a:r>
              <a:rPr lang="fr-FR" dirty="0" err="1"/>
              <a:t>Agree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18" y="1567210"/>
            <a:ext cx="2386590" cy="330879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11611" y="1366442"/>
            <a:ext cx="2581971" cy="21544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lIns="72000" rIns="72000" rtlCol="0">
            <a:spAutoFit/>
          </a:bodyPr>
          <a:lstStyle/>
          <a:p>
            <a:pPr algn="ctr"/>
            <a:r>
              <a:rPr lang="fr-FR" sz="800" b="1" dirty="0" err="1">
                <a:sym typeface="Wingdings"/>
              </a:rPr>
              <a:t>Example</a:t>
            </a:r>
            <a:r>
              <a:rPr lang="fr-FR" sz="800" b="1" dirty="0">
                <a:sym typeface="Wingdings"/>
              </a:rPr>
              <a:t>: </a:t>
            </a:r>
            <a:r>
              <a:rPr lang="fr-FR" sz="800" b="1" dirty="0" err="1">
                <a:sym typeface="Wingdings"/>
              </a:rPr>
              <a:t>Camso</a:t>
            </a:r>
            <a:r>
              <a:rPr lang="fr-FR" sz="800" b="1" dirty="0">
                <a:sym typeface="Wingdings"/>
              </a:rPr>
              <a:t> ppm </a:t>
            </a:r>
            <a:r>
              <a:rPr lang="fr-FR" sz="800" b="1" dirty="0" err="1">
                <a:sym typeface="Wingdings"/>
              </a:rPr>
              <a:t>related</a:t>
            </a:r>
            <a:r>
              <a:rPr lang="fr-FR" sz="800" b="1" dirty="0">
                <a:sym typeface="Wingdings"/>
              </a:rPr>
              <a:t> to Supplier </a:t>
            </a:r>
            <a:r>
              <a:rPr lang="fr-FR" sz="800" b="1" dirty="0" err="1">
                <a:sym typeface="Wingdings"/>
              </a:rPr>
              <a:t>defects</a:t>
            </a:r>
            <a:endParaRPr lang="en-US" sz="800" b="1" dirty="0">
              <a:sym typeface="Wingding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424064" y="1366442"/>
            <a:ext cx="1397352" cy="21544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lIns="72000" rIns="72000" rtlCol="0">
            <a:spAutoFit/>
          </a:bodyPr>
          <a:lstStyle/>
          <a:p>
            <a:pPr algn="ctr"/>
            <a:r>
              <a:rPr lang="fr-FR" sz="800" b="1" dirty="0">
                <a:sym typeface="Wingdings"/>
              </a:rPr>
              <a:t>One (1) A3 per Top </a:t>
            </a:r>
            <a:r>
              <a:rPr lang="fr-FR" sz="800" b="1" dirty="0" err="1">
                <a:sym typeface="Wingdings"/>
              </a:rPr>
              <a:t>defect</a:t>
            </a:r>
            <a:endParaRPr lang="en-US" sz="800" b="1" dirty="0">
              <a:sym typeface="Wingdings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064" y="1663770"/>
            <a:ext cx="3299556" cy="216079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455924" y="3855797"/>
            <a:ext cx="270836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lIns="72000" rIns="7200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ym typeface="Wingdings"/>
              </a:rPr>
              <a:t>Agreement on </a:t>
            </a:r>
            <a:r>
              <a:rPr lang="fr-FR" sz="800" dirty="0" err="1">
                <a:sym typeface="Wingdings"/>
              </a:rPr>
              <a:t>containment</a:t>
            </a:r>
            <a:r>
              <a:rPr lang="fr-FR" sz="800" dirty="0">
                <a:sym typeface="Wingdings"/>
              </a:rPr>
              <a:t> </a:t>
            </a:r>
            <a:r>
              <a:rPr lang="fr-FR" sz="800" dirty="0" err="1">
                <a:sym typeface="Wingdings"/>
              </a:rPr>
              <a:t>activities</a:t>
            </a:r>
            <a:endParaRPr lang="fr-FR" sz="800" dirty="0">
              <a:sym typeface="Wingding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ym typeface="Wingdings"/>
              </a:rPr>
              <a:t>Agreement on </a:t>
            </a:r>
            <a:r>
              <a:rPr lang="fr-FR" sz="800" dirty="0" err="1">
                <a:sym typeface="Wingdings"/>
              </a:rPr>
              <a:t>potential</a:t>
            </a:r>
            <a:r>
              <a:rPr lang="fr-FR" sz="800" dirty="0">
                <a:sym typeface="Wingdings"/>
              </a:rPr>
              <a:t> </a:t>
            </a:r>
            <a:r>
              <a:rPr lang="fr-FR" sz="800" dirty="0" err="1">
                <a:sym typeface="Wingdings"/>
              </a:rPr>
              <a:t>root</a:t>
            </a:r>
            <a:r>
              <a:rPr lang="fr-FR" sz="800" dirty="0">
                <a:sym typeface="Wingdings"/>
              </a:rPr>
              <a:t> causes </a:t>
            </a:r>
            <a:br>
              <a:rPr lang="fr-FR" sz="800" dirty="0">
                <a:sym typeface="Wingdings"/>
              </a:rPr>
            </a:br>
            <a:r>
              <a:rPr lang="fr-FR" sz="800" dirty="0">
                <a:sym typeface="Wingdings"/>
              </a:rPr>
              <a:t>(occurrence and non </a:t>
            </a:r>
            <a:r>
              <a:rPr lang="fr-FR" sz="800" dirty="0" err="1">
                <a:sym typeface="Wingdings"/>
              </a:rPr>
              <a:t>detection</a:t>
            </a:r>
            <a:r>
              <a:rPr lang="fr-FR" sz="800" dirty="0">
                <a:sym typeface="Wingdings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ym typeface="Wingdings"/>
              </a:rPr>
              <a:t>Agreement on </a:t>
            </a:r>
            <a:r>
              <a:rPr lang="fr-FR" sz="800" dirty="0" err="1">
                <a:sym typeface="Wingdings"/>
              </a:rPr>
              <a:t>systemic</a:t>
            </a:r>
            <a:r>
              <a:rPr lang="fr-FR" sz="800" dirty="0">
                <a:sym typeface="Wingdings"/>
              </a:rPr>
              <a:t> causes: </a:t>
            </a:r>
            <a:r>
              <a:rPr lang="fr-FR" sz="800" dirty="0" err="1">
                <a:sym typeface="Wingdings"/>
              </a:rPr>
              <a:t>why</a:t>
            </a:r>
            <a:r>
              <a:rPr lang="fr-FR" sz="800" dirty="0">
                <a:sym typeface="Wingdings"/>
              </a:rPr>
              <a:t> not </a:t>
            </a:r>
            <a:r>
              <a:rPr lang="fr-FR" sz="800" dirty="0" err="1">
                <a:sym typeface="Wingdings"/>
              </a:rPr>
              <a:t>predicted</a:t>
            </a:r>
            <a:r>
              <a:rPr lang="fr-FR" sz="800" dirty="0">
                <a:sym typeface="Wingdings"/>
              </a:rPr>
              <a:t>, </a:t>
            </a:r>
            <a:br>
              <a:rPr lang="fr-FR" sz="800" dirty="0">
                <a:sym typeface="Wingdings"/>
              </a:rPr>
            </a:br>
            <a:r>
              <a:rPr lang="fr-FR" sz="800" dirty="0" err="1">
                <a:sym typeface="Wingdings"/>
              </a:rPr>
              <a:t>prevented</a:t>
            </a:r>
            <a:r>
              <a:rPr lang="fr-FR" sz="800" dirty="0">
                <a:sym typeface="Wingdings"/>
              </a:rPr>
              <a:t> and </a:t>
            </a:r>
            <a:r>
              <a:rPr lang="fr-FR" sz="800" dirty="0" err="1">
                <a:sym typeface="Wingdings"/>
              </a:rPr>
              <a:t>Camso</a:t>
            </a:r>
            <a:r>
              <a:rPr lang="fr-FR" sz="800" dirty="0">
                <a:sym typeface="Wingdings"/>
              </a:rPr>
              <a:t> not </a:t>
            </a:r>
            <a:r>
              <a:rPr lang="fr-FR" sz="800" dirty="0" err="1">
                <a:sym typeface="Wingdings"/>
              </a:rPr>
              <a:t>protected</a:t>
            </a:r>
            <a:endParaRPr lang="fr-FR" sz="800" dirty="0">
              <a:sym typeface="Wingding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ym typeface="Wingdings"/>
              </a:rPr>
              <a:t>Agreement on action plan (short/</a:t>
            </a:r>
            <a:r>
              <a:rPr lang="fr-FR" sz="800" dirty="0" err="1">
                <a:sym typeface="Wingdings"/>
              </a:rPr>
              <a:t>mid</a:t>
            </a:r>
            <a:r>
              <a:rPr lang="fr-FR" sz="800" dirty="0">
                <a:sym typeface="Wingdings"/>
              </a:rPr>
              <a:t>/long </a:t>
            </a:r>
            <a:r>
              <a:rPr lang="fr-FR" sz="800" dirty="0" err="1">
                <a:sym typeface="Wingdings"/>
              </a:rPr>
              <a:t>term</a:t>
            </a:r>
            <a:r>
              <a:rPr lang="fr-FR" sz="800" dirty="0">
                <a:sym typeface="Wingdings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ym typeface="Wingdings"/>
              </a:rPr>
              <a:t>Start </a:t>
            </a:r>
            <a:r>
              <a:rPr lang="fr-FR" sz="800" dirty="0" err="1">
                <a:sym typeface="Wingdings"/>
              </a:rPr>
              <a:t>Zero</a:t>
            </a:r>
            <a:r>
              <a:rPr lang="fr-FR" sz="800" dirty="0">
                <a:sym typeface="Wingdings"/>
              </a:rPr>
              <a:t> </a:t>
            </a:r>
            <a:r>
              <a:rPr lang="fr-FR" sz="800" dirty="0" err="1">
                <a:sym typeface="Wingdings"/>
              </a:rPr>
              <a:t>Defect</a:t>
            </a:r>
            <a:r>
              <a:rPr lang="fr-FR" sz="800" dirty="0">
                <a:sym typeface="Wingdings"/>
              </a:rPr>
              <a:t> </a:t>
            </a:r>
            <a:r>
              <a:rPr lang="fr-FR" sz="800" dirty="0" err="1">
                <a:sym typeface="Wingdings"/>
              </a:rPr>
              <a:t>Counter</a:t>
            </a:r>
            <a:endParaRPr lang="fr-FR" sz="800" dirty="0">
              <a:sym typeface="Wingdings"/>
            </a:endParaRPr>
          </a:p>
        </p:txBody>
      </p:sp>
      <p:sp>
        <p:nvSpPr>
          <p:cNvPr id="3" name="Flèche vers la droite 2">
            <a:extLst>
              <a:ext uri="{FF2B5EF4-FFF2-40B4-BE49-F238E27FC236}">
                <a16:creationId xmlns:a16="http://schemas.microsoft.com/office/drawing/2014/main" id="{62FF83D8-2DB6-3B43-B5F7-BD11BEEA24BB}"/>
              </a:ext>
            </a:extLst>
          </p:cNvPr>
          <p:cNvSpPr/>
          <p:nvPr/>
        </p:nvSpPr>
        <p:spPr>
          <a:xfrm>
            <a:off x="3275856" y="2643758"/>
            <a:ext cx="978408" cy="792088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76818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SQR </a:t>
            </a:r>
            <a:r>
              <a:rPr lang="fr-FR" dirty="0" err="1"/>
              <a:t>Process</a:t>
            </a:r>
            <a:r>
              <a:rPr lang="fr-FR" dirty="0"/>
              <a:t> – </a:t>
            </a:r>
            <a:r>
              <a:rPr lang="fr-FR" dirty="0" err="1"/>
              <a:t>Follow</a:t>
            </a:r>
            <a:r>
              <a:rPr lang="fr-FR" dirty="0"/>
              <a:t> up </a:t>
            </a:r>
            <a:r>
              <a:rPr lang="fr-FR" dirty="0" err="1"/>
              <a:t>tools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535698"/>
            <a:ext cx="4378986" cy="175613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39552" y="1245132"/>
            <a:ext cx="1187358" cy="21544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lIns="72000" rIns="72000" rtlCol="0">
            <a:spAutoFit/>
          </a:bodyPr>
          <a:lstStyle/>
          <a:p>
            <a:pPr algn="ctr"/>
            <a:r>
              <a:rPr lang="fr-FR" sz="800" b="1" dirty="0" err="1">
                <a:sym typeface="Wingdings"/>
              </a:rPr>
              <a:t>Example</a:t>
            </a:r>
            <a:r>
              <a:rPr lang="fr-FR" sz="800" b="1" dirty="0">
                <a:sym typeface="Wingdings"/>
              </a:rPr>
              <a:t>: KPI on TPY</a:t>
            </a:r>
            <a:endParaRPr lang="en-US" sz="800" b="1" dirty="0">
              <a:sym typeface="Wingdings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491630"/>
            <a:ext cx="3672408" cy="309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692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062E26A-8D3B-4F43-892E-59314DAE47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20072" y="1346610"/>
            <a:ext cx="3452440" cy="2347913"/>
          </a:xfrm>
        </p:spPr>
        <p:txBody>
          <a:bodyPr>
            <a:normAutofit/>
          </a:bodyPr>
          <a:lstStyle/>
          <a:p>
            <a:pPr marL="285750" indent="-285750" algn="l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600" dirty="0"/>
              <a:t>SQR Definition/Purpose </a:t>
            </a:r>
            <a:br>
              <a:rPr lang="en-US" sz="1600" dirty="0"/>
            </a:br>
            <a:r>
              <a:rPr lang="en-US" sz="1600" dirty="0"/>
              <a:t>and Objectives – Link to QBR</a:t>
            </a:r>
          </a:p>
          <a:p>
            <a:pPr marL="285750" indent="-285750" algn="l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600" dirty="0"/>
              <a:t>SQR Participants</a:t>
            </a:r>
          </a:p>
          <a:p>
            <a:pPr marL="285750" indent="-285750" algn="l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600" dirty="0"/>
              <a:t>Understanding the SQR Process – Zero Defect Program</a:t>
            </a:r>
          </a:p>
          <a:p>
            <a:pPr marL="285750" indent="-285750" algn="l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1600" dirty="0"/>
              <a:t>Supplier Expectations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</a:t>
            </a:r>
            <a:br>
              <a:rPr lang="en-US" dirty="0"/>
            </a:br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7611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SQR Definition/Purpose and Objectives – Link to QBR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A12A0B1A-9129-ED49-BA5D-44D0DA13A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SQR stands for Supplier </a:t>
            </a:r>
            <a:r>
              <a:rPr lang="fr-FR" dirty="0" err="1"/>
              <a:t>Quality</a:t>
            </a:r>
            <a:r>
              <a:rPr lang="fr-FR" dirty="0"/>
              <a:t> </a:t>
            </a:r>
            <a:r>
              <a:rPr lang="fr-FR" dirty="0" err="1"/>
              <a:t>Review</a:t>
            </a:r>
            <a:endParaRPr lang="fr-FR" dirty="0"/>
          </a:p>
          <a:p>
            <a:r>
              <a:rPr lang="fr-FR" dirty="0" err="1"/>
              <a:t>Purpose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review</a:t>
            </a:r>
            <a:r>
              <a:rPr lang="fr-FR" dirty="0"/>
              <a:t> Supplier </a:t>
            </a:r>
            <a:r>
              <a:rPr lang="fr-FR" dirty="0" err="1"/>
              <a:t>quality</a:t>
            </a:r>
            <a:r>
              <a:rPr lang="fr-FR" dirty="0"/>
              <a:t> performance</a:t>
            </a:r>
          </a:p>
          <a:p>
            <a:r>
              <a:rPr lang="fr-FR" dirty="0"/>
              <a:t>The main objective </a:t>
            </a:r>
            <a:r>
              <a:rPr lang="fr-FR" dirty="0" err="1"/>
              <a:t>is</a:t>
            </a:r>
            <a:r>
              <a:rPr lang="fr-FR" dirty="0"/>
              <a:t> to have a </a:t>
            </a:r>
            <a:r>
              <a:rPr lang="fr-FR" dirty="0" err="1"/>
              <a:t>continuous</a:t>
            </a:r>
            <a:r>
              <a:rPr lang="fr-FR" dirty="0"/>
              <a:t> </a:t>
            </a:r>
            <a:r>
              <a:rPr lang="fr-FR" dirty="0" err="1"/>
              <a:t>improvement</a:t>
            </a:r>
            <a:r>
              <a:rPr lang="fr-FR" dirty="0"/>
              <a:t> </a:t>
            </a:r>
            <a:r>
              <a:rPr lang="fr-FR" dirty="0" err="1"/>
              <a:t>trajectory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Suppliers</a:t>
            </a:r>
            <a:endParaRPr lang="fr-FR" dirty="0"/>
          </a:p>
          <a:p>
            <a:r>
              <a:rPr lang="fr-FR" dirty="0"/>
              <a:t>SQR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integrated</a:t>
            </a:r>
            <a:r>
              <a:rPr lang="fr-FR" dirty="0"/>
              <a:t> to </a:t>
            </a:r>
            <a:r>
              <a:rPr lang="fr-FR" dirty="0" err="1"/>
              <a:t>our</a:t>
            </a:r>
            <a:r>
              <a:rPr lang="fr-FR" dirty="0"/>
              <a:t> Quarter Business </a:t>
            </a:r>
            <a:r>
              <a:rPr lang="fr-FR" dirty="0" err="1"/>
              <a:t>Review</a:t>
            </a:r>
            <a:r>
              <a:rPr lang="fr-FR" dirty="0"/>
              <a:t> (QBR) </a:t>
            </a:r>
            <a:br>
              <a:rPr lang="fr-FR" dirty="0"/>
            </a:br>
            <a:r>
              <a:rPr lang="fr-FR" dirty="0"/>
              <a:t>and </a:t>
            </a:r>
            <a:r>
              <a:rPr lang="fr-FR" dirty="0" err="1"/>
              <a:t>addresses</a:t>
            </a:r>
            <a:r>
              <a:rPr lang="fr-FR" dirty="0"/>
              <a:t> the </a:t>
            </a:r>
            <a:r>
              <a:rPr lang="fr-FR" dirty="0" err="1"/>
              <a:t>quality</a:t>
            </a:r>
            <a:r>
              <a:rPr lang="fr-FR" dirty="0"/>
              <a:t> portion of </a:t>
            </a:r>
            <a:r>
              <a:rPr lang="fr-FR" dirty="0" err="1"/>
              <a:t>it</a:t>
            </a:r>
            <a:endParaRPr lang="fr-FR" dirty="0"/>
          </a:p>
          <a:p>
            <a:r>
              <a:rPr lang="fr-FR" dirty="0"/>
              <a:t>SQR </a:t>
            </a:r>
            <a:r>
              <a:rPr lang="fr-FR" dirty="0" err="1"/>
              <a:t>is</a:t>
            </a:r>
            <a:r>
              <a:rPr lang="fr-FR" dirty="0"/>
              <a:t> part of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toolbox</a:t>
            </a:r>
            <a:r>
              <a:rPr lang="fr-FR" dirty="0"/>
              <a:t> to </a:t>
            </a:r>
            <a:r>
              <a:rPr lang="fr-FR" dirty="0" err="1"/>
              <a:t>achieve</a:t>
            </a:r>
            <a:r>
              <a:rPr lang="fr-FR" dirty="0"/>
              <a:t> 0 </a:t>
            </a:r>
            <a:r>
              <a:rPr lang="fr-FR" dirty="0" err="1"/>
              <a:t>defect</a:t>
            </a:r>
            <a:r>
              <a:rPr lang="fr-FR" dirty="0"/>
              <a:t> by </a:t>
            </a:r>
            <a:r>
              <a:rPr lang="fr-FR" dirty="0" err="1"/>
              <a:t>focusing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on </a:t>
            </a:r>
            <a:r>
              <a:rPr lang="fr-FR" b="1" dirty="0" err="1"/>
              <a:t>preventing</a:t>
            </a:r>
            <a:r>
              <a:rPr lang="fr-FR" b="1" dirty="0"/>
              <a:t> </a:t>
            </a:r>
            <a:r>
              <a:rPr lang="fr-FR" b="1" dirty="0" err="1"/>
              <a:t>recurrence</a:t>
            </a:r>
            <a:endParaRPr lang="fr-FR" b="1" dirty="0"/>
          </a:p>
          <a:p>
            <a:r>
              <a:rPr lang="en-US" u="sng" dirty="0"/>
              <a:t>The owner of this activity is the Global Supplier Quality Manager</a:t>
            </a:r>
          </a:p>
          <a:p>
            <a:r>
              <a:rPr lang="en-US" u="sng" dirty="0"/>
              <a:t>Note: The word “shall” indicates mandatory requirements. The word “should” indicates a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11324284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SQR Definition/Purpose and Objectives – Link to QBR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7BC4A0-B2FF-AE43-BFA8-DE2F9860A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SQR </a:t>
            </a:r>
            <a:r>
              <a:rPr lang="fr-FR" dirty="0" err="1"/>
              <a:t>is</a:t>
            </a:r>
            <a:endParaRPr lang="fr-FR" dirty="0"/>
          </a:p>
          <a:p>
            <a:pPr lvl="1"/>
            <a:r>
              <a:rPr lang="fr-FR" dirty="0"/>
              <a:t>A collaborative </a:t>
            </a:r>
            <a:r>
              <a:rPr lang="fr-FR" dirty="0" err="1"/>
              <a:t>event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Camso</a:t>
            </a:r>
            <a:r>
              <a:rPr lang="fr-FR" dirty="0"/>
              <a:t> and </a:t>
            </a:r>
            <a:r>
              <a:rPr lang="fr-FR" dirty="0" err="1"/>
              <a:t>its</a:t>
            </a:r>
            <a:r>
              <a:rPr lang="fr-FR" dirty="0"/>
              <a:t> key </a:t>
            </a:r>
            <a:r>
              <a:rPr lang="fr-FR" dirty="0" err="1"/>
              <a:t>Suppliers</a:t>
            </a:r>
            <a:endParaRPr lang="fr-FR" dirty="0"/>
          </a:p>
          <a:p>
            <a:pPr lvl="1"/>
            <a:r>
              <a:rPr lang="fr-FR" dirty="0"/>
              <a:t>A collaborative </a:t>
            </a:r>
            <a:r>
              <a:rPr lang="fr-FR" dirty="0" err="1"/>
              <a:t>method</a:t>
            </a:r>
            <a:r>
              <a:rPr lang="fr-FR" dirty="0"/>
              <a:t> to </a:t>
            </a:r>
            <a:r>
              <a:rPr lang="fr-FR" dirty="0" err="1"/>
              <a:t>align</a:t>
            </a:r>
            <a:r>
              <a:rPr lang="fr-FR" dirty="0"/>
              <a:t> on </a:t>
            </a:r>
            <a:r>
              <a:rPr lang="fr-FR" dirty="0" err="1"/>
              <a:t>quality</a:t>
            </a:r>
            <a:r>
              <a:rPr lang="fr-FR" dirty="0"/>
              <a:t> </a:t>
            </a:r>
            <a:r>
              <a:rPr lang="fr-FR" dirty="0" err="1"/>
              <a:t>priorities</a:t>
            </a:r>
            <a:endParaRPr lang="fr-FR" dirty="0"/>
          </a:p>
          <a:p>
            <a:pPr lvl="1"/>
            <a:r>
              <a:rPr lang="fr-FR" dirty="0"/>
              <a:t>A </a:t>
            </a:r>
            <a:r>
              <a:rPr lang="fr-FR" dirty="0" err="1"/>
              <a:t>way</a:t>
            </a:r>
            <a:r>
              <a:rPr lang="fr-FR" dirty="0"/>
              <a:t> of </a:t>
            </a:r>
            <a:r>
              <a:rPr lang="fr-FR" dirty="0" err="1"/>
              <a:t>strenghtening</a:t>
            </a:r>
            <a:r>
              <a:rPr lang="fr-FR" dirty="0"/>
              <a:t> </a:t>
            </a:r>
            <a:r>
              <a:rPr lang="fr-FR" dirty="0" err="1"/>
              <a:t>Teamwork</a:t>
            </a:r>
            <a:endParaRPr lang="fr-FR" dirty="0"/>
          </a:p>
          <a:p>
            <a:pPr lvl="1"/>
            <a:r>
              <a:rPr lang="fr-FR" dirty="0"/>
              <a:t>A </a:t>
            </a:r>
            <a:r>
              <a:rPr lang="fr-FR" dirty="0" err="1"/>
              <a:t>tool</a:t>
            </a:r>
            <a:r>
              <a:rPr lang="fr-FR" dirty="0"/>
              <a:t> to </a:t>
            </a:r>
            <a:r>
              <a:rPr lang="fr-FR" dirty="0" err="1"/>
              <a:t>build</a:t>
            </a:r>
            <a:r>
              <a:rPr lang="fr-FR" dirty="0"/>
              <a:t> trust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our</a:t>
            </a:r>
            <a:r>
              <a:rPr lang="fr-FR" dirty="0"/>
              <a:t> Teams</a:t>
            </a:r>
          </a:p>
          <a:p>
            <a:pPr lvl="1"/>
            <a:endParaRPr lang="fr-FR" dirty="0"/>
          </a:p>
          <a:p>
            <a:r>
              <a:rPr lang="fr-FR" dirty="0"/>
              <a:t>SQR </a:t>
            </a:r>
            <a:r>
              <a:rPr lang="fr-FR" dirty="0" err="1"/>
              <a:t>is</a:t>
            </a:r>
            <a:r>
              <a:rPr lang="fr-FR" dirty="0"/>
              <a:t> not</a:t>
            </a:r>
          </a:p>
          <a:p>
            <a:pPr lvl="1"/>
            <a:r>
              <a:rPr lang="fr-FR" dirty="0"/>
              <a:t>An audit</a:t>
            </a:r>
          </a:p>
          <a:p>
            <a:pPr lvl="1"/>
            <a:r>
              <a:rPr lang="fr-FR" dirty="0"/>
              <a:t>A new </a:t>
            </a:r>
            <a:r>
              <a:rPr lang="fr-FR" dirty="0" err="1"/>
              <a:t>tool</a:t>
            </a:r>
            <a:r>
              <a:rPr lang="fr-FR" dirty="0"/>
              <a:t>, « rocket science »</a:t>
            </a:r>
          </a:p>
          <a:p>
            <a:pPr lvl="1"/>
            <a:r>
              <a:rPr lang="fr-FR" dirty="0"/>
              <a:t>An </a:t>
            </a:r>
            <a:r>
              <a:rPr lang="fr-FR" dirty="0" err="1"/>
              <a:t>activity</a:t>
            </a:r>
            <a:r>
              <a:rPr lang="fr-FR" dirty="0"/>
              <a:t> </a:t>
            </a:r>
            <a:r>
              <a:rPr lang="fr-FR" dirty="0" err="1"/>
              <a:t>performed</a:t>
            </a:r>
            <a:r>
              <a:rPr lang="fr-FR" dirty="0"/>
              <a:t> in the office or in </a:t>
            </a:r>
            <a:r>
              <a:rPr lang="fr-FR" dirty="0" err="1"/>
              <a:t>conference</a:t>
            </a:r>
            <a:r>
              <a:rPr lang="fr-FR" dirty="0"/>
              <a:t> call</a:t>
            </a:r>
          </a:p>
          <a:p>
            <a:pPr lvl="1"/>
            <a:r>
              <a:rPr lang="fr-FR" dirty="0"/>
              <a:t>A </a:t>
            </a:r>
            <a:r>
              <a:rPr lang="fr-FR" dirty="0" err="1"/>
              <a:t>tool</a:t>
            </a:r>
            <a:r>
              <a:rPr lang="fr-FR" dirty="0"/>
              <a:t> to </a:t>
            </a:r>
            <a:r>
              <a:rPr lang="fr-FR" dirty="0" err="1"/>
              <a:t>blame</a:t>
            </a:r>
            <a:r>
              <a:rPr lang="fr-FR" dirty="0"/>
              <a:t>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Suppliers</a:t>
            </a:r>
            <a:endParaRPr lang="fr-FR" dirty="0"/>
          </a:p>
          <a:p>
            <a:pPr lvl="1"/>
            <a:r>
              <a:rPr lang="fr-FR" dirty="0"/>
              <a:t>A one time </a:t>
            </a:r>
            <a:r>
              <a:rPr lang="fr-FR" dirty="0" err="1"/>
              <a:t>event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549484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SQR 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Participants</a:t>
            </a:r>
            <a:endParaRPr lang="en-US" sz="1600" dirty="0"/>
          </a:p>
          <a:p>
            <a:r>
              <a:rPr lang="en-US" sz="1600" dirty="0" err="1"/>
              <a:t>Camso</a:t>
            </a:r>
            <a:r>
              <a:rPr lang="en-US" sz="1600" dirty="0"/>
              <a:t> – Category Sourcing</a:t>
            </a:r>
          </a:p>
          <a:p>
            <a:r>
              <a:rPr lang="fr-FR" sz="1600" dirty="0" err="1"/>
              <a:t>Camso</a:t>
            </a:r>
            <a:r>
              <a:rPr lang="fr-FR" sz="1600" dirty="0"/>
              <a:t> – Supplier </a:t>
            </a:r>
            <a:r>
              <a:rPr lang="fr-FR" sz="1600" dirty="0" err="1"/>
              <a:t>Quality</a:t>
            </a:r>
            <a:r>
              <a:rPr lang="fr-FR" sz="1600" dirty="0"/>
              <a:t> Manager</a:t>
            </a:r>
            <a:endParaRPr lang="en-US" sz="1600" dirty="0"/>
          </a:p>
          <a:p>
            <a:r>
              <a:rPr lang="en-US" sz="1600" dirty="0" err="1"/>
              <a:t>Camso</a:t>
            </a:r>
            <a:r>
              <a:rPr lang="en-US" sz="1600" dirty="0"/>
              <a:t> – Procurement Project Leader</a:t>
            </a:r>
          </a:p>
          <a:p>
            <a:r>
              <a:rPr lang="en-US" sz="1600" b="1" dirty="0" err="1"/>
              <a:t>Camso</a:t>
            </a:r>
            <a:r>
              <a:rPr lang="en-US" sz="1600" b="1" dirty="0"/>
              <a:t> – SQD or SPQD Function</a:t>
            </a:r>
          </a:p>
          <a:p>
            <a:r>
              <a:rPr lang="fr-FR" sz="1600" b="1" dirty="0" err="1"/>
              <a:t>Camso</a:t>
            </a:r>
            <a:r>
              <a:rPr lang="fr-FR" sz="1600" b="1" dirty="0"/>
              <a:t> – Facility QA</a:t>
            </a:r>
            <a:endParaRPr lang="en-US" sz="1600" b="1" dirty="0"/>
          </a:p>
          <a:p>
            <a:r>
              <a:rPr lang="en-US" sz="1600" dirty="0"/>
              <a:t>Supplier - Representative(s) </a:t>
            </a:r>
            <a:r>
              <a:rPr lang="en-US" sz="1200" dirty="0"/>
              <a:t>(covering functions: Quality, Account Management, Sales, Technical)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/>
              <a:t>Support (if necessary)</a:t>
            </a:r>
          </a:p>
          <a:p>
            <a:r>
              <a:rPr lang="en-US" sz="1600" dirty="0" err="1"/>
              <a:t>Camso</a:t>
            </a:r>
            <a:r>
              <a:rPr lang="en-US" sz="1600" dirty="0"/>
              <a:t> – Product Engineer</a:t>
            </a:r>
          </a:p>
          <a:p>
            <a:r>
              <a:rPr lang="en-US" sz="1600" dirty="0" err="1"/>
              <a:t>Camso</a:t>
            </a:r>
            <a:r>
              <a:rPr lang="en-US" sz="1600" dirty="0"/>
              <a:t> – Project Manager</a:t>
            </a:r>
          </a:p>
          <a:p>
            <a:r>
              <a:rPr lang="en-US" sz="1600" dirty="0" err="1"/>
              <a:t>Camso</a:t>
            </a:r>
            <a:r>
              <a:rPr lang="en-US" sz="1600" dirty="0"/>
              <a:t> – Logistics</a:t>
            </a:r>
          </a:p>
          <a:p>
            <a:r>
              <a:rPr lang="en-US" sz="1600" dirty="0" err="1"/>
              <a:t>Camso</a:t>
            </a:r>
            <a:r>
              <a:rPr lang="en-US" sz="1600" dirty="0"/>
              <a:t> – Industrial Engineer</a:t>
            </a:r>
          </a:p>
          <a:p>
            <a:r>
              <a:rPr lang="en-US" sz="1600" dirty="0" err="1"/>
              <a:t>Camso</a:t>
            </a:r>
            <a:r>
              <a:rPr lang="en-US" sz="1600" dirty="0"/>
              <a:t> – Raw Material Expert</a:t>
            </a:r>
          </a:p>
          <a:p>
            <a:r>
              <a:rPr lang="en-US" sz="1600" dirty="0"/>
              <a:t>Supplier – Logistics </a:t>
            </a:r>
          </a:p>
          <a:p>
            <a:endParaRPr lang="en-US" sz="1600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30D2915-9435-7947-B2B9-4F38D44960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F5E4B64-C442-0C47-809D-EDB9D10E4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66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Understanding the SQR Process</a:t>
            </a:r>
            <a:endParaRPr lang="en-US" sz="1500" dirty="0"/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9C49D67D-B929-C74D-BF9B-3B4E81140D0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184489061"/>
              </p:ext>
            </p:extLst>
          </p:nvPr>
        </p:nvGraphicFramePr>
        <p:xfrm>
          <a:off x="1619672" y="1541463"/>
          <a:ext cx="7067128" cy="3052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ZoneTexte 40">
            <a:extLst>
              <a:ext uri="{FF2B5EF4-FFF2-40B4-BE49-F238E27FC236}">
                <a16:creationId xmlns:a16="http://schemas.microsoft.com/office/drawing/2014/main" id="{A5E92049-4C61-0447-AA09-5C5A3CAF1844}"/>
              </a:ext>
            </a:extLst>
          </p:cNvPr>
          <p:cNvSpPr txBox="1"/>
          <p:nvPr/>
        </p:nvSpPr>
        <p:spPr>
          <a:xfrm>
            <a:off x="586421" y="2571750"/>
            <a:ext cx="1219418" cy="707886"/>
          </a:xfrm>
          <a:prstGeom prst="rect">
            <a:avLst/>
          </a:prstGeom>
          <a:noFill/>
          <a:ln w="3175">
            <a:noFill/>
          </a:ln>
        </p:spPr>
        <p:txBody>
          <a:bodyPr wrap="none" lIns="72000" rIns="72000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accent1"/>
                </a:solidFill>
                <a:sym typeface="Wingdings"/>
              </a:rPr>
              <a:t>4 STEPS</a:t>
            </a:r>
            <a:br>
              <a:rPr lang="fr-FR" sz="1000" b="1" dirty="0">
                <a:solidFill>
                  <a:schemeClr val="accent1"/>
                </a:solidFill>
                <a:sym typeface="Wingdings"/>
              </a:rPr>
            </a:br>
            <a:r>
              <a:rPr lang="fr-FR" sz="1000" b="1" dirty="0">
                <a:solidFill>
                  <a:schemeClr val="accent1"/>
                </a:solidFill>
                <a:sym typeface="Wingdings"/>
              </a:rPr>
              <a:t>&amp;</a:t>
            </a:r>
          </a:p>
          <a:p>
            <a:pPr algn="ctr"/>
            <a:r>
              <a:rPr lang="fr-FR" sz="1000" b="1" dirty="0">
                <a:solidFill>
                  <a:schemeClr val="accent1"/>
                </a:solidFill>
                <a:sym typeface="Wingdings"/>
              </a:rPr>
              <a:t>CONTINUOUS</a:t>
            </a:r>
            <a:br>
              <a:rPr lang="fr-FR" sz="1000" b="1" dirty="0">
                <a:solidFill>
                  <a:schemeClr val="accent1"/>
                </a:solidFill>
                <a:sym typeface="Wingdings"/>
              </a:rPr>
            </a:br>
            <a:r>
              <a:rPr lang="fr-FR" sz="1000" b="1" dirty="0">
                <a:solidFill>
                  <a:schemeClr val="accent1"/>
                </a:solidFill>
                <a:sym typeface="Wingdings"/>
              </a:rPr>
              <a:t> IMPROVEMENTS</a:t>
            </a:r>
          </a:p>
        </p:txBody>
      </p:sp>
      <p:sp>
        <p:nvSpPr>
          <p:cNvPr id="42" name="Espace réservé du pied de page 41">
            <a:extLst>
              <a:ext uri="{FF2B5EF4-FFF2-40B4-BE49-F238E27FC236}">
                <a16:creationId xmlns:a16="http://schemas.microsoft.com/office/drawing/2014/main" id="{D5999F85-19E5-5342-BAA1-F5C98EE7FA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3" name="Espace réservé du numéro de diapositive 42">
            <a:extLst>
              <a:ext uri="{FF2B5EF4-FFF2-40B4-BE49-F238E27FC236}">
                <a16:creationId xmlns:a16="http://schemas.microsoft.com/office/drawing/2014/main" id="{35B3752C-94E6-0649-B065-10D7699E1F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EAFE159D-D85F-4232-A2C7-0E6F01CB1E7A}"/>
              </a:ext>
            </a:extLst>
          </p:cNvPr>
          <p:cNvSpPr/>
          <p:nvPr/>
        </p:nvSpPr>
        <p:spPr>
          <a:xfrm>
            <a:off x="152014" y="2023728"/>
            <a:ext cx="2088232" cy="2088232"/>
          </a:xfrm>
          <a:prstGeom prst="arc">
            <a:avLst>
              <a:gd name="adj1" fmla="val 4164766"/>
              <a:gd name="adj2" fmla="val 16851284"/>
            </a:avLst>
          </a:prstGeom>
          <a:ln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91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Supplier Expectations</a:t>
            </a:r>
          </a:p>
        </p:txBody>
      </p:sp>
      <p:sp>
        <p:nvSpPr>
          <p:cNvPr id="5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Transparency: we ask you to share data!</a:t>
            </a:r>
          </a:p>
          <a:p>
            <a:r>
              <a:rPr lang="fr-FR" dirty="0" err="1"/>
              <a:t>Preparation</a:t>
            </a:r>
            <a:r>
              <a:rPr lang="fr-FR" dirty="0"/>
              <a:t>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ask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to </a:t>
            </a:r>
            <a:r>
              <a:rPr lang="fr-FR" dirty="0" err="1"/>
              <a:t>prepare</a:t>
            </a:r>
            <a:r>
              <a:rPr lang="fr-FR" dirty="0"/>
              <a:t> SQR in </a:t>
            </a:r>
            <a:r>
              <a:rPr lang="fr-FR" dirty="0" err="1"/>
              <a:t>advance</a:t>
            </a:r>
            <a:endParaRPr lang="fr-FR" dirty="0"/>
          </a:p>
          <a:p>
            <a:r>
              <a:rPr lang="fr-FR" dirty="0"/>
              <a:t>Participation: SQR </a:t>
            </a:r>
            <a:r>
              <a:rPr lang="fr-FR" dirty="0" err="1"/>
              <a:t>is</a:t>
            </a:r>
            <a:r>
              <a:rPr lang="fr-FR" dirty="0"/>
              <a:t> a living </a:t>
            </a:r>
            <a:r>
              <a:rPr lang="fr-FR" dirty="0" err="1"/>
              <a:t>process</a:t>
            </a:r>
            <a:endParaRPr lang="fr-FR" dirty="0"/>
          </a:p>
          <a:p>
            <a:r>
              <a:rPr lang="fr-FR" dirty="0" err="1"/>
              <a:t>Autonomy</a:t>
            </a:r>
            <a:r>
              <a:rPr lang="fr-FR" dirty="0"/>
              <a:t>:</a:t>
            </a:r>
          </a:p>
          <a:p>
            <a:pPr lvl="1"/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ask</a:t>
            </a:r>
            <a:r>
              <a:rPr lang="fr-FR" dirty="0"/>
              <a:t> YOUR roadmap,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not impose </a:t>
            </a:r>
            <a:r>
              <a:rPr lang="fr-FR" dirty="0" err="1"/>
              <a:t>it!</a:t>
            </a:r>
            <a:endParaRPr lang="fr-FR" dirty="0"/>
          </a:p>
          <a:p>
            <a:pPr lvl="1"/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ask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to report </a:t>
            </a:r>
            <a:r>
              <a:rPr lang="fr-FR" dirty="0" err="1"/>
              <a:t>progress</a:t>
            </a:r>
            <a:r>
              <a:rPr lang="fr-FR" dirty="0"/>
              <a:t> on </a:t>
            </a:r>
            <a:r>
              <a:rPr lang="fr-FR" dirty="0" err="1"/>
              <a:t>quarterly</a:t>
            </a:r>
            <a:r>
              <a:rPr lang="fr-FR" dirty="0"/>
              <a:t> basis</a:t>
            </a:r>
          </a:p>
          <a:p>
            <a:r>
              <a:rPr lang="fr-FR" dirty="0" err="1"/>
              <a:t>Zero</a:t>
            </a:r>
            <a:r>
              <a:rPr lang="fr-FR" dirty="0"/>
              <a:t> </a:t>
            </a:r>
            <a:r>
              <a:rPr lang="fr-FR" dirty="0" err="1"/>
              <a:t>Defect</a:t>
            </a:r>
            <a:r>
              <a:rPr lang="fr-FR" dirty="0"/>
              <a:t> attitude:</a:t>
            </a:r>
          </a:p>
          <a:p>
            <a:pPr lvl="1"/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don’t</a:t>
            </a:r>
            <a:r>
              <a:rPr lang="fr-FR" dirty="0"/>
              <a:t> impose a ppm </a:t>
            </a:r>
            <a:r>
              <a:rPr lang="fr-FR" dirty="0" err="1"/>
              <a:t>target</a:t>
            </a:r>
            <a:r>
              <a:rPr lang="fr-FR" dirty="0"/>
              <a:t>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ask</a:t>
            </a:r>
            <a:r>
              <a:rPr lang="fr-FR" dirty="0"/>
              <a:t> for 0 </a:t>
            </a:r>
            <a:r>
              <a:rPr lang="fr-FR" dirty="0" err="1"/>
              <a:t>defect</a:t>
            </a:r>
            <a:endParaRPr lang="fr-FR" dirty="0"/>
          </a:p>
          <a:p>
            <a:pPr lvl="1"/>
            <a:r>
              <a:rPr lang="fr-FR" dirty="0"/>
              <a:t>All </a:t>
            </a:r>
            <a:r>
              <a:rPr lang="fr-FR" dirty="0" err="1"/>
              <a:t>activities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target</a:t>
            </a:r>
            <a:r>
              <a:rPr lang="fr-FR" dirty="0"/>
              <a:t> 0 </a:t>
            </a:r>
            <a:r>
              <a:rPr lang="fr-FR" dirty="0" err="1"/>
              <a:t>recurrence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46263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Back up slides</a:t>
            </a:r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902103-6363-5F4A-98FC-188D5CBEA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236571C-70E5-1B4F-ABF6-EBC2E63E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9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702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Zero</a:t>
            </a:r>
            <a:r>
              <a:rPr lang="fr-FR" dirty="0"/>
              <a:t> </a:t>
            </a:r>
            <a:r>
              <a:rPr lang="fr-FR" dirty="0" err="1"/>
              <a:t>Defect</a:t>
            </a:r>
            <a:r>
              <a:rPr lang="fr-FR" dirty="0"/>
              <a:t> </a:t>
            </a:r>
            <a:r>
              <a:rPr lang="fr-FR" dirty="0" err="1"/>
              <a:t>Definition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108598" y="1497897"/>
            <a:ext cx="4760912" cy="531991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AT SUPPLIER LEVEL, A « ZERO DEFECT » LINE OR UNIT SHALL REACH DURING MIN 1 MONTH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38386" y="1741816"/>
            <a:ext cx="1785342" cy="52899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0 PPM CUSTOMER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ounded Rectangle 7"/>
          <p:cNvSpPr/>
          <p:nvPr/>
        </p:nvSpPr>
        <p:spPr bwMode="auto">
          <a:xfrm>
            <a:off x="6084168" y="2096897"/>
            <a:ext cx="1785342" cy="52899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0 CLAIMS (SQI)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7" name="Rounded Rectangle 8"/>
          <p:cNvSpPr/>
          <p:nvPr/>
        </p:nvSpPr>
        <p:spPr bwMode="auto">
          <a:xfrm>
            <a:off x="338387" y="4116643"/>
            <a:ext cx="1785341" cy="52899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0 NON CONFORM COP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" name="Rounded Rectangle 9"/>
          <p:cNvSpPr/>
          <p:nvPr/>
        </p:nvSpPr>
        <p:spPr bwMode="auto">
          <a:xfrm>
            <a:off x="6084168" y="2701174"/>
            <a:ext cx="1785342" cy="55493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050" b="1" dirty="0">
                <a:solidFill>
                  <a:schemeClr val="bg1"/>
                </a:solidFill>
              </a:rPr>
              <a:t>0 NON CONFORMANCE FROM THEIR SUPPLIERS</a:t>
            </a:r>
          </a:p>
        </p:txBody>
      </p:sp>
      <p:sp>
        <p:nvSpPr>
          <p:cNvPr id="9" name="Rounded Rectangle 10"/>
          <p:cNvSpPr/>
          <p:nvPr/>
        </p:nvSpPr>
        <p:spPr bwMode="auto">
          <a:xfrm>
            <a:off x="338386" y="2948295"/>
            <a:ext cx="1785342" cy="50236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0 DOUBLE TEST</a:t>
            </a:r>
          </a:p>
        </p:txBody>
      </p:sp>
      <p:sp>
        <p:nvSpPr>
          <p:cNvPr id="10" name="Rounded Rectangle 11"/>
          <p:cNvSpPr/>
          <p:nvPr/>
        </p:nvSpPr>
        <p:spPr bwMode="auto">
          <a:xfrm>
            <a:off x="6084168" y="3328389"/>
            <a:ext cx="1785342" cy="55493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0 INTERNAL REJECTS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1" name="Rounded Rectangle 12"/>
          <p:cNvSpPr/>
          <p:nvPr/>
        </p:nvSpPr>
        <p:spPr bwMode="auto">
          <a:xfrm>
            <a:off x="338387" y="3515113"/>
            <a:ext cx="1785341" cy="52899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0 PART ON THE FLOOR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Rounded Rectangle 13"/>
          <p:cNvSpPr/>
          <p:nvPr/>
        </p:nvSpPr>
        <p:spPr bwMode="auto">
          <a:xfrm>
            <a:off x="338386" y="2342424"/>
            <a:ext cx="1785342" cy="52899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0 REJECT </a:t>
            </a:r>
            <a:br>
              <a:rPr lang="fr-FR" sz="1200" b="1" dirty="0">
                <a:solidFill>
                  <a:schemeClr val="bg1"/>
                </a:solidFill>
              </a:rPr>
            </a:br>
            <a:r>
              <a:rPr lang="fr-FR" sz="1200" b="1" dirty="0">
                <a:solidFill>
                  <a:schemeClr val="bg1"/>
                </a:solidFill>
              </a:rPr>
              <a:t>AT GP12 STATION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2654287"/>
            <a:ext cx="2448272" cy="1229034"/>
          </a:xfrm>
          <a:prstGeom prst="rect">
            <a:avLst/>
          </a:prstGeom>
        </p:spPr>
      </p:pic>
      <p:sp>
        <p:nvSpPr>
          <p:cNvPr id="19" name="Rounded Rectangle 8"/>
          <p:cNvSpPr/>
          <p:nvPr/>
        </p:nvSpPr>
        <p:spPr bwMode="auto">
          <a:xfrm>
            <a:off x="2339752" y="4113643"/>
            <a:ext cx="3384376" cy="531991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>
                <a:solidFill>
                  <a:schemeClr val="bg1"/>
                </a:solidFill>
              </a:rPr>
              <a:t>ZERO EVENT ON TOP DEFECTS </a:t>
            </a:r>
            <a:br>
              <a:rPr lang="fr-FR" sz="1200" b="1" dirty="0">
                <a:solidFill>
                  <a:schemeClr val="bg1"/>
                </a:solidFill>
              </a:rPr>
            </a:br>
            <a:r>
              <a:rPr lang="fr-FR" sz="1200" b="1" dirty="0">
                <a:solidFill>
                  <a:schemeClr val="bg1"/>
                </a:solidFill>
              </a:rPr>
              <a:t>AT CUSTOMER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Rectangle avec flèche vers la gauche 15"/>
          <p:cNvSpPr/>
          <p:nvPr/>
        </p:nvSpPr>
        <p:spPr>
          <a:xfrm>
            <a:off x="5652120" y="4019570"/>
            <a:ext cx="1432731" cy="72013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4484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CURRENT DEFINITION</a:t>
            </a:r>
            <a:endParaRPr lang="en-US" sz="1200" b="1" dirty="0"/>
          </a:p>
        </p:txBody>
      </p:sp>
      <p:sp>
        <p:nvSpPr>
          <p:cNvPr id="21" name="Espace réservé du pied de page 20">
            <a:extLst>
              <a:ext uri="{FF2B5EF4-FFF2-40B4-BE49-F238E27FC236}">
                <a16:creationId xmlns:a16="http://schemas.microsoft.com/office/drawing/2014/main" id="{0CFF8DE0-D19D-9541-A4FE-EFA7F9BC43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22" name="Espace réservé du numéro de diapositive 21">
            <a:extLst>
              <a:ext uri="{FF2B5EF4-FFF2-40B4-BE49-F238E27FC236}">
                <a16:creationId xmlns:a16="http://schemas.microsoft.com/office/drawing/2014/main" id="{53676A92-8BF6-0F46-BD64-ED31BF4D9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745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1.38889E-6 0.4966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19382 L -2.22222E-6 -4.5679E-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9" grpId="0" animBg="1"/>
      <p:bldP spid="19" grpId="1" animBg="1"/>
      <p:bldP spid="16" grpId="0" animBg="1"/>
    </p:bldLst>
  </p:timing>
</p:sld>
</file>

<file path=ppt/theme/theme1.xml><?xml version="1.0" encoding="utf-8"?>
<a:theme xmlns:a="http://schemas.openxmlformats.org/drawingml/2006/main" name="Power_Point_template_16_9">
  <a:themeElements>
    <a:clrScheme name="Personnalisée 2">
      <a:dk1>
        <a:srgbClr val="000000"/>
      </a:dk1>
      <a:lt1>
        <a:sysClr val="window" lastClr="FFFFFF"/>
      </a:lt1>
      <a:dk2>
        <a:srgbClr val="000000"/>
      </a:dk2>
      <a:lt2>
        <a:srgbClr val="DFDFDF"/>
      </a:lt2>
      <a:accent1>
        <a:srgbClr val="0057B8"/>
      </a:accent1>
      <a:accent2>
        <a:srgbClr val="000000"/>
      </a:accent2>
      <a:accent3>
        <a:srgbClr val="474746"/>
      </a:accent3>
      <a:accent4>
        <a:srgbClr val="777877"/>
      </a:accent4>
      <a:accent5>
        <a:srgbClr val="B2B3B2"/>
      </a:accent5>
      <a:accent6>
        <a:srgbClr val="213D67"/>
      </a:accent6>
      <a:hlink>
        <a:srgbClr val="0057B8"/>
      </a:hlink>
      <a:folHlink>
        <a:srgbClr val="213D6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rgbClr val="92D050"/>
        </a:solidFill>
        <a:ln w="3175">
          <a:solidFill>
            <a:schemeClr val="accent1"/>
          </a:solidFill>
        </a:ln>
      </a:spPr>
      <a:bodyPr wrap="square" lIns="72000" rIns="72000" rtlCol="0">
        <a:spAutoFit/>
      </a:bodyPr>
      <a:lstStyle>
        <a:defPPr algn="ctr">
          <a:defRPr sz="800" b="1" dirty="0" smtClean="0">
            <a:sym typeface="Wingding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3D13B044326D4DBC5624356B36718E" ma:contentTypeVersion="29" ma:contentTypeDescription="Create a new document." ma:contentTypeScope="" ma:versionID="5eb23d8f3cea2fd326d8e6097e052e57">
  <xsd:schema xmlns:xsd="http://www.w3.org/2001/XMLSchema" xmlns:xs="http://www.w3.org/2001/XMLSchema" xmlns:p="http://schemas.microsoft.com/office/2006/metadata/properties" xmlns:ns2="ca42e56b-bc88-4832-895c-a5c8772d8fb2" xmlns:ns3="c35a4fdd-32cc-4f7e-b36c-89b9ae49882f" xmlns:ns4="5a24fd49-0d8e-42c9-a9da-9a32987227d0" targetNamespace="http://schemas.microsoft.com/office/2006/metadata/properties" ma:root="true" ma:fieldsID="9dd740481fb22217fbd93aa0e966a755" ns2:_="" ns3:_="" ns4:_="">
    <xsd:import namespace="ca42e56b-bc88-4832-895c-a5c8772d8fb2"/>
    <xsd:import namespace="c35a4fdd-32cc-4f7e-b36c-89b9ae49882f"/>
    <xsd:import namespace="5a24fd49-0d8e-42c9-a9da-9a32987227d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Report_x0020_Date_x0020_20" minOccurs="0"/>
                <xsd:element ref="ns4:Arch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42e56b-bc88-4832-895c-a5c8772d8f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a4fdd-32cc-4f7e-b36c-89b9ae49882f" elementFormDefault="qualified">
    <xsd:import namespace="http://schemas.microsoft.com/office/2006/documentManagement/types"/>
    <xsd:import namespace="http://schemas.microsoft.com/office/infopath/2007/PartnerControls"/>
    <xsd:element name="Report_x0020_Date_x0020_20" ma:index="12" nillable="true" ma:displayName="Report Date" ma:format="DateOnly" ma:internalName="Report_x0020_Date_x0020_20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4fd49-0d8e-42c9-a9da-9a32987227d0" elementFormDefault="qualified">
    <xsd:import namespace="http://schemas.microsoft.com/office/2006/documentManagement/types"/>
    <xsd:import namespace="http://schemas.microsoft.com/office/infopath/2007/PartnerControls"/>
    <xsd:element name="Archive" ma:index="15" nillable="true" ma:displayName="Archive" ma:default="0" ma:internalName="Archi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a42e56b-bc88-4832-895c-a5c8772d8fb2">Z3ZR4PWJDZ74-111-36</_dlc_DocId>
    <_dlc_DocIdUrl xmlns="ca42e56b-bc88-4832-895c-a5c8772d8fb2">
      <Url>https://intranet.camso.co/teams/GP/SQ/_layouts/DocIdRedir.aspx?ID=Z3ZR4PWJDZ74-111-36</Url>
      <Description>Z3ZR4PWJDZ74-111-36</Description>
    </_dlc_DocIdUrl>
    <Report_x0020_Date_x0020_20 xmlns="c35a4fdd-32cc-4f7e-b36c-89b9ae49882f" xsi:nil="true"/>
    <Archive xmlns="5a24fd49-0d8e-42c9-a9da-9a32987227d0">false</Archive>
  </documentManagement>
</p:properties>
</file>

<file path=customXml/itemProps1.xml><?xml version="1.0" encoding="utf-8"?>
<ds:datastoreItem xmlns:ds="http://schemas.openxmlformats.org/officeDocument/2006/customXml" ds:itemID="{58BC4B28-807D-4638-8B70-50AF12A4C1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0AFCEB-2597-4D32-B481-A36835744F0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34B3E2C-7033-4DFF-9CFC-EFA4944D2A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42e56b-bc88-4832-895c-a5c8772d8fb2"/>
    <ds:schemaRef ds:uri="c35a4fdd-32cc-4f7e-b36c-89b9ae49882f"/>
    <ds:schemaRef ds:uri="5a24fd49-0d8e-42c9-a9da-9a32987227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A82875D-8EC1-4AA4-95F5-84BC3B7018BE}">
  <ds:schemaRefs>
    <ds:schemaRef ds:uri="5a24fd49-0d8e-42c9-a9da-9a32987227d0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c35a4fdd-32cc-4f7e-b36c-89b9ae49882f"/>
    <ds:schemaRef ds:uri="ca42e56b-bc88-4832-895c-a5c8772d8fb2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469</Words>
  <Application>Microsoft Office PowerPoint</Application>
  <PresentationFormat>Affichage à l'écran (16:9)</PresentationFormat>
  <Paragraphs>98</Paragraphs>
  <Slides>11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Power_Point_template_16_9</vt:lpstr>
      <vt:lpstr>Supplier Quality Review Training Material Nordin Mimouni – Supplier Quality Manager Rev. 1 – June 26th 2017</vt:lpstr>
      <vt:lpstr>Présentation PowerPoint</vt:lpstr>
      <vt:lpstr>SQR Definition/Purpose and Objectives – Link to QBR</vt:lpstr>
      <vt:lpstr>SQR Definition/Purpose and Objectives – Link to QBR</vt:lpstr>
      <vt:lpstr>SQR Participants</vt:lpstr>
      <vt:lpstr>Understanding the SQR Process</vt:lpstr>
      <vt:lpstr>Supplier Expectations</vt:lpstr>
      <vt:lpstr>Back up slides</vt:lpstr>
      <vt:lpstr>Zero Defect Definition</vt:lpstr>
      <vt:lpstr>SQR Process – Prepare data and Agree</vt:lpstr>
      <vt:lpstr>SQR Process – Follow up tools</vt:lpstr>
    </vt:vector>
  </TitlesOfParts>
  <Company>Camoplast Solideal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Frederic Dionne</dc:creator>
  <cp:lastModifiedBy>Nordin Mimouni</cp:lastModifiedBy>
  <cp:revision>1675</cp:revision>
  <cp:lastPrinted>2016-03-15T08:03:46Z</cp:lastPrinted>
  <dcterms:created xsi:type="dcterms:W3CDTF">2015-04-06T19:16:48Z</dcterms:created>
  <dcterms:modified xsi:type="dcterms:W3CDTF">2019-03-27T20:27:29Z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0x0101002B3D13B044326D4DBC5624356B36718E</vt:lpwstr>
  </property>
  <property fmtid="{D5CDD505-2E9C-101B-9397-08002B2CF9AE}" pid="3" name="Actions">
    <vt:lpwstr>&lt;Actions&gt;&lt;Run /&gt;&lt;History&gt;&lt;Execution ActionID="30ab373a-9a56-4038-8a33-869e41923365" Date="6/9/2015 11:36:05 AM" Outcome="Success" UserID="58" Message="" /&gt;&lt;Execution ActionID="d54e164f-5204-425a-b52d-c0c4bf6a6c9c" Date="6/9/2015 11:36:04 AM" Outcome="Succ</vt:lpwstr>
  </property>
  <property fmtid="{D5CDD505-2E9C-101B-9397-08002B2CF9AE}" pid="4" name="_dlc_DocIdItemGuid">
    <vt:lpwstr>e8ee92ee-ecd0-4659-9c34-8bf8ffcc6011</vt:lpwstr>
  </property>
  <property fmtid="{D5CDD505-2E9C-101B-9397-08002B2CF9AE}" pid="5" name="Order">
    <vt:r8>33900</vt:r8>
  </property>
</Properties>
</file>