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5"/>
  </p:sldMasterIdLst>
  <p:notesMasterIdLst>
    <p:notesMasterId r:id="rId24"/>
  </p:notesMasterIdLst>
  <p:handoutMasterIdLst>
    <p:handoutMasterId r:id="rId25"/>
  </p:handoutMasterIdLst>
  <p:sldIdLst>
    <p:sldId id="1738" r:id="rId6"/>
    <p:sldId id="1739" r:id="rId7"/>
    <p:sldId id="1740" r:id="rId8"/>
    <p:sldId id="1741" r:id="rId9"/>
    <p:sldId id="1742" r:id="rId10"/>
    <p:sldId id="1743" r:id="rId11"/>
    <p:sldId id="1744" r:id="rId12"/>
    <p:sldId id="1745" r:id="rId13"/>
    <p:sldId id="1746" r:id="rId14"/>
    <p:sldId id="1747" r:id="rId15"/>
    <p:sldId id="1748" r:id="rId16"/>
    <p:sldId id="1749" r:id="rId17"/>
    <p:sldId id="1750" r:id="rId18"/>
    <p:sldId id="1751" r:id="rId19"/>
    <p:sldId id="1752" r:id="rId20"/>
    <p:sldId id="1753" r:id="rId21"/>
    <p:sldId id="1754" r:id="rId22"/>
    <p:sldId id="1755" r:id="rId23"/>
  </p:sldIdLst>
  <p:sldSz cx="9144000" cy="5143500" type="screen16x9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AF3"/>
    <a:srgbClr val="CBD1E6"/>
    <a:srgbClr val="0000CC"/>
    <a:srgbClr val="FFFFCC"/>
    <a:srgbClr val="00FF00"/>
    <a:srgbClr val="009900"/>
    <a:srgbClr val="E7EAEE"/>
    <a:srgbClr val="5583BE"/>
    <a:srgbClr val="FF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85" autoAdjust="0"/>
    <p:restoredTop sz="83980" autoAdjust="0"/>
  </p:normalViewPr>
  <p:slideViewPr>
    <p:cSldViewPr>
      <p:cViewPr varScale="1">
        <p:scale>
          <a:sx n="80" d="100"/>
          <a:sy n="80" d="100"/>
        </p:scale>
        <p:origin x="1452" y="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688" y="-77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093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01699" y="0"/>
            <a:ext cx="2984871" cy="50093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B8770B7B-1828-4B28-8740-FF8E004054AF}" type="datetimeFigureOut">
              <a:rPr lang="fr-FR" smtClean="0"/>
              <a:t>27/03/2019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516038"/>
            <a:ext cx="2984871" cy="500935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01699" y="9516038"/>
            <a:ext cx="2984871" cy="500935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20D3A5A3-361F-4865-A144-878CFD90A4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8322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093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093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1EFFBC41-C631-4DC9-BD89-AC26E0572EB5}" type="datetimeFigureOut">
              <a:rPr lang="en-CA" smtClean="0"/>
              <a:t>2019-03-27</a:t>
            </a:fld>
            <a:endParaRPr lang="en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3188" y="750888"/>
            <a:ext cx="668178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en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817" y="4758890"/>
            <a:ext cx="5510530" cy="4508420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516038"/>
            <a:ext cx="2984871" cy="500935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9" y="9516038"/>
            <a:ext cx="2984871" cy="500935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91925E56-4F45-4B6F-8A65-8EEC490912AA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8233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:60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FC562-0A62-4F55-938C-F91E340D797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032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:60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FC562-0A62-4F55-938C-F91E340D797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1715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:60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FC562-0A62-4F55-938C-F91E340D797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2415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:60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FC562-0A62-4F55-938C-F91E340D797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002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:60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FC562-0A62-4F55-938C-F91E340D797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8659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:60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FC562-0A62-4F55-938C-F91E340D797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043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:60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FC562-0A62-4F55-938C-F91E340D797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00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:60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FC562-0A62-4F55-938C-F91E340D797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75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:60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FC562-0A62-4F55-938C-F91E340D797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993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:60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FC562-0A62-4F55-938C-F91E340D797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403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:60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FC562-0A62-4F55-938C-F91E340D797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3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:60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FC562-0A62-4F55-938C-F91E340D797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874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:60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FC562-0A62-4F55-938C-F91E340D797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877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:60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FC562-0A62-4F55-938C-F91E340D797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6452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:60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FC562-0A62-4F55-938C-F91E340D797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0607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:60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FC562-0A62-4F55-938C-F91E340D797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912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18" y="431856"/>
            <a:ext cx="7639423" cy="717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>
                <a:solidFill>
                  <a:srgbClr val="000000"/>
                </a:solidFill>
              </a:rPr>
              <a:t>© Camso 2019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950855-28E0-B842-9330-3B380073FD0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2"/>
          </p:nvPr>
        </p:nvSpPr>
        <p:spPr>
          <a:xfrm>
            <a:off x="457200" y="1541035"/>
            <a:ext cx="8229600" cy="3053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2815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8" y="411510"/>
            <a:ext cx="7639423" cy="7173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4084293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_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18" y="431856"/>
            <a:ext cx="7639423" cy="717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>
                <a:solidFill>
                  <a:srgbClr val="000000"/>
                </a:solidFill>
              </a:rPr>
              <a:t>© Camso 2019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57B8"/>
                </a:solidFill>
              </a:defRPr>
            </a:lvl1pPr>
          </a:lstStyle>
          <a:p>
            <a:fld id="{4E950855-28E0-B842-9330-3B380073FD0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2"/>
          </p:nvPr>
        </p:nvSpPr>
        <p:spPr>
          <a:xfrm>
            <a:off x="457200" y="1541035"/>
            <a:ext cx="4044930" cy="3053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  <p:sp>
        <p:nvSpPr>
          <p:cNvPr id="8" name="Espace réservé du contenu 5"/>
          <p:cNvSpPr>
            <a:spLocks noGrp="1"/>
          </p:cNvSpPr>
          <p:nvPr>
            <p:ph sz="quarter" idx="13"/>
          </p:nvPr>
        </p:nvSpPr>
        <p:spPr>
          <a:xfrm>
            <a:off x="4642772" y="1541035"/>
            <a:ext cx="4044930" cy="3053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100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_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>
                <a:solidFill>
                  <a:srgbClr val="000000"/>
                </a:solidFill>
              </a:rPr>
              <a:t>© Camso 2019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8532446" y="4948014"/>
            <a:ext cx="465851" cy="119040"/>
          </a:xfrm>
        </p:spPr>
        <p:txBody>
          <a:bodyPr/>
          <a:lstStyle>
            <a:lvl1pPr>
              <a:defRPr>
                <a:solidFill>
                  <a:srgbClr val="0057B8"/>
                </a:solidFill>
              </a:defRPr>
            </a:lvl1pPr>
          </a:lstStyle>
          <a:p>
            <a:fld id="{4E950855-28E0-B842-9330-3B380073FD0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457218" y="440530"/>
            <a:ext cx="7639423" cy="717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dirty="0"/>
              <a:t>Cliquez et modifiez le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663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_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>
                <a:solidFill>
                  <a:srgbClr val="000000"/>
                </a:solidFill>
              </a:rPr>
              <a:t>© Camso 2019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8532446" y="4948014"/>
            <a:ext cx="465851" cy="119040"/>
          </a:xfrm>
        </p:spPr>
        <p:txBody>
          <a:bodyPr/>
          <a:lstStyle>
            <a:lvl1pPr>
              <a:defRPr>
                <a:solidFill>
                  <a:srgbClr val="0057B8"/>
                </a:solidFill>
              </a:defRPr>
            </a:lvl1pPr>
          </a:lstStyle>
          <a:p>
            <a:fld id="{4E950855-28E0-B842-9330-3B380073FD0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>
          <a:xfrm>
            <a:off x="457218" y="443514"/>
            <a:ext cx="7639423" cy="717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dirty="0"/>
              <a:t>Cliquez et modifiez le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3175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PPT_1503-01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13"/>
          <a:stretch/>
        </p:blipFill>
        <p:spPr>
          <a:xfrm>
            <a:off x="7084786" y="3"/>
            <a:ext cx="2059214" cy="5150303"/>
          </a:xfrm>
          <a:prstGeom prst="rect">
            <a:avLst/>
          </a:prstGeom>
        </p:spPr>
      </p:pic>
      <p:pic>
        <p:nvPicPr>
          <p:cNvPr id="7" name="Image 6" descr="PPT_1503-01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421"/>
          <a:stretch/>
        </p:blipFill>
        <p:spPr>
          <a:xfrm>
            <a:off x="0" y="3"/>
            <a:ext cx="4572000" cy="5150303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342225" y="1766823"/>
            <a:ext cx="5870117" cy="10310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CA" dirty="0"/>
              <a:t>Cliquez </a:t>
            </a:r>
            <a:br>
              <a:rPr lang="fr-CA" dirty="0"/>
            </a:br>
            <a:r>
              <a:rPr lang="fr-CA" dirty="0"/>
              <a:t>et modifiez le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0"/>
          </p:nvPr>
        </p:nvSpPr>
        <p:spPr>
          <a:xfrm>
            <a:off x="342225" y="2858721"/>
            <a:ext cx="5870575" cy="461963"/>
          </a:xfrm>
        </p:spPr>
        <p:txBody>
          <a:bodyPr anchor="ctr">
            <a:normAutofit/>
          </a:bodyPr>
          <a:lstStyle>
            <a:lvl1pPr marL="0" indent="0">
              <a:buNone/>
              <a:defRPr sz="1600" b="1" i="0"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90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_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PPT_1503-02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558418"/>
            <a:ext cx="8001000" cy="1102519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r-FR"/>
              <a:t>© Camso 2019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950855-28E0-B842-9330-3B380073FD02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266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 _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PPT_1503-03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558418"/>
            <a:ext cx="8001000" cy="1102519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r-FR"/>
              <a:t>© Camso 2019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950855-28E0-B842-9330-3B380073FD02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986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 _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PPT_1503-04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85236" y="3558418"/>
            <a:ext cx="7401564" cy="110251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>
                <a:solidFill>
                  <a:srgbClr val="000000"/>
                </a:solidFill>
              </a:rPr>
              <a:t>© Camso 2019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57B8"/>
                </a:solidFill>
              </a:defRPr>
            </a:lvl1pPr>
          </a:lstStyle>
          <a:p>
            <a:fld id="{4E950855-28E0-B842-9330-3B380073FD0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698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cia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PPT_1503-03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0" name="Image 9" descr="PPT_1503-02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17" b="25000"/>
          <a:stretch/>
        </p:blipFill>
        <p:spPr>
          <a:xfrm>
            <a:off x="4573588" y="0"/>
            <a:ext cx="4570412" cy="5143500"/>
          </a:xfrm>
          <a:prstGeom prst="rect">
            <a:avLst/>
          </a:prstGeom>
        </p:spPr>
      </p:pic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r-FR"/>
              <a:t>© Camso 2019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950855-28E0-B842-9330-3B380073FD02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>
              <a:solidFill>
                <a:prstClr val="white"/>
              </a:solidFill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5507751" y="1346610"/>
            <a:ext cx="2713198" cy="234791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Espace réservé du contenu 16"/>
          <p:cNvSpPr>
            <a:spLocks noGrp="1"/>
          </p:cNvSpPr>
          <p:nvPr>
            <p:ph sz="quarter" idx="14"/>
          </p:nvPr>
        </p:nvSpPr>
        <p:spPr>
          <a:xfrm>
            <a:off x="471488" y="1346610"/>
            <a:ext cx="3644900" cy="2347913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8308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PPT_1503-05.png"/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18" y="443518"/>
            <a:ext cx="7639423" cy="717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dirty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43954"/>
            <a:ext cx="8229600" cy="29506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dirty="0"/>
              <a:t>Cliquez pour modifier les styles du texte du masque</a:t>
            </a:r>
          </a:p>
          <a:p>
            <a:pPr lvl="1"/>
            <a:r>
              <a:rPr lang="fr-CA" dirty="0"/>
              <a:t>Deuxième niveau</a:t>
            </a:r>
          </a:p>
          <a:p>
            <a:pPr lvl="2"/>
            <a:r>
              <a:rPr lang="fr-CA" dirty="0"/>
              <a:t>Troisième niveau</a:t>
            </a:r>
          </a:p>
          <a:p>
            <a:pPr lvl="3"/>
            <a:r>
              <a:rPr lang="fr-CA" dirty="0"/>
              <a:t>Quatrième niveau</a:t>
            </a:r>
          </a:p>
          <a:p>
            <a:pPr lvl="4"/>
            <a:r>
              <a:rPr lang="fr-CA" dirty="0"/>
              <a:t>Cinquième niveau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791199" y="4660937"/>
            <a:ext cx="2895600" cy="1874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defTabSz="457200"/>
            <a:r>
              <a:rPr lang="fr-FR">
                <a:solidFill>
                  <a:srgbClr val="000000"/>
                </a:solidFill>
              </a:rPr>
              <a:t>© Camso 2019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20989" y="1421995"/>
            <a:ext cx="465851" cy="119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="1" i="0">
                <a:solidFill>
                  <a:srgbClr val="0057B8"/>
                </a:solidFill>
                <a:latin typeface="Arial"/>
                <a:cs typeface="Arial"/>
              </a:defRPr>
            </a:lvl1pPr>
          </a:lstStyle>
          <a:p>
            <a:pPr defTabSz="457200"/>
            <a:fld id="{4E950855-28E0-B842-9330-3B380073FD02}" type="slidenum">
              <a:rPr lang="fr-FR" smtClean="0"/>
              <a:pPr defTabSz="45720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0239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935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938" r:id="rId10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4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182563" indent="-182563" algn="l" defTabSz="457200" rtl="0" eaLnBrk="1" latinLnBrk="0" hangingPunct="1">
        <a:spcBef>
          <a:spcPct val="20000"/>
        </a:spcBef>
        <a:buClr>
          <a:srgbClr val="0640A9"/>
        </a:buClr>
        <a:buFont typeface="Wingdings" charset="2"/>
        <a:buChar char="§"/>
        <a:defRPr sz="2000" b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§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25" y="1766823"/>
            <a:ext cx="6318007" cy="1031063"/>
          </a:xfrm>
        </p:spPr>
        <p:txBody>
          <a:bodyPr>
            <a:normAutofit fontScale="90000"/>
          </a:bodyPr>
          <a:lstStyle/>
          <a:p>
            <a:r>
              <a:rPr lang="en-US" dirty="0"/>
              <a:t>Supplier Performance Measurement</a:t>
            </a:r>
            <a:br>
              <a:rPr lang="en-US" dirty="0"/>
            </a:br>
            <a:r>
              <a:rPr lang="en-US" dirty="0"/>
              <a:t>Training Material</a:t>
            </a:r>
            <a:br>
              <a:rPr lang="en-US" dirty="0"/>
            </a:br>
            <a:r>
              <a:rPr lang="en-US" sz="2200" dirty="0"/>
              <a:t>Nordin Mimouni – Supplier Quality Manager</a:t>
            </a:r>
            <a:br>
              <a:rPr lang="en-US" dirty="0"/>
            </a:br>
            <a:r>
              <a:rPr lang="en-US" sz="2200" dirty="0"/>
              <a:t>Rev. 1 – February 22</a:t>
            </a:r>
            <a:r>
              <a:rPr lang="en-US" sz="2200" baseline="30000" dirty="0"/>
              <a:t>nd</a:t>
            </a:r>
            <a:r>
              <a:rPr lang="en-US" sz="2200" dirty="0"/>
              <a:t> 2019</a:t>
            </a:r>
          </a:p>
        </p:txBody>
      </p:sp>
    </p:spTree>
    <p:extLst>
      <p:ext uri="{BB962C8B-B14F-4D97-AF65-F5344CB8AC3E}">
        <p14:creationId xmlns:p14="http://schemas.microsoft.com/office/powerpoint/2010/main" val="1654196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2"/>
          <p:cNvSpPr txBox="1">
            <a:spLocks/>
          </p:cNvSpPr>
          <p:nvPr/>
        </p:nvSpPr>
        <p:spPr>
          <a:xfrm>
            <a:off x="4459597" y="2463739"/>
            <a:ext cx="3190745" cy="1350149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en-US"/>
            </a:defPPr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 sz="3800"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200"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endParaRPr lang="en-US" sz="1800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E7CC0BCD-8FE2-E442-9CAB-EF5194DFB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DATE RELIABILITY RULES ASIA</a:t>
            </a: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C89A70DA-3F44-2A4D-B9E7-B941A913110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sz="1650" dirty="0"/>
              <a:t>Quantity Reliability Scores are pulled from SAP standard vendor evaluation component (not ACS like in North America). There is a Monthly Summation and results are based on GRs against </a:t>
            </a:r>
            <a:r>
              <a:rPr lang="en-US" sz="1650" dirty="0" err="1"/>
              <a:t>POs.</a:t>
            </a:r>
            <a:endParaRPr lang="en-US" sz="1650" dirty="0"/>
          </a:p>
          <a:p>
            <a:pPr marL="0" lvl="1" indent="0">
              <a:buNone/>
            </a:pPr>
            <a:r>
              <a:rPr lang="en-US" sz="1650" b="1" dirty="0"/>
              <a:t>Table </a:t>
            </a:r>
            <a:r>
              <a:rPr lang="en-US" sz="1650" b="1" dirty="0">
                <a:solidFill>
                  <a:srgbClr val="0070C0"/>
                </a:solidFill>
              </a:rPr>
              <a:t>ZMM051_DATA </a:t>
            </a:r>
            <a:r>
              <a:rPr lang="en-US" sz="1650" b="1" dirty="0">
                <a:solidFill>
                  <a:srgbClr val="000000"/>
                </a:solidFill>
              </a:rPr>
              <a:t>(</a:t>
            </a:r>
            <a:r>
              <a:rPr lang="en-US" sz="1650" b="1" dirty="0" err="1">
                <a:solidFill>
                  <a:srgbClr val="000000"/>
                </a:solidFill>
              </a:rPr>
              <a:t>Tcode</a:t>
            </a:r>
            <a:r>
              <a:rPr lang="en-US" sz="1650" b="1" dirty="0">
                <a:solidFill>
                  <a:srgbClr val="000000"/>
                </a:solidFill>
              </a:rPr>
              <a:t> </a:t>
            </a:r>
            <a:r>
              <a:rPr lang="en-US" sz="1650" b="1" dirty="0">
                <a:solidFill>
                  <a:srgbClr val="0070C0"/>
                </a:solidFill>
              </a:rPr>
              <a:t>ZMM051</a:t>
            </a:r>
            <a:r>
              <a:rPr lang="en-US" sz="1650" b="1" dirty="0">
                <a:solidFill>
                  <a:srgbClr val="000000"/>
                </a:solidFill>
              </a:rPr>
              <a:t>)</a:t>
            </a:r>
            <a:endParaRPr lang="en-US" sz="1650" dirty="0"/>
          </a:p>
          <a:p>
            <a:pPr marL="0" lvl="1" indent="0">
              <a:buNone/>
            </a:pPr>
            <a:endParaRPr lang="en-US" sz="1650" dirty="0">
              <a:solidFill>
                <a:srgbClr val="0070C0"/>
              </a:solidFill>
            </a:endParaRPr>
          </a:p>
          <a:p>
            <a:pPr marL="342900" lvl="1" indent="-342900">
              <a:buFont typeface="+mj-lt"/>
              <a:buAutoNum type="arabicPeriod"/>
            </a:pPr>
            <a:r>
              <a:rPr lang="en-US" sz="1650" dirty="0">
                <a:solidFill>
                  <a:srgbClr val="000000"/>
                </a:solidFill>
              </a:rPr>
              <a:t>If GR Posting Date = (SDD +/- DT*), score is 100.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US" sz="1650" dirty="0">
                <a:solidFill>
                  <a:srgbClr val="000000"/>
                </a:solidFill>
              </a:rPr>
              <a:t>If GR Posting Date &lt;/&gt; (SDD +/- DT*), score is 1.</a:t>
            </a:r>
          </a:p>
          <a:p>
            <a:pPr marL="0" lvl="1" indent="0">
              <a:buNone/>
            </a:pPr>
            <a:endParaRPr lang="en-US" sz="1650" dirty="0">
              <a:solidFill>
                <a:srgbClr val="000000"/>
              </a:solidFill>
            </a:endParaRPr>
          </a:p>
          <a:p>
            <a:pPr marL="0" lvl="1" indent="0">
              <a:buNone/>
            </a:pPr>
            <a:r>
              <a:rPr lang="en-US" sz="1650" dirty="0">
                <a:solidFill>
                  <a:srgbClr val="000000"/>
                </a:solidFill>
              </a:rPr>
              <a:t>*DTs are not permitted </a:t>
            </a:r>
            <a:r>
              <a:rPr lang="en-US" sz="1650" dirty="0"/>
              <a:t>(configured DT = 0 days)</a:t>
            </a:r>
            <a:r>
              <a:rPr lang="en-US" sz="1650" dirty="0">
                <a:solidFill>
                  <a:srgbClr val="000000"/>
                </a:solidFill>
              </a:rPr>
              <a:t>. Access to set and maintain DTs is assigned to only one User per Plant.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27CF038-6F3C-5A4C-8B91-290CDC547B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>
                <a:solidFill>
                  <a:srgbClr val="000000"/>
                </a:solidFill>
              </a:rPr>
              <a:t>© Camso 2019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BD956207-D2B7-994D-90F9-C0F7E12861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950855-28E0-B842-9330-3B380073FD02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0988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DATE RELIABILITY RULES ASIA</a:t>
            </a:r>
            <a:br>
              <a:rPr lang="fr-CA" dirty="0"/>
            </a:br>
            <a:r>
              <a:rPr lang="fr-CA" dirty="0"/>
              <a:t>TOLERANCES (ZMM051_VE)</a:t>
            </a:r>
            <a:endParaRPr lang="en-US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851670"/>
            <a:ext cx="6984776" cy="2253840"/>
          </a:xfrm>
          <a:prstGeom prst="rect">
            <a:avLst/>
          </a:prstGeom>
        </p:spPr>
      </p:pic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F33007-A53E-E940-8646-A12F28A829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>
                <a:solidFill>
                  <a:srgbClr val="000000"/>
                </a:solidFill>
              </a:rPr>
              <a:t>© Camso 2019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891B6C-A92A-BD4A-B7F4-B61D86CE5F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950855-28E0-B842-9330-3B380073FD02}" type="slidenum">
              <a:rPr lang="fr-FR" smtClean="0"/>
              <a:pPr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0264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2"/>
          <p:cNvSpPr txBox="1">
            <a:spLocks/>
          </p:cNvSpPr>
          <p:nvPr/>
        </p:nvSpPr>
        <p:spPr>
          <a:xfrm>
            <a:off x="4459597" y="2463739"/>
            <a:ext cx="3190745" cy="1350149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en-US"/>
            </a:defPPr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 sz="3800"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200"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endParaRPr lang="en-US" sz="1800" dirty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CA" b="1" dirty="0"/>
              <a:t>AGGREGATION OF MULTIPLE </a:t>
            </a:r>
            <a:r>
              <a:rPr lang="fr-CA" b="1" dirty="0" err="1"/>
              <a:t>GRs</a:t>
            </a:r>
            <a:r>
              <a:rPr lang="fr-CA" b="1" dirty="0"/>
              <a:t> </a:t>
            </a:r>
            <a:br>
              <a:rPr lang="fr-CA" b="1" dirty="0"/>
            </a:br>
            <a:r>
              <a:rPr lang="fr-CA" b="1" dirty="0"/>
              <a:t>FOR DATE AND QUANTITY RELIABILITY ASIA</a:t>
            </a:r>
            <a:br>
              <a:rPr lang="fr-CA" b="1" dirty="0">
                <a:solidFill>
                  <a:srgbClr val="F79646"/>
                </a:solidFill>
              </a:rPr>
            </a:br>
            <a:r>
              <a:rPr lang="fr-CA" sz="1950" dirty="0"/>
              <a:t>SAP T-CODE: </a:t>
            </a:r>
            <a:r>
              <a:rPr lang="fr-CA" sz="1950" dirty="0">
                <a:solidFill>
                  <a:srgbClr val="0070C0"/>
                </a:solidFill>
              </a:rPr>
              <a:t>ZMM051 </a:t>
            </a:r>
            <a:r>
              <a:rPr lang="fr-CA" sz="1950" dirty="0"/>
              <a:t>/ TABLE: </a:t>
            </a:r>
            <a:r>
              <a:rPr lang="fr-CA" sz="1950" dirty="0">
                <a:solidFill>
                  <a:srgbClr val="0070C0"/>
                </a:solidFill>
              </a:rPr>
              <a:t>ZMM051_DATA</a:t>
            </a:r>
            <a:endParaRPr lang="en-US" sz="1950" dirty="0"/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2ABBFAE5-2FDA-A148-9656-9629CBBDBA4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By Default:</a:t>
            </a:r>
          </a:p>
          <a:p>
            <a:pPr lvl="1"/>
            <a:r>
              <a:rPr lang="en-US" sz="1650" dirty="0"/>
              <a:t>Multiple GRs delivered for the same SL are aggregated as one GR.</a:t>
            </a:r>
          </a:p>
          <a:p>
            <a:pPr lvl="1"/>
            <a:r>
              <a:rPr lang="en-US" sz="1650" dirty="0"/>
              <a:t>Only the latest good receipt is displayed and evaluated in the vendor evaluation.</a:t>
            </a:r>
          </a:p>
          <a:p>
            <a:pPr lvl="1"/>
            <a:r>
              <a:rPr lang="en-US" sz="1650" dirty="0"/>
              <a:t>Older entries are suppressed in the report.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53F9688-C6B4-4747-8C92-D2DB356D63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>
                <a:solidFill>
                  <a:srgbClr val="000000"/>
                </a:solidFill>
              </a:rPr>
              <a:t>© Camso 2019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0805A22-6615-5A44-A5DD-5FF73213DD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950855-28E0-B842-9330-3B380073FD02}" type="slidenum">
              <a:rPr lang="fr-FR" smtClean="0"/>
              <a:pPr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7912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2"/>
          <p:cNvSpPr txBox="1">
            <a:spLocks/>
          </p:cNvSpPr>
          <p:nvPr/>
        </p:nvSpPr>
        <p:spPr>
          <a:xfrm>
            <a:off x="4459597" y="2463739"/>
            <a:ext cx="3190745" cy="1350149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en-US"/>
            </a:defPPr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 sz="3800"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200"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endParaRPr lang="en-US" sz="1800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C32EBA6-265D-7E4E-B619-F40AAFEDE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QUALITY CONFORMANCE RULES LOADSTAR</a:t>
            </a:r>
            <a:br>
              <a:rPr lang="fr-CA" dirty="0">
                <a:solidFill>
                  <a:srgbClr val="F79646"/>
                </a:solidFill>
              </a:rPr>
            </a:br>
            <a:r>
              <a:rPr lang="fr-CA" sz="1950" dirty="0"/>
              <a:t>SAP T-CODE: </a:t>
            </a:r>
            <a:r>
              <a:rPr lang="fr-CA" sz="1950" dirty="0">
                <a:solidFill>
                  <a:srgbClr val="0070C0"/>
                </a:solidFill>
              </a:rPr>
              <a:t>MCVB </a:t>
            </a:r>
            <a:r>
              <a:rPr lang="fr-CA" sz="1950" dirty="0">
                <a:solidFill>
                  <a:srgbClr val="000000"/>
                </a:solidFill>
              </a:rPr>
              <a:t>/ table </a:t>
            </a:r>
            <a:r>
              <a:rPr lang="fr-CA" sz="1950" dirty="0">
                <a:solidFill>
                  <a:srgbClr val="0070C0"/>
                </a:solidFill>
              </a:rPr>
              <a:t>S163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EA8FA9-37C6-4246-AEDF-3AC9AF71F52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385763" indent="-385763">
              <a:buFont typeface="+mj-lt"/>
              <a:buAutoNum type="arabicPeriod"/>
            </a:pPr>
            <a:r>
              <a:rPr lang="en-US" sz="1800" dirty="0"/>
              <a:t>Data is collected from Quality Management information system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1800" dirty="0"/>
              <a:t>All plants except Korea, China and Vietnam are selected (plant = 6120, 6130, 6140, 7000, 7010, CSVN)</a:t>
            </a:r>
            <a:r>
              <a:rPr lang="en-CA" sz="1800" dirty="0"/>
              <a:t> </a:t>
            </a:r>
            <a:endParaRPr lang="en-US" sz="1800" dirty="0"/>
          </a:p>
          <a:p>
            <a:pPr marL="385763" indent="-385763">
              <a:buFont typeface="+mj-lt"/>
              <a:buAutoNum type="arabicPeriod"/>
            </a:pPr>
            <a:r>
              <a:rPr lang="en-US" sz="1800" dirty="0"/>
              <a:t>Calculation is based on a rolling 6-month period:</a:t>
            </a:r>
          </a:p>
          <a:p>
            <a:pPr marL="300038" lvl="1" indent="0">
              <a:buNone/>
            </a:pPr>
            <a:endParaRPr lang="en-US" dirty="0"/>
          </a:p>
          <a:p>
            <a:pPr marL="300038" lvl="1" indent="0">
              <a:buNone/>
            </a:pPr>
            <a:r>
              <a:rPr lang="en-US" dirty="0"/>
              <a:t>100 x [1 – (Number of </a:t>
            </a:r>
            <a:r>
              <a:rPr lang="en-US" b="1" dirty="0"/>
              <a:t>samples rejected </a:t>
            </a:r>
            <a:r>
              <a:rPr lang="en-US" dirty="0"/>
              <a:t>during the past 6 months / Number of </a:t>
            </a:r>
            <a:r>
              <a:rPr lang="en-US" b="1" dirty="0"/>
              <a:t>received samples  </a:t>
            </a:r>
            <a:r>
              <a:rPr lang="en-US" dirty="0"/>
              <a:t>during the same 6-month period)]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78AB405-5610-B74E-9762-84807CF50B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>
                <a:solidFill>
                  <a:srgbClr val="000000"/>
                </a:solidFill>
              </a:rPr>
              <a:t>© Camso 2019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DAB5C4-688E-5A4A-BFEE-A01AB8D7C1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950855-28E0-B842-9330-3B380073FD02}" type="slidenum">
              <a:rPr lang="fr-FR" smtClean="0"/>
              <a:pPr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5408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2"/>
          <p:cNvSpPr txBox="1">
            <a:spLocks/>
          </p:cNvSpPr>
          <p:nvPr/>
        </p:nvSpPr>
        <p:spPr>
          <a:xfrm>
            <a:off x="4459597" y="2463739"/>
            <a:ext cx="3190745" cy="1350149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en-US"/>
            </a:defPPr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 sz="3800"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200"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endParaRPr lang="en-US" sz="1800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510FC399-E8AC-9949-8482-B33ABD5AE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QUALITY CONFORMANCE RULES CSRP</a:t>
            </a:r>
            <a:br>
              <a:rPr lang="fr-CA" dirty="0">
                <a:solidFill>
                  <a:srgbClr val="F79646"/>
                </a:solidFill>
              </a:rPr>
            </a:br>
            <a:r>
              <a:rPr lang="fr-CA" sz="1950" dirty="0"/>
              <a:t>SAP T-CODE: </a:t>
            </a:r>
            <a:r>
              <a:rPr lang="fr-CA" sz="1950" dirty="0">
                <a:solidFill>
                  <a:srgbClr val="0070C0"/>
                </a:solidFill>
              </a:rPr>
              <a:t>QA33 </a:t>
            </a:r>
            <a:r>
              <a:rPr lang="fr-CA" sz="1950" dirty="0">
                <a:solidFill>
                  <a:srgbClr val="000000"/>
                </a:solidFill>
              </a:rPr>
              <a:t>/ tables </a:t>
            </a:r>
            <a:r>
              <a:rPr lang="fr-CA" sz="1950" dirty="0">
                <a:solidFill>
                  <a:srgbClr val="0070C0"/>
                </a:solidFill>
              </a:rPr>
              <a:t>QALS</a:t>
            </a:r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6111AD1-FF2E-5543-A10B-0E6C1A6DC1A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385763" indent="-385763">
              <a:buFont typeface="+mj-lt"/>
              <a:buAutoNum type="arabicPeriod"/>
            </a:pPr>
            <a:r>
              <a:rPr lang="en-US" sz="1800" dirty="0"/>
              <a:t>Data is collected from Quality management inspection lots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1800" dirty="0"/>
              <a:t>All inspection lots from CSRP, Shanghai and Vietnam (plant = 7000, 7010, CSVN) with a usage decision are selected. Korea plants are out of scope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1800" dirty="0"/>
              <a:t>Calculation is based on a rolling 6-month period:</a:t>
            </a:r>
          </a:p>
          <a:p>
            <a:pPr marL="300038" lvl="1" indent="0">
              <a:buNone/>
            </a:pPr>
            <a:endParaRPr lang="en-US" dirty="0"/>
          </a:p>
          <a:p>
            <a:pPr marL="300038" lvl="1" indent="0">
              <a:buNone/>
            </a:pPr>
            <a:r>
              <a:rPr lang="en-US" dirty="0"/>
              <a:t>100 x [1 – (Qty Returned during the past 6 months / Qty Received during the same 6-month period)] </a:t>
            </a: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354B4095-AFCA-F540-9515-B1EC8D0F5B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>
                <a:solidFill>
                  <a:srgbClr val="000000"/>
                </a:solidFill>
              </a:rPr>
              <a:t>© Camso 2019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48C89515-CDB4-0B4D-819B-360F652CB9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950855-28E0-B842-9330-3B380073FD02}" type="slidenum">
              <a:rPr lang="fr-FR" smtClean="0"/>
              <a:pPr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6760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2"/>
          <p:cNvSpPr txBox="1">
            <a:spLocks/>
          </p:cNvSpPr>
          <p:nvPr/>
        </p:nvSpPr>
        <p:spPr>
          <a:xfrm>
            <a:off x="4459597" y="2463739"/>
            <a:ext cx="3190745" cy="1350149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en-US"/>
            </a:defPPr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 sz="3800"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200"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endParaRPr lang="en-US" sz="1800" dirty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CLAIMS LOADSTAR</a:t>
            </a:r>
            <a:br>
              <a:rPr lang="fr-CA" dirty="0"/>
            </a:br>
            <a:r>
              <a:rPr lang="fr-CA" dirty="0"/>
              <a:t>Excel File</a:t>
            </a:r>
            <a:endParaRPr lang="en-US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05437D9-5A9C-4E45-AC6C-0D3A284ABAE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385763" indent="-385763">
              <a:buFont typeface="+mj-lt"/>
              <a:buAutoNum type="arabicPeriod"/>
            </a:pPr>
            <a:r>
              <a:rPr lang="en-US" dirty="0"/>
              <a:t>The data is collected from a CSV file that is created manually </a:t>
            </a:r>
            <a:br>
              <a:rPr lang="en-US" dirty="0"/>
            </a:br>
            <a:r>
              <a:rPr lang="en-US" dirty="0"/>
              <a:t>every month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/>
              <a:t>Value is the sum of claims value from the file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/>
              <a:t>Results are converted to USD using exchange rate </a:t>
            </a:r>
            <a:br>
              <a:rPr lang="en-US" dirty="0"/>
            </a:br>
            <a:r>
              <a:rPr lang="en-US" dirty="0"/>
              <a:t>from BI yearly budget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EA67BC-7A2F-B640-BEAC-1A91CF0200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>
                <a:solidFill>
                  <a:srgbClr val="000000"/>
                </a:solidFill>
              </a:rPr>
              <a:t>© Camso 2019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C58703A7-7B8F-3E46-A912-B27B420B9D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950855-28E0-B842-9330-3B380073FD02}" type="slidenum">
              <a:rPr lang="fr-FR" smtClean="0"/>
              <a:pPr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2968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2"/>
          <p:cNvSpPr txBox="1">
            <a:spLocks/>
          </p:cNvSpPr>
          <p:nvPr/>
        </p:nvSpPr>
        <p:spPr>
          <a:xfrm>
            <a:off x="4459597" y="2463739"/>
            <a:ext cx="3190745" cy="1350149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en-US"/>
            </a:defPPr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 sz="3800"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200"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endParaRPr lang="en-US" sz="1800" dirty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CLAIMS CSRP</a:t>
            </a:r>
            <a:br>
              <a:rPr lang="fr-CA" dirty="0"/>
            </a:br>
            <a:r>
              <a:rPr lang="fr-CA" dirty="0"/>
              <a:t>SAP T-CODE: </a:t>
            </a:r>
            <a:r>
              <a:rPr lang="fr-CA" dirty="0">
                <a:solidFill>
                  <a:schemeClr val="accent1"/>
                </a:solidFill>
              </a:rPr>
              <a:t>ZPURHISTO</a:t>
            </a:r>
            <a:r>
              <a:rPr lang="fr-CA" dirty="0"/>
              <a:t> / tables </a:t>
            </a:r>
            <a:r>
              <a:rPr lang="fr-CA" dirty="0">
                <a:solidFill>
                  <a:schemeClr val="accent1"/>
                </a:solidFill>
              </a:rPr>
              <a:t>EKBE/EKPO/EKKO</a:t>
            </a:r>
            <a:endParaRPr lang="en-US" dirty="0"/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BE6BC193-1A59-7B49-BB09-C6F50D59EE6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385763" indent="-385763">
              <a:buFont typeface="+mj-lt"/>
              <a:buAutoNum type="arabicPeriod"/>
            </a:pPr>
            <a:r>
              <a:rPr lang="en-US" dirty="0"/>
              <a:t>Value is the sum of all Return PO Amounts (PO type = ZR02) for the past 6 months.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/>
              <a:t>Only purchase organization 7000 is selected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/>
              <a:t>Results are converted to USD using exchange rate from BI yearly budget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Note : at the moment, no ZR02 documents exist in purchase organization 7000, so the result is 0 USD</a:t>
            </a:r>
            <a:r>
              <a:rPr lang="fr-FR" dirty="0"/>
              <a:t>.</a:t>
            </a:r>
            <a:endParaRPr lang="en-US" dirty="0"/>
          </a:p>
        </p:txBody>
      </p:sp>
      <p:sp>
        <p:nvSpPr>
          <p:cNvPr id="12" name="Espace réservé du pied de page 11">
            <a:extLst>
              <a:ext uri="{FF2B5EF4-FFF2-40B4-BE49-F238E27FC236}">
                <a16:creationId xmlns:a16="http://schemas.microsoft.com/office/drawing/2014/main" id="{CCAA23F8-8EA4-7448-BF45-F880863A46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>
                <a:solidFill>
                  <a:srgbClr val="000000"/>
                </a:solidFill>
              </a:rPr>
              <a:t>© Camso 2019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13" name="Espace réservé du numéro de diapositive 12">
            <a:extLst>
              <a:ext uri="{FF2B5EF4-FFF2-40B4-BE49-F238E27FC236}">
                <a16:creationId xmlns:a16="http://schemas.microsoft.com/office/drawing/2014/main" id="{19CE5712-69A5-2747-8DE2-1E72F1ECBF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950855-28E0-B842-9330-3B380073FD02}" type="slidenum">
              <a:rPr lang="fr-FR" smtClean="0"/>
              <a:pPr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03749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2"/>
          <p:cNvSpPr txBox="1">
            <a:spLocks/>
          </p:cNvSpPr>
          <p:nvPr/>
        </p:nvSpPr>
        <p:spPr>
          <a:xfrm>
            <a:off x="4459597" y="2463739"/>
            <a:ext cx="3190745" cy="1350149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en-US"/>
            </a:defPPr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 sz="3800"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200"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endParaRPr lang="en-US" sz="1800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ABE94B3-65B2-7B43-945B-C7FB87F3D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>
                <a:solidFill>
                  <a:srgbClr val="000000"/>
                </a:solidFill>
              </a:rPr>
              <a:t>COMBINED SCORE – NA and Asia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854E85-6F1B-6F42-B02B-FED33D0D5B1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10000"/>
          </a:bodyPr>
          <a:lstStyle/>
          <a:p>
            <a:pPr marL="385763" indent="-385763">
              <a:buFont typeface="+mj-lt"/>
              <a:buAutoNum type="arabicPeriod"/>
            </a:pPr>
            <a:r>
              <a:rPr lang="en-US" dirty="0"/>
              <a:t>The same method is used for POs and SAs.</a:t>
            </a:r>
          </a:p>
          <a:p>
            <a:pPr marL="385763" indent="-385763">
              <a:buFont typeface="+mj-lt"/>
              <a:buAutoNum type="arabicPeriod"/>
            </a:pPr>
            <a:endParaRPr lang="en-US" dirty="0"/>
          </a:p>
          <a:p>
            <a:pPr marL="385763" indent="-385763">
              <a:buFont typeface="+mj-lt"/>
              <a:buAutoNum type="arabicPeriod"/>
            </a:pPr>
            <a:r>
              <a:rPr lang="en-US" dirty="0"/>
              <a:t>Quantity Reliability and Date Reliability results are reported </a:t>
            </a:r>
            <a:br>
              <a:rPr lang="en-US" dirty="0"/>
            </a:br>
            <a:r>
              <a:rPr lang="en-US" dirty="0"/>
              <a:t>as a rolling average of the </a:t>
            </a:r>
            <a:r>
              <a:rPr lang="en-US" i="1" dirty="0"/>
              <a:t>each month’s </a:t>
            </a:r>
            <a:r>
              <a:rPr lang="en-US" dirty="0"/>
              <a:t>scores over </a:t>
            </a:r>
            <a:br>
              <a:rPr lang="en-US" dirty="0"/>
            </a:br>
            <a:r>
              <a:rPr lang="en-US" dirty="0"/>
              <a:t>the past 6 months.</a:t>
            </a:r>
          </a:p>
          <a:p>
            <a:pPr marL="385763" indent="-385763">
              <a:buFont typeface="+mj-lt"/>
              <a:buAutoNum type="arabicPeriod"/>
            </a:pPr>
            <a:endParaRPr lang="en-US" dirty="0"/>
          </a:p>
          <a:p>
            <a:pPr marL="385763" indent="-385763">
              <a:buFont typeface="+mj-lt"/>
              <a:buAutoNum type="arabicPeriod"/>
            </a:pPr>
            <a:r>
              <a:rPr lang="en-US" dirty="0"/>
              <a:t>Quality Conformance results are reported as a rolling average </a:t>
            </a:r>
            <a:br>
              <a:rPr lang="en-US" dirty="0"/>
            </a:br>
            <a:r>
              <a:rPr lang="en-US" dirty="0"/>
              <a:t>of the </a:t>
            </a:r>
            <a:r>
              <a:rPr lang="en-US" i="1" dirty="0"/>
              <a:t>total </a:t>
            </a:r>
            <a:r>
              <a:rPr lang="en-US" dirty="0"/>
              <a:t>returns / total receipts over the past 6 months.</a:t>
            </a:r>
          </a:p>
          <a:p>
            <a:pPr marL="385763" indent="-385763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(Quantity + Date + Quality)/3 = COMBINED SCORE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766165C-5027-D141-896E-D31A25940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>
                <a:solidFill>
                  <a:srgbClr val="000000"/>
                </a:solidFill>
              </a:rPr>
              <a:t>© Camso 2019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7F9CAC5-2D57-0641-A027-34356D8B2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950855-28E0-B842-9330-3B380073FD02}" type="slidenum">
              <a:rPr lang="fr-FR" smtClean="0"/>
              <a:pPr/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3745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2"/>
          <p:cNvSpPr txBox="1">
            <a:spLocks/>
          </p:cNvSpPr>
          <p:nvPr/>
        </p:nvSpPr>
        <p:spPr>
          <a:xfrm>
            <a:off x="4459597" y="2463739"/>
            <a:ext cx="3190745" cy="1350149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en-US"/>
            </a:defPPr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 sz="3800"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200"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endParaRPr lang="en-US" sz="1800" dirty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CA" b="1" dirty="0"/>
              <a:t>MONTHLY REPORTING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62E8C61F-3F02-724E-BB83-CA7A5D0AA91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800" dirty="0"/>
              <a:t>Each month the following is reported in the Monthly Report and distributed to key internal stakeholders, based on results from the previous six (6) months:</a:t>
            </a:r>
          </a:p>
          <a:p>
            <a:pPr marL="0" indent="0">
              <a:buNone/>
            </a:pPr>
            <a:endParaRPr lang="en-US" sz="1100" dirty="0"/>
          </a:p>
          <a:p>
            <a:pPr marL="385763" indent="-385763">
              <a:buFont typeface="+mj-lt"/>
              <a:buAutoNum type="arabicPeriod"/>
            </a:pPr>
            <a:r>
              <a:rPr lang="en-US" dirty="0"/>
              <a:t>Monthly average Date and Quantity scores per supplier, plant, BU, and globally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/>
              <a:t>Six-month rolling average Quality scores per supplier, plant, BU, and globally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/>
              <a:t>Monthly average Combined scores per supplier, plant, BU, and globally.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/>
              <a:t>Monthly total Claims per plant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/>
              <a:t>Top 10 suppliers’ names and scores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/>
              <a:t>Bottom 10 suppliers’ names and scores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ECEEB45-E5D4-C84B-AD6C-D9D7F84A37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>
                <a:solidFill>
                  <a:srgbClr val="000000"/>
                </a:solidFill>
              </a:rPr>
              <a:t>© Camso 2019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BD4240F-F697-2E43-A568-DC45039C1E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950855-28E0-B842-9330-3B380073FD02}" type="slidenum">
              <a:rPr lang="fr-FR" smtClean="0"/>
              <a:pPr/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5672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2"/>
          <p:cNvSpPr txBox="1">
            <a:spLocks/>
          </p:cNvSpPr>
          <p:nvPr/>
        </p:nvSpPr>
        <p:spPr>
          <a:xfrm>
            <a:off x="4459597" y="2463739"/>
            <a:ext cx="3190745" cy="1350149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en-US"/>
            </a:defPPr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 sz="3800"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200"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endParaRPr lang="en-US" sz="1800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FA81918-E1C6-B246-B887-898A08DFAD9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2040" y="483518"/>
            <a:ext cx="3288909" cy="4320480"/>
          </a:xfrm>
        </p:spPr>
        <p:txBody>
          <a:bodyPr>
            <a:normAutofit lnSpcReduction="10000"/>
          </a:bodyPr>
          <a:lstStyle/>
          <a:p>
            <a:pPr algn="l">
              <a:buClr>
                <a:schemeClr val="bg1"/>
              </a:buClr>
              <a:buFont typeface="+mj-lt"/>
              <a:buAutoNum type="arabicPeriod"/>
            </a:pPr>
            <a:r>
              <a:rPr lang="en-US" sz="1200" dirty="0"/>
              <a:t> ACRONYMS</a:t>
            </a:r>
          </a:p>
          <a:p>
            <a:pPr algn="l">
              <a:buClr>
                <a:schemeClr val="bg1"/>
              </a:buClr>
              <a:buFont typeface="+mj-lt"/>
              <a:buAutoNum type="arabicPeriod"/>
            </a:pPr>
            <a:r>
              <a:rPr lang="en-US" sz="1200" dirty="0"/>
              <a:t> NORTH AMERICA</a:t>
            </a:r>
          </a:p>
          <a:p>
            <a:pPr marL="642938" lvl="1" indent="-342900">
              <a:buClr>
                <a:schemeClr val="bg1"/>
              </a:buClr>
              <a:buFont typeface="+mj-lt"/>
              <a:buAutoNum type="alphaLcPeriod"/>
            </a:pPr>
            <a:r>
              <a:rPr lang="en-US" sz="1200" dirty="0"/>
              <a:t>QUANTITY RELIABILITY RULES</a:t>
            </a:r>
          </a:p>
          <a:p>
            <a:pPr marL="642938" lvl="1" indent="-342900">
              <a:buClr>
                <a:schemeClr val="bg1"/>
              </a:buClr>
              <a:buFont typeface="+mj-lt"/>
              <a:buAutoNum type="alphaLcPeriod"/>
            </a:pPr>
            <a:r>
              <a:rPr lang="en-US" sz="1200" dirty="0"/>
              <a:t>DATE RELIABILITY RULES</a:t>
            </a:r>
          </a:p>
          <a:p>
            <a:pPr marL="642938" lvl="1" indent="-342900">
              <a:buClr>
                <a:schemeClr val="bg1"/>
              </a:buClr>
              <a:buFont typeface="+mj-lt"/>
              <a:buAutoNum type="alphaLcPeriod"/>
            </a:pPr>
            <a:r>
              <a:rPr lang="en-US" sz="1200" dirty="0"/>
              <a:t>AGGREGATION RULES FOR MULTIPLE GRs PER SL</a:t>
            </a:r>
          </a:p>
          <a:p>
            <a:pPr marL="642938" lvl="1" indent="-342900">
              <a:buClr>
                <a:schemeClr val="bg1"/>
              </a:buClr>
              <a:buFont typeface="+mj-lt"/>
              <a:buAutoNum type="alphaLcPeriod"/>
            </a:pPr>
            <a:r>
              <a:rPr lang="en-US" sz="1200" dirty="0"/>
              <a:t>QUALITY CONFORMANCE CALCULATION</a:t>
            </a:r>
          </a:p>
          <a:p>
            <a:pPr marL="642938" lvl="1" indent="-342900">
              <a:buClr>
                <a:schemeClr val="bg1"/>
              </a:buClr>
              <a:buFont typeface="+mj-lt"/>
              <a:buAutoNum type="alphaLcPeriod"/>
            </a:pPr>
            <a:r>
              <a:rPr lang="en-US" sz="1200" dirty="0"/>
              <a:t>CLAIMS CALCULATION</a:t>
            </a:r>
          </a:p>
          <a:p>
            <a:pPr algn="l">
              <a:buClr>
                <a:schemeClr val="bg1"/>
              </a:buClr>
              <a:buFont typeface="+mj-lt"/>
              <a:buAutoNum type="arabicPeriod"/>
            </a:pPr>
            <a:r>
              <a:rPr lang="en-US" sz="1200" dirty="0"/>
              <a:t> ASIA</a:t>
            </a:r>
          </a:p>
          <a:p>
            <a:pPr lvl="1" indent="-257175">
              <a:buClr>
                <a:schemeClr val="bg1"/>
              </a:buClr>
              <a:buFont typeface="+mj-lt"/>
              <a:buAutoNum type="alphaLcPeriod"/>
            </a:pPr>
            <a:r>
              <a:rPr lang="en-US" sz="1200" dirty="0"/>
              <a:t>QUANTITY RELIABILITY RULES </a:t>
            </a:r>
          </a:p>
          <a:p>
            <a:pPr lvl="1" indent="-257175">
              <a:buClr>
                <a:schemeClr val="bg1"/>
              </a:buClr>
              <a:buFont typeface="+mj-lt"/>
              <a:buAutoNum type="alphaLcPeriod"/>
            </a:pPr>
            <a:r>
              <a:rPr lang="en-US" sz="1200" dirty="0"/>
              <a:t>DATE RELIABILITY RULES</a:t>
            </a:r>
          </a:p>
          <a:p>
            <a:pPr lvl="1" indent="-257175">
              <a:buClr>
                <a:schemeClr val="bg1"/>
              </a:buClr>
              <a:buFont typeface="+mj-lt"/>
              <a:buAutoNum type="alphaLcPeriod"/>
            </a:pPr>
            <a:r>
              <a:rPr lang="en-US" sz="1200" dirty="0"/>
              <a:t>AGGREGATION RULES FOR MULTIPLE GRs PER SL</a:t>
            </a:r>
          </a:p>
          <a:p>
            <a:pPr lvl="1" indent="-257175">
              <a:buClr>
                <a:schemeClr val="bg1"/>
              </a:buClr>
              <a:buFont typeface="+mj-lt"/>
              <a:buAutoNum type="alphaLcPeriod"/>
            </a:pPr>
            <a:r>
              <a:rPr lang="en-US" sz="1200" dirty="0"/>
              <a:t>QUALITY CONFORMANCE CALCULATION LOADSTAR</a:t>
            </a:r>
          </a:p>
          <a:p>
            <a:pPr lvl="1" indent="-257175">
              <a:buClr>
                <a:schemeClr val="bg1"/>
              </a:buClr>
              <a:buFont typeface="+mj-lt"/>
              <a:buAutoNum type="alphaLcPeriod"/>
            </a:pPr>
            <a:r>
              <a:rPr lang="en-US" sz="1200" dirty="0"/>
              <a:t>QUALITY CONFORMANCE CALCULATION CSRP</a:t>
            </a:r>
          </a:p>
          <a:p>
            <a:pPr lvl="1" indent="-257175">
              <a:buClr>
                <a:schemeClr val="bg1"/>
              </a:buClr>
              <a:buFont typeface="+mj-lt"/>
              <a:buAutoNum type="alphaLcPeriod"/>
            </a:pPr>
            <a:r>
              <a:rPr lang="en-US" sz="1200" dirty="0"/>
              <a:t>CLAIMS CALCULATION LOADSTAR</a:t>
            </a:r>
          </a:p>
          <a:p>
            <a:pPr lvl="1" indent="-257175">
              <a:buClr>
                <a:schemeClr val="bg1"/>
              </a:buClr>
              <a:buFont typeface="+mj-lt"/>
              <a:buAutoNum type="alphaLcPeriod"/>
            </a:pPr>
            <a:r>
              <a:rPr lang="en-US" sz="1200" dirty="0"/>
              <a:t>CLAIMS CALCULATION CSRP</a:t>
            </a:r>
          </a:p>
          <a:p>
            <a:pPr algn="l">
              <a:buClr>
                <a:schemeClr val="bg1"/>
              </a:buClr>
              <a:buFont typeface="+mj-lt"/>
              <a:buAutoNum type="arabicPeriod"/>
            </a:pPr>
            <a:r>
              <a:rPr lang="en-US" sz="1200" dirty="0"/>
              <a:t> COMBINED SCORE CALCULATION</a:t>
            </a:r>
          </a:p>
          <a:p>
            <a:pPr algn="l">
              <a:buClr>
                <a:schemeClr val="bg1"/>
              </a:buClr>
              <a:buFont typeface="+mj-lt"/>
              <a:buAutoNum type="arabicPeriod"/>
            </a:pPr>
            <a:r>
              <a:rPr lang="en-US" sz="1200" dirty="0"/>
              <a:t> MONTHLY REPORTING</a:t>
            </a:r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AFCBBAC-20B5-7047-9D82-E08D2EA463F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r-FR" dirty="0"/>
              <a:t>Table </a:t>
            </a:r>
            <a:br>
              <a:rPr lang="fr-FR" dirty="0"/>
            </a:br>
            <a:r>
              <a:rPr lang="fr-FR" dirty="0"/>
              <a:t>of contents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09DE094-1A8C-A345-B487-509DBDD64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Camso 2019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F26881AA-9200-A44F-8ABC-31200CF5C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0855-28E0-B842-9330-3B380073FD02}" type="slidenum">
              <a:rPr lang="fr-FR" smtClean="0">
                <a:solidFill>
                  <a:prstClr val="white"/>
                </a:solidFill>
              </a:rPr>
              <a:pPr/>
              <a:t>2</a:t>
            </a:fld>
            <a:endParaRPr lang="fr-F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689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KEY TO SAP ACRONYMS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20000"/>
          </a:bodyPr>
          <a:lstStyle/>
          <a:p>
            <a:pPr marL="0" indent="-103187">
              <a:buNone/>
            </a:pPr>
            <a:r>
              <a:rPr lang="en-US" dirty="0"/>
              <a:t>SA = Scheduling Agreement</a:t>
            </a:r>
          </a:p>
          <a:p>
            <a:pPr marL="0" indent="-103187">
              <a:buNone/>
            </a:pPr>
            <a:r>
              <a:rPr lang="en-US" dirty="0"/>
              <a:t>GR = Goods Receipt</a:t>
            </a:r>
          </a:p>
          <a:p>
            <a:pPr marL="0" indent="-103187">
              <a:buNone/>
            </a:pPr>
            <a:r>
              <a:rPr lang="en-US" dirty="0"/>
              <a:t>DD = Delivery Date</a:t>
            </a:r>
          </a:p>
          <a:p>
            <a:pPr marL="0" indent="-103187">
              <a:buNone/>
            </a:pPr>
            <a:r>
              <a:rPr lang="en-US" dirty="0"/>
              <a:t>SDD = Statistical Delivery Date</a:t>
            </a:r>
          </a:p>
          <a:p>
            <a:pPr marL="0" indent="-103187">
              <a:buNone/>
            </a:pPr>
            <a:r>
              <a:rPr lang="en-US" dirty="0" err="1"/>
              <a:t>Qty</a:t>
            </a:r>
            <a:r>
              <a:rPr lang="en-US" dirty="0"/>
              <a:t> = Quantity</a:t>
            </a:r>
          </a:p>
          <a:p>
            <a:pPr marL="0" indent="-103187">
              <a:buNone/>
            </a:pPr>
            <a:r>
              <a:rPr lang="en-US" dirty="0"/>
              <a:t>DT = Date Tolerance</a:t>
            </a:r>
          </a:p>
          <a:p>
            <a:pPr marL="0" indent="-103187">
              <a:buNone/>
            </a:pPr>
            <a:r>
              <a:rPr lang="en-US" dirty="0"/>
              <a:t>QT = Quantity Tolerance in ZZLIB_START Master Data</a:t>
            </a:r>
          </a:p>
          <a:p>
            <a:pPr marL="0" indent="-103187">
              <a:buNone/>
            </a:pPr>
            <a:r>
              <a:rPr lang="en-US" dirty="0"/>
              <a:t>SL = Schedule Line</a:t>
            </a:r>
          </a:p>
          <a:p>
            <a:pPr marL="0" indent="-103187">
              <a:buNone/>
            </a:pPr>
            <a:r>
              <a:rPr lang="en-US" dirty="0"/>
              <a:t>YTD = Calendar Year to Date</a:t>
            </a:r>
          </a:p>
          <a:p>
            <a:pPr marL="0" indent="-103187">
              <a:buNone/>
            </a:pPr>
            <a:r>
              <a:rPr lang="en-US" dirty="0"/>
              <a:t>CS = </a:t>
            </a:r>
            <a:r>
              <a:rPr lang="en-US" dirty="0" err="1"/>
              <a:t>Camoplast</a:t>
            </a:r>
            <a:r>
              <a:rPr lang="en-US" dirty="0"/>
              <a:t> </a:t>
            </a:r>
            <a:r>
              <a:rPr lang="en-US" dirty="0" err="1"/>
              <a:t>Solideal</a:t>
            </a:r>
            <a:endParaRPr lang="en-US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58E665B-5E16-A448-942E-A0D93BF375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>
                <a:solidFill>
                  <a:srgbClr val="000000"/>
                </a:solidFill>
              </a:rPr>
              <a:t>© Camso 2019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B76DE2F-B130-4F44-97C7-6BA5332255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950855-28E0-B842-9330-3B380073FD02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3872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2"/>
          <p:cNvSpPr txBox="1">
            <a:spLocks/>
          </p:cNvSpPr>
          <p:nvPr/>
        </p:nvSpPr>
        <p:spPr>
          <a:xfrm>
            <a:off x="4459597" y="2463739"/>
            <a:ext cx="3190745" cy="1350149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en-US"/>
            </a:defPPr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 sz="3800"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200"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endParaRPr lang="en-US" sz="1800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AF23B7A-A86D-964B-AFB4-1E3EABB89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QUANTITY RELIABILITY RULES NA</a:t>
            </a:r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959C031-9DB2-9247-97E4-A784DB7EB21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20000"/>
          </a:bodyPr>
          <a:lstStyle/>
          <a:p>
            <a:pPr marL="0" lvl="1" indent="0">
              <a:buNone/>
            </a:pPr>
            <a:r>
              <a:rPr lang="en-US" sz="1650" dirty="0"/>
              <a:t>Quantity Reliability Scores are pulled from ACS vendor evaluation solution: </a:t>
            </a:r>
            <a:br>
              <a:rPr lang="en-US" sz="1650" dirty="0"/>
            </a:br>
            <a:r>
              <a:rPr lang="en-US" sz="1650" dirty="0"/>
              <a:t>SAP table </a:t>
            </a:r>
            <a:r>
              <a:rPr lang="en-US" sz="1650" dirty="0">
                <a:solidFill>
                  <a:srgbClr val="0070C0"/>
                </a:solidFill>
              </a:rPr>
              <a:t>ZZLIB_LIEFBEUR </a:t>
            </a:r>
            <a:r>
              <a:rPr lang="en-US" sz="1650" dirty="0">
                <a:solidFill>
                  <a:srgbClr val="000000"/>
                </a:solidFill>
              </a:rPr>
              <a:t>(</a:t>
            </a:r>
            <a:r>
              <a:rPr lang="en-US" sz="1650" dirty="0" err="1">
                <a:solidFill>
                  <a:srgbClr val="000000"/>
                </a:solidFill>
              </a:rPr>
              <a:t>Tcode</a:t>
            </a:r>
            <a:r>
              <a:rPr lang="en-US" sz="1650" dirty="0">
                <a:solidFill>
                  <a:srgbClr val="000000"/>
                </a:solidFill>
              </a:rPr>
              <a:t> </a:t>
            </a:r>
            <a:r>
              <a:rPr lang="en-US" sz="1650" dirty="0">
                <a:solidFill>
                  <a:srgbClr val="0070C0"/>
                </a:solidFill>
              </a:rPr>
              <a:t>ZZLIB_START</a:t>
            </a:r>
            <a:r>
              <a:rPr lang="en-US" sz="1650" dirty="0">
                <a:solidFill>
                  <a:srgbClr val="000000"/>
                </a:solidFill>
              </a:rPr>
              <a:t>)</a:t>
            </a:r>
            <a:r>
              <a:rPr lang="en-US" sz="1650" dirty="0">
                <a:solidFill>
                  <a:srgbClr val="0070C0"/>
                </a:solidFill>
              </a:rPr>
              <a:t> </a:t>
            </a:r>
            <a:r>
              <a:rPr lang="en-US" sz="1650" dirty="0"/>
              <a:t>with Monthly Summation </a:t>
            </a:r>
            <a:br>
              <a:rPr lang="en-US" sz="1650" dirty="0"/>
            </a:br>
            <a:r>
              <a:rPr lang="en-US" sz="1650" dirty="0"/>
              <a:t>and are based on GRs against POs and SAs. </a:t>
            </a:r>
            <a:endParaRPr lang="en-US" sz="165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750" dirty="0"/>
          </a:p>
          <a:p>
            <a:pPr marL="0" indent="0">
              <a:buNone/>
            </a:pPr>
            <a:r>
              <a:rPr lang="en-US" sz="1800" dirty="0"/>
              <a:t>POs</a:t>
            </a:r>
            <a:r>
              <a:rPr lang="en-US" sz="2100" dirty="0"/>
              <a:t>: 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sz="1350" dirty="0"/>
              <a:t>If GR Qty = (PO Qty +/- QT*), score is 100.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sz="1350" dirty="0"/>
              <a:t>If GR Qty &lt;/&gt; (PO Qty +/- QT*), score is 1.</a:t>
            </a:r>
          </a:p>
          <a:p>
            <a:pPr marL="0" lvl="1" indent="0">
              <a:buNone/>
            </a:pPr>
            <a:r>
              <a:rPr lang="en-US" dirty="0"/>
              <a:t>SAs: </a:t>
            </a:r>
          </a:p>
          <a:p>
            <a:pPr marL="642938" lvl="2" indent="-342900">
              <a:buFont typeface="+mj-lt"/>
              <a:buAutoNum type="arabicPeriod"/>
            </a:pPr>
            <a:r>
              <a:rPr lang="en-US" sz="1350" dirty="0"/>
              <a:t>If GR Qty = (Oldest Qty Released +/- QT*), score is 100.</a:t>
            </a:r>
          </a:p>
          <a:p>
            <a:pPr marL="642938" lvl="2" indent="-342900">
              <a:buFont typeface="+mj-lt"/>
              <a:buAutoNum type="arabicPeriod"/>
            </a:pPr>
            <a:r>
              <a:rPr lang="en-US" sz="1350" dirty="0"/>
              <a:t>If GR Posting Date &lt;/&gt; (Oldest Qty Released +/- QT*), score is 1.</a:t>
            </a:r>
          </a:p>
          <a:p>
            <a:pPr marL="0" lvl="1" indent="0">
              <a:buNone/>
            </a:pPr>
            <a:r>
              <a:rPr lang="en-US" dirty="0"/>
              <a:t>*POs and SAs: </a:t>
            </a:r>
          </a:p>
          <a:p>
            <a:pPr marL="642938" lvl="2" indent="-342900">
              <a:buFont typeface="+mj-lt"/>
              <a:buAutoNum type="arabicPeriod"/>
            </a:pPr>
            <a:r>
              <a:rPr lang="en-US" sz="1350" dirty="0"/>
              <a:t>QTs may be set per Plant only for goods received by weight or length.</a:t>
            </a:r>
          </a:p>
          <a:p>
            <a:pPr marL="642938" lvl="2" indent="-342900">
              <a:buFont typeface="+mj-lt"/>
              <a:buAutoNum type="arabicPeriod"/>
            </a:pPr>
            <a:r>
              <a:rPr lang="en-US" sz="1350" dirty="0"/>
              <a:t>No QTs are permitted for goods received by PC.</a:t>
            </a:r>
          </a:p>
          <a:p>
            <a:pPr marL="642938" lvl="2" indent="-342900">
              <a:buFont typeface="+mj-lt"/>
              <a:buAutoNum type="arabicPeriod"/>
            </a:pPr>
            <a:r>
              <a:rPr lang="en-US" sz="1350" dirty="0"/>
              <a:t>Access to set and maintain QTs is assigned to only one User per Plant.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966F59-AA40-3748-A340-AD3F34AC66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>
                <a:solidFill>
                  <a:srgbClr val="000000"/>
                </a:solidFill>
              </a:rPr>
              <a:t>© Camso 2019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DBA7B36-CDB1-BE49-B016-819AAAC86D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950855-28E0-B842-9330-3B380073FD02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201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2"/>
          <p:cNvSpPr txBox="1">
            <a:spLocks/>
          </p:cNvSpPr>
          <p:nvPr/>
        </p:nvSpPr>
        <p:spPr>
          <a:xfrm>
            <a:off x="4459597" y="2463739"/>
            <a:ext cx="3190745" cy="1350149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en-US"/>
            </a:defPPr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 sz="3800"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200"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endParaRPr lang="en-US" sz="1800" dirty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DATE RELIABILITY RULES NA</a:t>
            </a:r>
            <a:endParaRPr lang="en-US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A10FADE-78A4-0B44-9BC2-435676E17A6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20000"/>
          </a:bodyPr>
          <a:lstStyle/>
          <a:p>
            <a:pPr marL="0" lvl="1" indent="0">
              <a:buNone/>
            </a:pPr>
            <a:r>
              <a:rPr lang="en-US" sz="1650" dirty="0"/>
              <a:t>Date Reliability Scores are pulled from ACS vendor evaluation solution: </a:t>
            </a:r>
            <a:br>
              <a:rPr lang="en-US" sz="1650" dirty="0"/>
            </a:br>
            <a:r>
              <a:rPr lang="en-US" sz="1650" dirty="0"/>
              <a:t>SAP table </a:t>
            </a:r>
            <a:r>
              <a:rPr lang="en-US" sz="1650" dirty="0">
                <a:solidFill>
                  <a:srgbClr val="0070C0"/>
                </a:solidFill>
              </a:rPr>
              <a:t>ZZLIB_LIEFBEUR</a:t>
            </a:r>
            <a:r>
              <a:rPr lang="en-US" sz="1650" b="1" dirty="0">
                <a:solidFill>
                  <a:srgbClr val="0070C0"/>
                </a:solidFill>
              </a:rPr>
              <a:t> </a:t>
            </a:r>
            <a:r>
              <a:rPr lang="en-US" sz="1650" dirty="0">
                <a:solidFill>
                  <a:srgbClr val="000000"/>
                </a:solidFill>
              </a:rPr>
              <a:t>(</a:t>
            </a:r>
            <a:r>
              <a:rPr lang="en-US" sz="1650" dirty="0" err="1">
                <a:solidFill>
                  <a:srgbClr val="000000"/>
                </a:solidFill>
              </a:rPr>
              <a:t>Tcode</a:t>
            </a:r>
            <a:r>
              <a:rPr lang="en-US" sz="1650" dirty="0">
                <a:solidFill>
                  <a:srgbClr val="000000"/>
                </a:solidFill>
              </a:rPr>
              <a:t> </a:t>
            </a:r>
            <a:r>
              <a:rPr lang="en-US" sz="1650" dirty="0">
                <a:solidFill>
                  <a:srgbClr val="0070C0"/>
                </a:solidFill>
              </a:rPr>
              <a:t>ZZLIB_START</a:t>
            </a:r>
            <a:r>
              <a:rPr lang="en-US" sz="1650" dirty="0">
                <a:solidFill>
                  <a:srgbClr val="000000"/>
                </a:solidFill>
              </a:rPr>
              <a:t>)</a:t>
            </a:r>
            <a:r>
              <a:rPr lang="en-US" sz="1650" dirty="0">
                <a:solidFill>
                  <a:srgbClr val="0070C0"/>
                </a:solidFill>
              </a:rPr>
              <a:t> </a:t>
            </a:r>
            <a:r>
              <a:rPr lang="en-US" sz="1650" dirty="0"/>
              <a:t>with Monthly Summation</a:t>
            </a:r>
            <a:r>
              <a:rPr lang="en-US" sz="1650" b="1" dirty="0">
                <a:solidFill>
                  <a:srgbClr val="0070C0"/>
                </a:solidFill>
              </a:rPr>
              <a:t> </a:t>
            </a:r>
            <a:br>
              <a:rPr lang="en-US" sz="1650" b="1" dirty="0">
                <a:solidFill>
                  <a:srgbClr val="0070C0"/>
                </a:solidFill>
              </a:rPr>
            </a:br>
            <a:r>
              <a:rPr lang="en-US" sz="1650" dirty="0"/>
              <a:t>and are based on GRs against POs and SAs.</a:t>
            </a:r>
            <a:endParaRPr lang="en-US" sz="165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750" dirty="0"/>
          </a:p>
          <a:p>
            <a:pPr marL="0" indent="0">
              <a:buNone/>
            </a:pPr>
            <a:r>
              <a:rPr lang="en-US" sz="1800" dirty="0"/>
              <a:t>POs: 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sz="1350" dirty="0"/>
              <a:t>If GR Posting Date = (SDD +/- DT*), score is 100.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sz="1350" dirty="0"/>
              <a:t>If GR Posting Date &lt;/&gt; (SDD +/- DT*), score is 1.</a:t>
            </a:r>
          </a:p>
          <a:p>
            <a:pPr marL="0" indent="0">
              <a:buNone/>
            </a:pPr>
            <a:r>
              <a:rPr lang="en-US" sz="1800" dirty="0"/>
              <a:t>SAs: </a:t>
            </a:r>
          </a:p>
          <a:p>
            <a:pPr marL="642938" lvl="1" indent="-342900">
              <a:buFont typeface="+mj-lt"/>
              <a:buAutoNum type="arabicPeriod"/>
            </a:pPr>
            <a:r>
              <a:rPr lang="en-US" sz="1350" dirty="0"/>
              <a:t>Deliveries are evaluated per the sequence in the DS.</a:t>
            </a:r>
          </a:p>
          <a:p>
            <a:pPr marL="642938" lvl="1" indent="-342900">
              <a:buFont typeface="+mj-lt"/>
              <a:buAutoNum type="arabicPeriod"/>
            </a:pPr>
            <a:r>
              <a:rPr lang="en-US" sz="1350" dirty="0"/>
              <a:t>If GR Posting Date = (Oldest open DD +/- DT*), score is 100.</a:t>
            </a:r>
          </a:p>
          <a:p>
            <a:pPr marL="642938" lvl="1" indent="-342900">
              <a:buFont typeface="+mj-lt"/>
              <a:buAutoNum type="arabicPeriod"/>
            </a:pPr>
            <a:r>
              <a:rPr lang="en-US" sz="1350" dirty="0"/>
              <a:t>If GR Posting Date &lt;/&gt; (Oldest open DD +/- DT*), score is 1.</a:t>
            </a:r>
          </a:p>
          <a:p>
            <a:pPr marL="0" indent="0">
              <a:buNone/>
            </a:pPr>
            <a:r>
              <a:rPr lang="en-US" sz="1800" dirty="0"/>
              <a:t>*POs and SAs: </a:t>
            </a:r>
          </a:p>
          <a:p>
            <a:pPr marL="642938" lvl="1" indent="-342900">
              <a:buFont typeface="+mj-lt"/>
              <a:buAutoNum type="arabicPeriod"/>
            </a:pPr>
            <a:r>
              <a:rPr lang="en-US" sz="1350" dirty="0"/>
              <a:t>DTs are not permitted (configured DT = 0 days)</a:t>
            </a:r>
          </a:p>
          <a:p>
            <a:pPr marL="642938" lvl="1" indent="-342900">
              <a:buFont typeface="+mj-lt"/>
              <a:buAutoNum type="arabicPeriod"/>
            </a:pPr>
            <a:r>
              <a:rPr lang="en-US" sz="1350" dirty="0"/>
              <a:t>Access to set and maintain DTs is assigned to only one User per Plant.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3FC3C8-594F-354A-9F56-D6D467182B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>
                <a:solidFill>
                  <a:srgbClr val="000000"/>
                </a:solidFill>
              </a:rPr>
              <a:t>© Camso 2019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ADE687A0-ABE3-5847-91B1-B01DA35C0E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950855-28E0-B842-9330-3B380073FD02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1546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2"/>
          <p:cNvSpPr txBox="1">
            <a:spLocks/>
          </p:cNvSpPr>
          <p:nvPr/>
        </p:nvSpPr>
        <p:spPr>
          <a:xfrm>
            <a:off x="4459597" y="2463739"/>
            <a:ext cx="3190745" cy="1350149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en-US"/>
            </a:defPPr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 sz="3800"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200"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endParaRPr lang="en-US" sz="1800" dirty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CA" b="1" dirty="0"/>
              <a:t>AGGREGATION OF MULTIPLE </a:t>
            </a:r>
            <a:r>
              <a:rPr lang="fr-CA" b="1" dirty="0" err="1"/>
              <a:t>GRs</a:t>
            </a:r>
            <a:r>
              <a:rPr lang="fr-CA" b="1" dirty="0"/>
              <a:t> </a:t>
            </a:r>
            <a:br>
              <a:rPr lang="fr-CA" b="1" dirty="0"/>
            </a:br>
            <a:r>
              <a:rPr lang="fr-CA" b="1" dirty="0"/>
              <a:t>FOR DATE AND QUANTITY RELIABILITY NA</a:t>
            </a:r>
            <a:br>
              <a:rPr lang="fr-CA" b="1" dirty="0"/>
            </a:br>
            <a:r>
              <a:rPr lang="fr-CA" sz="1950" dirty="0"/>
              <a:t>SAP T-CODE: </a:t>
            </a:r>
            <a:r>
              <a:rPr lang="fr-CA" sz="1950" dirty="0">
                <a:solidFill>
                  <a:srgbClr val="0070C0"/>
                </a:solidFill>
              </a:rPr>
              <a:t>ZZLIB_START </a:t>
            </a:r>
            <a:r>
              <a:rPr lang="fr-CA" sz="1950" dirty="0"/>
              <a:t>/ TABLE: </a:t>
            </a:r>
            <a:r>
              <a:rPr lang="fr-CA" sz="1950" dirty="0">
                <a:solidFill>
                  <a:srgbClr val="0070C0"/>
                </a:solidFill>
              </a:rPr>
              <a:t>ZZLIB_LIEFBEUR</a:t>
            </a:r>
            <a:endParaRPr lang="en-US" sz="1950" dirty="0"/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ADC1AF2E-6A7A-B944-BF7D-19964B42816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By Default:</a:t>
            </a:r>
          </a:p>
          <a:p>
            <a:pPr lvl="1"/>
            <a:r>
              <a:rPr lang="en-US" sz="1650" dirty="0"/>
              <a:t>Multiple GRs delivered for the same SL on the same day are aggregated as one GR.</a:t>
            </a:r>
          </a:p>
          <a:p>
            <a:pPr lvl="1"/>
            <a:r>
              <a:rPr lang="en-US" sz="1650" dirty="0"/>
              <a:t>Only the latest good receipt is displayed and evaluated in the vendor evaluation.</a:t>
            </a:r>
          </a:p>
          <a:p>
            <a:pPr lvl="1"/>
            <a:r>
              <a:rPr lang="en-US" sz="1650" dirty="0"/>
              <a:t>Older entries are suppressed in the report.</a:t>
            </a:r>
            <a:endParaRPr lang="en-US" dirty="0"/>
          </a:p>
          <a:p>
            <a:pPr marL="0" indent="0">
              <a:buNone/>
            </a:pPr>
            <a:endParaRPr lang="en-US" sz="1650" dirty="0"/>
          </a:p>
          <a:p>
            <a:pPr marL="0" indent="0">
              <a:buNone/>
            </a:pPr>
            <a:r>
              <a:rPr lang="en-US" sz="1650" dirty="0"/>
              <a:t>Clicking the “Deactivate GR-aggregation” button at the top of the detailed report removes the aggregation to show a score for each delivery.  This mode is not used for the Monthly Summation or Combined Score.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36DCC4A-9B06-C245-B572-8FB9763942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>
                <a:solidFill>
                  <a:srgbClr val="000000"/>
                </a:solidFill>
              </a:rPr>
              <a:t>© Camso 2019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D1CE737-8D12-7146-93E1-C8D472DA15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950855-28E0-B842-9330-3B380073FD02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2320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2"/>
          <p:cNvSpPr txBox="1">
            <a:spLocks/>
          </p:cNvSpPr>
          <p:nvPr/>
        </p:nvSpPr>
        <p:spPr>
          <a:xfrm>
            <a:off x="4459597" y="2463739"/>
            <a:ext cx="3190745" cy="1350149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en-US"/>
            </a:defPPr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 sz="3800"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200"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endParaRPr lang="en-US" sz="1800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A0B69A7-1962-6141-A367-54F170370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sz="2800" dirty="0"/>
              <a:t>QUALITY CONFORMANCE RULES NA</a:t>
            </a:r>
            <a:br>
              <a:rPr lang="fr-CA" sz="2800" dirty="0"/>
            </a:br>
            <a:r>
              <a:rPr lang="fr-CA" dirty="0"/>
              <a:t>SAP T-CODE: </a:t>
            </a:r>
            <a:r>
              <a:rPr lang="fr-CA" dirty="0">
                <a:solidFill>
                  <a:srgbClr val="0070C0"/>
                </a:solidFill>
              </a:rPr>
              <a:t>ZPURHISTO </a:t>
            </a:r>
            <a:r>
              <a:rPr lang="fr-CA" dirty="0">
                <a:solidFill>
                  <a:srgbClr val="000000"/>
                </a:solidFill>
              </a:rPr>
              <a:t>/ tables </a:t>
            </a:r>
            <a:r>
              <a:rPr lang="fr-CA" dirty="0">
                <a:solidFill>
                  <a:srgbClr val="0070C0"/>
                </a:solidFill>
              </a:rPr>
              <a:t>EKBE/EKPO/EKKO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26D325-51D5-9F48-9039-C25557B789F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385763" indent="-385763">
              <a:buFont typeface="+mj-lt"/>
              <a:buAutoNum type="arabicPeriod"/>
            </a:pPr>
            <a:r>
              <a:rPr lang="en-US" sz="2100" dirty="0"/>
              <a:t>Data is collected from Return </a:t>
            </a:r>
            <a:r>
              <a:rPr lang="en-US" sz="2100" dirty="0" err="1"/>
              <a:t>Pos</a:t>
            </a:r>
            <a:r>
              <a:rPr lang="en-US" sz="2100" dirty="0"/>
              <a:t> (PO type = ZB) in SAP.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2100" dirty="0"/>
              <a:t>Calculation is manual and based on a rolling 6-month period:</a:t>
            </a:r>
          </a:p>
          <a:p>
            <a:pPr marL="300038" lvl="1" indent="0">
              <a:buNone/>
            </a:pPr>
            <a:endParaRPr lang="en-US" sz="2100" dirty="0"/>
          </a:p>
          <a:p>
            <a:pPr marL="300038" lvl="1" indent="0">
              <a:buNone/>
            </a:pPr>
            <a:r>
              <a:rPr lang="en-US" sz="2100" dirty="0"/>
              <a:t>100 x [1 – (Qty Returned during the past 6 months / Qty Received during the same 6-month period)]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BE36D85-5DAA-3849-BFC0-47194B232D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>
                <a:solidFill>
                  <a:srgbClr val="000000"/>
                </a:solidFill>
              </a:rPr>
              <a:t>© Camso 2019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40BF3D8-2AF4-564B-994A-B84A808E61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950855-28E0-B842-9330-3B380073FD02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4359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2"/>
          <p:cNvSpPr txBox="1">
            <a:spLocks/>
          </p:cNvSpPr>
          <p:nvPr/>
        </p:nvSpPr>
        <p:spPr>
          <a:xfrm>
            <a:off x="4459597" y="2463739"/>
            <a:ext cx="3190745" cy="1350149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en-US"/>
            </a:defPPr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 sz="3800"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200"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endParaRPr lang="en-US" sz="1800" dirty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CLAIMS NA </a:t>
            </a:r>
            <a:br>
              <a:rPr lang="fr-CA" dirty="0"/>
            </a:br>
            <a:r>
              <a:rPr lang="fr-CA" dirty="0"/>
              <a:t>SAP T-CODE: </a:t>
            </a:r>
            <a:r>
              <a:rPr lang="fr-CA" dirty="0">
                <a:solidFill>
                  <a:schemeClr val="accent1"/>
                </a:solidFill>
              </a:rPr>
              <a:t>ZPURHISTO</a:t>
            </a:r>
            <a:r>
              <a:rPr lang="fr-CA" dirty="0"/>
              <a:t> / tables</a:t>
            </a:r>
            <a:r>
              <a:rPr lang="fr-CA" dirty="0">
                <a:solidFill>
                  <a:schemeClr val="accent1"/>
                </a:solidFill>
              </a:rPr>
              <a:t> EKBE/EKPO/EKKO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5E60DB-FDB4-6640-A042-C3A395F727D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The same method is used for POs and SAs.</a:t>
            </a:r>
          </a:p>
          <a:p>
            <a:r>
              <a:rPr lang="en-US" dirty="0"/>
              <a:t>Value is the sum of all Return PO (PO type = ZB) Amounts </a:t>
            </a:r>
            <a:br>
              <a:rPr lang="en-US" dirty="0"/>
            </a:br>
            <a:r>
              <a:rPr lang="en-US" dirty="0"/>
              <a:t>for the past 6 months.</a:t>
            </a:r>
          </a:p>
          <a:p>
            <a:r>
              <a:rPr lang="en-US" dirty="0"/>
              <a:t>Results are converted to USD using exchange rate </a:t>
            </a:r>
            <a:br>
              <a:rPr lang="en-US" dirty="0"/>
            </a:br>
            <a:r>
              <a:rPr lang="en-US" dirty="0"/>
              <a:t>from BI yearly budget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574657F-8FA8-4C41-BB79-FB70108F8B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>
                <a:solidFill>
                  <a:srgbClr val="000000"/>
                </a:solidFill>
              </a:rPr>
              <a:t>© Camso 2019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43DDB98F-7A3D-D34B-83B6-C8C95965ED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950855-28E0-B842-9330-3B380073FD02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6702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2"/>
          <p:cNvSpPr txBox="1">
            <a:spLocks/>
          </p:cNvSpPr>
          <p:nvPr/>
        </p:nvSpPr>
        <p:spPr>
          <a:xfrm>
            <a:off x="4459597" y="2463739"/>
            <a:ext cx="3190745" cy="1350149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en-US"/>
            </a:defPPr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 sz="3800">
                <a:latin typeface="Arial" pitchFamily="34" charset="0"/>
                <a:cs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200">
                <a:latin typeface="Arial" pitchFamily="34" charset="0"/>
                <a:cs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200">
                <a:latin typeface="Arial" pitchFamily="34" charset="0"/>
                <a:cs typeface="Arial" pitchFamily="34" charset="0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endParaRPr lang="en-US" sz="1800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7FC01E5-1077-E24B-9D72-03905352B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QUANTITY RELIABILITY RULES	ASIA</a:t>
            </a: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40E50C49-357B-1F44-9744-5707E4D77AD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lnSpcReduction="10000"/>
          </a:bodyPr>
          <a:lstStyle/>
          <a:p>
            <a:pPr marL="0" lvl="1" indent="0">
              <a:buNone/>
            </a:pPr>
            <a:r>
              <a:rPr lang="en-US" sz="1650" dirty="0"/>
              <a:t>Quantity Reliability Scores are pulled from SAP standard vendor evaluation component (not ACS like in North America). There is a Monthly Summation and results are based on GRs against </a:t>
            </a:r>
            <a:r>
              <a:rPr lang="en-US" sz="1650" dirty="0" err="1"/>
              <a:t>POs.</a:t>
            </a:r>
            <a:endParaRPr lang="en-US" sz="1650" dirty="0"/>
          </a:p>
          <a:p>
            <a:pPr marL="0" lvl="1" indent="0">
              <a:buNone/>
            </a:pPr>
            <a:r>
              <a:rPr lang="en-US" sz="1650" b="1" dirty="0"/>
              <a:t>Table </a:t>
            </a:r>
            <a:r>
              <a:rPr lang="en-US" sz="1650" b="1" dirty="0">
                <a:solidFill>
                  <a:srgbClr val="0070C0"/>
                </a:solidFill>
              </a:rPr>
              <a:t>ZMM051_DATA </a:t>
            </a:r>
            <a:r>
              <a:rPr lang="en-US" sz="1650" b="1" dirty="0">
                <a:solidFill>
                  <a:srgbClr val="000000"/>
                </a:solidFill>
              </a:rPr>
              <a:t>(</a:t>
            </a:r>
            <a:r>
              <a:rPr lang="en-US" sz="1650" b="1" dirty="0" err="1">
                <a:solidFill>
                  <a:srgbClr val="000000"/>
                </a:solidFill>
              </a:rPr>
              <a:t>Tcode</a:t>
            </a:r>
            <a:r>
              <a:rPr lang="en-US" sz="1650" b="1" dirty="0">
                <a:solidFill>
                  <a:srgbClr val="000000"/>
                </a:solidFill>
              </a:rPr>
              <a:t> </a:t>
            </a:r>
            <a:r>
              <a:rPr lang="en-US" sz="1650" b="1" dirty="0">
                <a:solidFill>
                  <a:srgbClr val="0070C0"/>
                </a:solidFill>
              </a:rPr>
              <a:t>ZMM051</a:t>
            </a:r>
            <a:r>
              <a:rPr lang="en-US" sz="1650" b="1" dirty="0">
                <a:solidFill>
                  <a:srgbClr val="000000"/>
                </a:solidFill>
              </a:rPr>
              <a:t>)</a:t>
            </a:r>
          </a:p>
          <a:p>
            <a:pPr marL="0" lvl="1" indent="0">
              <a:buNone/>
            </a:pPr>
            <a:endParaRPr lang="en-US" sz="1650" dirty="0">
              <a:solidFill>
                <a:srgbClr val="0070C0"/>
              </a:solidFill>
            </a:endParaRPr>
          </a:p>
          <a:p>
            <a:pPr marL="342900" lvl="1" indent="-342900">
              <a:buFont typeface="+mj-lt"/>
              <a:buAutoNum type="arabicPeriod"/>
            </a:pPr>
            <a:r>
              <a:rPr lang="en-US" sz="1650" dirty="0">
                <a:solidFill>
                  <a:srgbClr val="000000"/>
                </a:solidFill>
              </a:rPr>
              <a:t>If GR Qty = (PO Qty +/- QT*), score is 100.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US" sz="1650" dirty="0">
                <a:solidFill>
                  <a:srgbClr val="000000"/>
                </a:solidFill>
              </a:rPr>
              <a:t>If GR Qty &lt;/&gt; (PO Qty +/- QT*), score is 1.</a:t>
            </a:r>
          </a:p>
          <a:p>
            <a:pPr marL="342900" lvl="1" indent="-342900">
              <a:buFont typeface="+mj-lt"/>
              <a:buAutoNum type="arabicPeriod"/>
            </a:pPr>
            <a:endParaRPr lang="en-US" sz="1650" dirty="0">
              <a:solidFill>
                <a:srgbClr val="000000"/>
              </a:solidFill>
            </a:endParaRPr>
          </a:p>
          <a:p>
            <a:pPr marL="342900" lvl="1" indent="-342900">
              <a:buFont typeface="+mj-lt"/>
              <a:buAutoNum type="arabicPeriod"/>
            </a:pPr>
            <a:r>
              <a:rPr lang="en-US" sz="1650" dirty="0">
                <a:solidFill>
                  <a:srgbClr val="000000"/>
                </a:solidFill>
              </a:rPr>
              <a:t>QTs may be set per Plant only for goods received by weight or length.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US" sz="1650" dirty="0">
                <a:solidFill>
                  <a:srgbClr val="000000"/>
                </a:solidFill>
              </a:rPr>
              <a:t>No QTs are permitted for goods received by PC.</a:t>
            </a:r>
          </a:p>
          <a:p>
            <a:pPr marL="342900" lvl="1" indent="-342900">
              <a:buFont typeface="+mj-lt"/>
              <a:buAutoNum type="arabicPeriod"/>
            </a:pPr>
            <a:r>
              <a:rPr lang="en-US" sz="1650" dirty="0">
                <a:solidFill>
                  <a:srgbClr val="000000"/>
                </a:solidFill>
              </a:rPr>
              <a:t>Access to set and maintain QTs is assigned to only one User per Plant</a:t>
            </a:r>
            <a:endParaRPr lang="en-US" sz="1350" dirty="0">
              <a:solidFill>
                <a:srgbClr val="000000"/>
              </a:solidFill>
            </a:endParaRP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FA3630F6-723B-5A4F-99DD-F1FB3BE722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>
                <a:solidFill>
                  <a:srgbClr val="000000"/>
                </a:solidFill>
              </a:rPr>
              <a:t>© Camso 2019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B61649D7-7A27-FD4F-A549-C1876527FA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950855-28E0-B842-9330-3B380073FD02}" type="slidenum">
              <a:rPr lang="fr-FR" smtClean="0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1210727"/>
      </p:ext>
    </p:extLst>
  </p:cSld>
  <p:clrMapOvr>
    <a:masterClrMapping/>
  </p:clrMapOvr>
</p:sld>
</file>

<file path=ppt/theme/theme1.xml><?xml version="1.0" encoding="utf-8"?>
<a:theme xmlns:a="http://schemas.openxmlformats.org/drawingml/2006/main" name="Power_Point_template_16_9">
  <a:themeElements>
    <a:clrScheme name="Personnalisée 2">
      <a:dk1>
        <a:srgbClr val="000000"/>
      </a:dk1>
      <a:lt1>
        <a:sysClr val="window" lastClr="FFFFFF"/>
      </a:lt1>
      <a:dk2>
        <a:srgbClr val="000000"/>
      </a:dk2>
      <a:lt2>
        <a:srgbClr val="DFDFDF"/>
      </a:lt2>
      <a:accent1>
        <a:srgbClr val="0057B8"/>
      </a:accent1>
      <a:accent2>
        <a:srgbClr val="000000"/>
      </a:accent2>
      <a:accent3>
        <a:srgbClr val="474746"/>
      </a:accent3>
      <a:accent4>
        <a:srgbClr val="777877"/>
      </a:accent4>
      <a:accent5>
        <a:srgbClr val="B2B3B2"/>
      </a:accent5>
      <a:accent6>
        <a:srgbClr val="213D67"/>
      </a:accent6>
      <a:hlink>
        <a:srgbClr val="0057B8"/>
      </a:hlink>
      <a:folHlink>
        <a:srgbClr val="213D6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solidFill>
          <a:srgbClr val="92D050"/>
        </a:solidFill>
        <a:ln w="3175">
          <a:solidFill>
            <a:schemeClr val="accent1"/>
          </a:solidFill>
        </a:ln>
      </a:spPr>
      <a:bodyPr wrap="square" lIns="72000" rIns="72000" rtlCol="0">
        <a:spAutoFit/>
      </a:bodyPr>
      <a:lstStyle>
        <a:defPPr algn="ctr">
          <a:defRPr sz="800" b="1" dirty="0" smtClean="0">
            <a:sym typeface="Wingding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3D13B044326D4DBC5624356B36718E" ma:contentTypeVersion="29" ma:contentTypeDescription="Create a new document." ma:contentTypeScope="" ma:versionID="5eb23d8f3cea2fd326d8e6097e052e57">
  <xsd:schema xmlns:xsd="http://www.w3.org/2001/XMLSchema" xmlns:xs="http://www.w3.org/2001/XMLSchema" xmlns:p="http://schemas.microsoft.com/office/2006/metadata/properties" xmlns:ns2="ca42e56b-bc88-4832-895c-a5c8772d8fb2" xmlns:ns3="c35a4fdd-32cc-4f7e-b36c-89b9ae49882f" xmlns:ns4="5a24fd49-0d8e-42c9-a9da-9a32987227d0" targetNamespace="http://schemas.microsoft.com/office/2006/metadata/properties" ma:root="true" ma:fieldsID="9dd740481fb22217fbd93aa0e966a755" ns2:_="" ns3:_="" ns4:_="">
    <xsd:import namespace="ca42e56b-bc88-4832-895c-a5c8772d8fb2"/>
    <xsd:import namespace="c35a4fdd-32cc-4f7e-b36c-89b9ae49882f"/>
    <xsd:import namespace="5a24fd49-0d8e-42c9-a9da-9a32987227d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Report_x0020_Date_x0020_20" minOccurs="0"/>
                <xsd:element ref="ns4:Archiv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42e56b-bc88-4832-895c-a5c8772d8fb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5a4fdd-32cc-4f7e-b36c-89b9ae49882f" elementFormDefault="qualified">
    <xsd:import namespace="http://schemas.microsoft.com/office/2006/documentManagement/types"/>
    <xsd:import namespace="http://schemas.microsoft.com/office/infopath/2007/PartnerControls"/>
    <xsd:element name="Report_x0020_Date_x0020_20" ma:index="12" nillable="true" ma:displayName="Report Date" ma:format="DateOnly" ma:internalName="Report_x0020_Date_x0020_20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24fd49-0d8e-42c9-a9da-9a32987227d0" elementFormDefault="qualified">
    <xsd:import namespace="http://schemas.microsoft.com/office/2006/documentManagement/types"/>
    <xsd:import namespace="http://schemas.microsoft.com/office/infopath/2007/PartnerControls"/>
    <xsd:element name="Archive" ma:index="15" nillable="true" ma:displayName="Archive" ma:default="0" ma:internalName="Archiv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a42e56b-bc88-4832-895c-a5c8772d8fb2">Z3ZR4PWJDZ74-111-41</_dlc_DocId>
    <_dlc_DocIdUrl xmlns="ca42e56b-bc88-4832-895c-a5c8772d8fb2">
      <Url>https://intranet.camso.co/teams/GP/SQ/_layouts/DocIdRedir.aspx?ID=Z3ZR4PWJDZ74-111-41</Url>
      <Description>Z3ZR4PWJDZ74-111-41</Description>
    </_dlc_DocIdUrl>
    <Report_x0020_Date_x0020_20 xmlns="c35a4fdd-32cc-4f7e-b36c-89b9ae49882f" xsi:nil="true"/>
    <Archive xmlns="5a24fd49-0d8e-42c9-a9da-9a32987227d0">false</Archive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0AFCEB-2597-4D32-B481-A36835744F05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E34B3E2C-7033-4DFF-9CFC-EFA4944D2A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42e56b-bc88-4832-895c-a5c8772d8fb2"/>
    <ds:schemaRef ds:uri="c35a4fdd-32cc-4f7e-b36c-89b9ae49882f"/>
    <ds:schemaRef ds:uri="5a24fd49-0d8e-42c9-a9da-9a32987227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A82875D-8EC1-4AA4-95F5-84BC3B7018BE}">
  <ds:schemaRefs>
    <ds:schemaRef ds:uri="5a24fd49-0d8e-42c9-a9da-9a32987227d0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ca42e56b-bc88-4832-895c-a5c8772d8fb2"/>
    <ds:schemaRef ds:uri="c35a4fdd-32cc-4f7e-b36c-89b9ae49882f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58BC4B28-807D-4638-8B70-50AF12A4C1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1021</Words>
  <Application>Microsoft Office PowerPoint</Application>
  <PresentationFormat>Affichage à l'écran (16:9)</PresentationFormat>
  <Paragraphs>202</Paragraphs>
  <Slides>18</Slides>
  <Notes>16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Power_Point_template_16_9</vt:lpstr>
      <vt:lpstr>Supplier Performance Measurement Training Material Nordin Mimouni – Supplier Quality Manager Rev. 1 – February 22nd 2019</vt:lpstr>
      <vt:lpstr>Présentation PowerPoint</vt:lpstr>
      <vt:lpstr>KEY TO SAP ACRONYMS</vt:lpstr>
      <vt:lpstr>QUANTITY RELIABILITY RULES NA</vt:lpstr>
      <vt:lpstr>DATE RELIABILITY RULES NA</vt:lpstr>
      <vt:lpstr>AGGREGATION OF MULTIPLE GRs  FOR DATE AND QUANTITY RELIABILITY NA SAP T-CODE: ZZLIB_START / TABLE: ZZLIB_LIEFBEUR</vt:lpstr>
      <vt:lpstr>QUALITY CONFORMANCE RULES NA SAP T-CODE: ZPURHISTO / tables EKBE/EKPO/EKKO</vt:lpstr>
      <vt:lpstr>CLAIMS NA  SAP T-CODE: ZPURHISTO / tables EKBE/EKPO/EKKO</vt:lpstr>
      <vt:lpstr>QUANTITY RELIABILITY RULES ASIA</vt:lpstr>
      <vt:lpstr>DATE RELIABILITY RULES ASIA</vt:lpstr>
      <vt:lpstr>DATE RELIABILITY RULES ASIA TOLERANCES (ZMM051_VE)</vt:lpstr>
      <vt:lpstr>AGGREGATION OF MULTIPLE GRs  FOR DATE AND QUANTITY RELIABILITY ASIA SAP T-CODE: ZMM051 / TABLE: ZMM051_DATA</vt:lpstr>
      <vt:lpstr>QUALITY CONFORMANCE RULES LOADSTAR SAP T-CODE: MCVB / table S163</vt:lpstr>
      <vt:lpstr>QUALITY CONFORMANCE RULES CSRP SAP T-CODE: QA33 / tables QALS</vt:lpstr>
      <vt:lpstr>CLAIMS LOADSTAR Excel File</vt:lpstr>
      <vt:lpstr>CLAIMS CSRP SAP T-CODE: ZPURHISTO / tables EKBE/EKPO/EKKO</vt:lpstr>
      <vt:lpstr>COMBINED SCORE – NA and Asia</vt:lpstr>
      <vt:lpstr>MONTHLY REPORTING</vt:lpstr>
    </vt:vector>
  </TitlesOfParts>
  <Company>Camoplast Solideal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Frederic Dionne</dc:creator>
  <cp:lastModifiedBy>Nordin Mimouni</cp:lastModifiedBy>
  <cp:revision>1673</cp:revision>
  <cp:lastPrinted>2016-03-15T08:03:46Z</cp:lastPrinted>
  <dcterms:created xsi:type="dcterms:W3CDTF">2015-04-06T19:16:48Z</dcterms:created>
  <dcterms:modified xsi:type="dcterms:W3CDTF">2019-03-27T20:22:57Z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0x0101002B3D13B044326D4DBC5624356B36718E</vt:lpwstr>
  </property>
  <property fmtid="{D5CDD505-2E9C-101B-9397-08002B2CF9AE}" pid="3" name="Actions">
    <vt:lpwstr>&lt;Actions&gt;&lt;Run /&gt;&lt;History&gt;&lt;Execution ActionID="30ab373a-9a56-4038-8a33-869e41923365" Date="6/9/2015 11:36:05 AM" Outcome="Success" UserID="58" Message="" /&gt;&lt;Execution ActionID="d54e164f-5204-425a-b52d-c0c4bf6a6c9c" Date="6/9/2015 11:36:04 AM" Outcome="Succ</vt:lpwstr>
  </property>
  <property fmtid="{D5CDD505-2E9C-101B-9397-08002B2CF9AE}" pid="4" name="_dlc_DocIdItemGuid">
    <vt:lpwstr>cf62f522-9062-4343-ad00-855007b46214</vt:lpwstr>
  </property>
  <property fmtid="{D5CDD505-2E9C-101B-9397-08002B2CF9AE}" pid="5" name="Order">
    <vt:r8>33900</vt:r8>
  </property>
</Properties>
</file>