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5"/>
  </p:sldMasterIdLst>
  <p:notesMasterIdLst>
    <p:notesMasterId r:id="rId15"/>
  </p:notesMasterIdLst>
  <p:handoutMasterIdLst>
    <p:handoutMasterId r:id="rId16"/>
  </p:handoutMasterIdLst>
  <p:sldIdLst>
    <p:sldId id="1736" r:id="rId6"/>
    <p:sldId id="1727" r:id="rId7"/>
    <p:sldId id="1729" r:id="rId8"/>
    <p:sldId id="1730" r:id="rId9"/>
    <p:sldId id="1731" r:id="rId10"/>
    <p:sldId id="1732" r:id="rId11"/>
    <p:sldId id="1735" r:id="rId12"/>
    <p:sldId id="1734" r:id="rId13"/>
    <p:sldId id="1728" r:id="rId14"/>
  </p:sldIdLst>
  <p:sldSz cx="9144000" cy="5143500" type="screen16x9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>
          <p15:clr>
            <a:srgbClr val="A4A3A4"/>
          </p15:clr>
        </p15:guide>
        <p15:guide id="2" pos="217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AF3"/>
    <a:srgbClr val="CBD1E6"/>
    <a:srgbClr val="0000CC"/>
    <a:srgbClr val="FFFFCC"/>
    <a:srgbClr val="00FF00"/>
    <a:srgbClr val="009900"/>
    <a:srgbClr val="E7EAEE"/>
    <a:srgbClr val="5583BE"/>
    <a:srgbClr val="FFFF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0" autoAdjust="0"/>
    <p:restoredTop sz="83970" autoAdjust="0"/>
  </p:normalViewPr>
  <p:slideViewPr>
    <p:cSldViewPr>
      <p:cViewPr varScale="1">
        <p:scale>
          <a:sx n="152" d="100"/>
          <a:sy n="152" d="100"/>
        </p:scale>
        <p:origin x="1568" y="17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688" y="-77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50093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01699" y="0"/>
            <a:ext cx="2984871" cy="50093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B8770B7B-1828-4B28-8740-FF8E004054AF}" type="datetimeFigureOut">
              <a:rPr lang="fr-FR" smtClean="0"/>
              <a:t>20/03/2019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516038"/>
            <a:ext cx="2984871" cy="500935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01699" y="9516038"/>
            <a:ext cx="2984871" cy="500935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20D3A5A3-361F-4865-A144-878CFD90A4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8322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50093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1" cy="50093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1EFFBC41-C631-4DC9-BD89-AC26E0572EB5}" type="datetimeFigureOut">
              <a:rPr lang="en-CA" smtClean="0"/>
              <a:t>2019-03-20</a:t>
            </a:fld>
            <a:endParaRPr lang="en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3188" y="750888"/>
            <a:ext cx="668178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en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8817" y="4758890"/>
            <a:ext cx="5510530" cy="4508420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516038"/>
            <a:ext cx="2984871" cy="500935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1699" y="9516038"/>
            <a:ext cx="2984871" cy="500935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91925E56-4F45-4B6F-8A65-8EEC490912AA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8233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purpose of this process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 to monitor supplier strategic relationships.</a:t>
            </a:r>
          </a:p>
          <a:p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process shall be conducted on a quarterly basis for key suppliers.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goal is to ensure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that both parties have a  clear understanding of current business situation in terms of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Quality, Delivery, Capacity, Customer Experience, General performance…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925E56-4F45-4B6F-8A65-8EEC490912AA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7185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Possibility to add hyperlink to the process mapping</a:t>
            </a:r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925E56-4F45-4B6F-8A65-8EEC490912AA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7781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925E56-4F45-4B6F-8A65-8EEC490912AA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55173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925E56-4F45-4B6F-8A65-8EEC490912AA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63336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>
                <a:solidFill>
                  <a:srgbClr val="000000"/>
                </a:solidFill>
              </a:rPr>
              <a:t>Camso 2015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950855-28E0-B842-9330-3B380073FD02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2"/>
          </p:nvPr>
        </p:nvSpPr>
        <p:spPr>
          <a:xfrm>
            <a:off x="457200" y="1541035"/>
            <a:ext cx="8229600" cy="3053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2815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149486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_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>
                <a:solidFill>
                  <a:srgbClr val="000000"/>
                </a:solidFill>
              </a:rPr>
              <a:t>Camso 2015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57B8"/>
                </a:solidFill>
              </a:defRPr>
            </a:lvl1pPr>
          </a:lstStyle>
          <a:p>
            <a:fld id="{4E950855-28E0-B842-9330-3B380073FD02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2"/>
          </p:nvPr>
        </p:nvSpPr>
        <p:spPr>
          <a:xfrm>
            <a:off x="457200" y="1541035"/>
            <a:ext cx="4044930" cy="3053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8" name="Espace réservé du contenu 5"/>
          <p:cNvSpPr>
            <a:spLocks noGrp="1"/>
          </p:cNvSpPr>
          <p:nvPr>
            <p:ph sz="quarter" idx="13"/>
          </p:nvPr>
        </p:nvSpPr>
        <p:spPr>
          <a:xfrm>
            <a:off x="4642772" y="1541035"/>
            <a:ext cx="4044930" cy="3053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1008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_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>
                <a:solidFill>
                  <a:srgbClr val="000000"/>
                </a:solidFill>
              </a:rPr>
              <a:t>Camso 2015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xfrm>
            <a:off x="8532446" y="4948014"/>
            <a:ext cx="465851" cy="119040"/>
          </a:xfrm>
        </p:spPr>
        <p:txBody>
          <a:bodyPr/>
          <a:lstStyle>
            <a:lvl1pPr>
              <a:defRPr>
                <a:solidFill>
                  <a:srgbClr val="0057B8"/>
                </a:solidFill>
              </a:defRPr>
            </a:lvl1pPr>
          </a:lstStyle>
          <a:p>
            <a:fld id="{4E950855-28E0-B842-9330-3B380073FD02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457218" y="453487"/>
            <a:ext cx="7639423" cy="7173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dirty="0"/>
              <a:t>Cliquez et modifiez le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7663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_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>
                <a:solidFill>
                  <a:srgbClr val="000000"/>
                </a:solidFill>
              </a:rPr>
              <a:t>Camso 2015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xfrm>
            <a:off x="8532446" y="4948014"/>
            <a:ext cx="465851" cy="119040"/>
          </a:xfrm>
        </p:spPr>
        <p:txBody>
          <a:bodyPr/>
          <a:lstStyle>
            <a:lvl1pPr>
              <a:defRPr>
                <a:solidFill>
                  <a:srgbClr val="0057B8"/>
                </a:solidFill>
              </a:defRPr>
            </a:lvl1pPr>
          </a:lstStyle>
          <a:p>
            <a:fld id="{4E950855-28E0-B842-9330-3B380073FD02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457218" y="453487"/>
            <a:ext cx="7639423" cy="7173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dirty="0"/>
              <a:t>Cliquez et modifiez le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73175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PPT_1503-01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13"/>
          <a:stretch/>
        </p:blipFill>
        <p:spPr>
          <a:xfrm>
            <a:off x="7084786" y="3"/>
            <a:ext cx="2059214" cy="5150303"/>
          </a:xfrm>
          <a:prstGeom prst="rect">
            <a:avLst/>
          </a:prstGeom>
        </p:spPr>
      </p:pic>
      <p:pic>
        <p:nvPicPr>
          <p:cNvPr id="7" name="Image 6" descr="PPT_1503-01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421"/>
          <a:stretch/>
        </p:blipFill>
        <p:spPr>
          <a:xfrm>
            <a:off x="0" y="3"/>
            <a:ext cx="4572000" cy="5150303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342225" y="1766823"/>
            <a:ext cx="5870117" cy="10310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CA" dirty="0"/>
              <a:t>Cliquez </a:t>
            </a:r>
            <a:br>
              <a:rPr lang="fr-CA" dirty="0"/>
            </a:br>
            <a:r>
              <a:rPr lang="fr-CA" dirty="0"/>
              <a:t>et modifiez le titre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0"/>
          </p:nvPr>
        </p:nvSpPr>
        <p:spPr>
          <a:xfrm>
            <a:off x="342225" y="2858721"/>
            <a:ext cx="5870575" cy="461963"/>
          </a:xfrm>
        </p:spPr>
        <p:txBody>
          <a:bodyPr anchor="ctr">
            <a:normAutofit/>
          </a:bodyPr>
          <a:lstStyle>
            <a:lvl1pPr marL="0" indent="0">
              <a:buNone/>
              <a:defRPr sz="1600" b="1" i="0"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90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_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PPT_1503-02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558418"/>
            <a:ext cx="8001000" cy="1102519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r-FR"/>
              <a:t>Camso 2015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950855-28E0-B842-9330-3B380073FD02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266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 _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PPT_1503-03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558418"/>
            <a:ext cx="8001000" cy="1102519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r-FR"/>
              <a:t>Camso 2015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950855-28E0-B842-9330-3B380073FD02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986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 _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PPT_1503-04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85236" y="3558418"/>
            <a:ext cx="7401564" cy="110251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>
                <a:solidFill>
                  <a:srgbClr val="000000"/>
                </a:solidFill>
              </a:rPr>
              <a:t>Camso 2015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57B8"/>
                </a:solidFill>
              </a:defRPr>
            </a:lvl1pPr>
          </a:lstStyle>
          <a:p>
            <a:fld id="{4E950855-28E0-B842-9330-3B380073FD0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6984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cia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PPT_1503-03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10" name="Image 9" descr="PPT_1503-02.p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17" b="25000"/>
          <a:stretch/>
        </p:blipFill>
        <p:spPr>
          <a:xfrm>
            <a:off x="4573588" y="0"/>
            <a:ext cx="4570412" cy="5143500"/>
          </a:xfrm>
          <a:prstGeom prst="rect">
            <a:avLst/>
          </a:prstGeom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r-FR"/>
              <a:t>Camso 2015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950855-28E0-B842-9330-3B380073FD02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5507751" y="1346610"/>
            <a:ext cx="2713198" cy="234791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Espace réservé du contenu 16"/>
          <p:cNvSpPr>
            <a:spLocks noGrp="1"/>
          </p:cNvSpPr>
          <p:nvPr>
            <p:ph sz="quarter" idx="14"/>
          </p:nvPr>
        </p:nvSpPr>
        <p:spPr>
          <a:xfrm>
            <a:off x="471488" y="1346610"/>
            <a:ext cx="3644900" cy="2347913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8308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PPT_1503-05.png"/>
          <p:cNvPicPr>
            <a:picLocks noChangeAspect="1"/>
          </p:cNvPicPr>
          <p:nvPr userDrawn="1"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18" y="460362"/>
            <a:ext cx="7639423" cy="7173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dirty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43954"/>
            <a:ext cx="8229600" cy="29506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dirty="0"/>
              <a:t>Cliquez pour modifier les styles du texte du masque</a:t>
            </a:r>
          </a:p>
          <a:p>
            <a:pPr lvl="1"/>
            <a:r>
              <a:rPr lang="fr-CA" dirty="0"/>
              <a:t>Deuxième niveau</a:t>
            </a:r>
          </a:p>
          <a:p>
            <a:pPr lvl="2"/>
            <a:r>
              <a:rPr lang="fr-CA" dirty="0"/>
              <a:t>Troisième niveau</a:t>
            </a:r>
          </a:p>
          <a:p>
            <a:pPr lvl="3"/>
            <a:r>
              <a:rPr lang="fr-CA" dirty="0"/>
              <a:t>Quatrième niveau</a:t>
            </a:r>
          </a:p>
          <a:p>
            <a:pPr lvl="4"/>
            <a:r>
              <a:rPr lang="fr-CA" dirty="0"/>
              <a:t>Cinquième niveau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5791199" y="4660937"/>
            <a:ext cx="2895600" cy="1874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defTabSz="457200"/>
            <a:r>
              <a:rPr lang="fr-FR">
                <a:solidFill>
                  <a:srgbClr val="000000"/>
                </a:solidFill>
              </a:rPr>
              <a:t>Camso 2015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220989" y="1421995"/>
            <a:ext cx="465851" cy="119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 b="1" i="0">
                <a:solidFill>
                  <a:srgbClr val="0057B8"/>
                </a:solidFill>
                <a:latin typeface="Arial"/>
                <a:cs typeface="Arial"/>
              </a:defRPr>
            </a:lvl1pPr>
          </a:lstStyle>
          <a:p>
            <a:pPr defTabSz="457200"/>
            <a:fld id="{4E950855-28E0-B842-9330-3B380073FD02}" type="slidenum">
              <a:rPr lang="fr-FR" smtClean="0"/>
              <a:pPr defTabSz="45720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80239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935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936" r:id="rId10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4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182563" indent="-182563" algn="l" defTabSz="457200" rtl="0" eaLnBrk="1" latinLnBrk="0" hangingPunct="1">
        <a:spcBef>
          <a:spcPct val="20000"/>
        </a:spcBef>
        <a:buClr>
          <a:srgbClr val="0640A9"/>
        </a:buClr>
        <a:buFont typeface="Wingdings" charset="2"/>
        <a:buChar char="§"/>
        <a:defRPr sz="2000" b="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Wingdings" charset="2"/>
        <a:buChar char="§"/>
        <a:defRPr sz="1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8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ntranet.camso.co/teams/GP/SQ/Lock%20Key%20Processes/03-%20Strategic%20Supplier%20Relationship%20Management/03-%20Procedures_Templates/GP_Work%20Instruction_QBR%206%201%20803%20Manage%20Supplier%20Strategic%20Relationships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intranet.camso.co/teams/GP/SQ/Lock%20Key%20Processes/03-%20Strategic%20Supplier%20Relationship%20Management/GP_QBR_Lessons%20Learnt.docx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25" y="1766823"/>
            <a:ext cx="6318007" cy="1031063"/>
          </a:xfrm>
        </p:spPr>
        <p:txBody>
          <a:bodyPr>
            <a:normAutofit fontScale="90000"/>
          </a:bodyPr>
          <a:lstStyle/>
          <a:p>
            <a:r>
              <a:rPr lang="en-US" dirty="0"/>
              <a:t>Quarterly Business Review</a:t>
            </a:r>
            <a:br>
              <a:rPr lang="en-US" dirty="0"/>
            </a:br>
            <a:r>
              <a:rPr lang="en-US" dirty="0"/>
              <a:t>Training Material</a:t>
            </a:r>
            <a:br>
              <a:rPr lang="en-US" dirty="0"/>
            </a:br>
            <a:r>
              <a:rPr lang="en-US" sz="2200" b="0" dirty="0"/>
              <a:t>Christophe Santoro – Category Sourcing Manager</a:t>
            </a:r>
            <a:br>
              <a:rPr lang="en-US" b="0" dirty="0"/>
            </a:br>
            <a:r>
              <a:rPr lang="en-US" sz="2200" b="0" dirty="0"/>
              <a:t>Rev. 1 – June 11</a:t>
            </a:r>
            <a:r>
              <a:rPr lang="en-US" sz="2200" b="0" baseline="30000" dirty="0"/>
              <a:t>th</a:t>
            </a:r>
            <a:r>
              <a:rPr lang="en-US" sz="2200" b="0" dirty="0"/>
              <a:t>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678863" y="1422400"/>
            <a:ext cx="465137" cy="119063"/>
          </a:xfrm>
        </p:spPr>
        <p:txBody>
          <a:bodyPr/>
          <a:lstStyle/>
          <a:p>
            <a:fld id="{4E950855-28E0-B842-9330-3B380073FD02}" type="slidenum">
              <a:rPr lang="fr-FR" smtClean="0">
                <a:solidFill>
                  <a:prstClr val="white"/>
                </a:solidFill>
              </a:rPr>
              <a:pPr/>
              <a:t>1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860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D50F4EDC-1D1E-4249-B51F-6F7F15AD6E6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10000"/>
          </a:bodyPr>
          <a:lstStyle/>
          <a:p>
            <a:pPr algn="l"/>
            <a:r>
              <a:rPr lang="en-US" dirty="0"/>
              <a:t>Introduction</a:t>
            </a:r>
          </a:p>
          <a:p>
            <a:pPr lvl="0" algn="l"/>
            <a:r>
              <a:rPr lang="en-US" dirty="0"/>
              <a:t>QBR inside our streams</a:t>
            </a:r>
          </a:p>
          <a:p>
            <a:pPr lvl="0" algn="l"/>
            <a:r>
              <a:rPr lang="en-US" dirty="0"/>
              <a:t>Purpose/Goal</a:t>
            </a:r>
          </a:p>
          <a:p>
            <a:pPr lvl="0" algn="l"/>
            <a:r>
              <a:rPr lang="en-US" dirty="0"/>
              <a:t>SIPOC/Process Mapping</a:t>
            </a:r>
          </a:p>
          <a:p>
            <a:pPr lvl="0" algn="l"/>
            <a:r>
              <a:rPr lang="en-US" dirty="0"/>
              <a:t>QBR Procedure / Template / Training</a:t>
            </a:r>
          </a:p>
          <a:p>
            <a:pPr lvl="0" algn="l"/>
            <a:r>
              <a:rPr lang="en-US" dirty="0"/>
              <a:t>Conclusion</a:t>
            </a:r>
          </a:p>
          <a:p>
            <a:pPr lvl="0" algn="l"/>
            <a:r>
              <a:rPr lang="fr-FR" dirty="0"/>
              <a:t>Questions/</a:t>
            </a:r>
            <a:r>
              <a:rPr lang="fr-FR" dirty="0" err="1"/>
              <a:t>Answers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US" dirty="0"/>
              <a:t>Training Outline – 30min</a:t>
            </a:r>
          </a:p>
        </p:txBody>
      </p:sp>
    </p:spTree>
    <p:extLst>
      <p:ext uri="{BB962C8B-B14F-4D97-AF65-F5344CB8AC3E}">
        <p14:creationId xmlns:p14="http://schemas.microsoft.com/office/powerpoint/2010/main" val="2376115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fr-FR" dirty="0"/>
              <a:t>QBR stands for </a:t>
            </a:r>
            <a:r>
              <a:rPr lang="fr-FR" dirty="0" err="1"/>
              <a:t>Quarterly</a:t>
            </a:r>
            <a:r>
              <a:rPr lang="fr-FR" dirty="0"/>
              <a:t> Business </a:t>
            </a:r>
            <a:r>
              <a:rPr lang="fr-FR" dirty="0" err="1"/>
              <a:t>Review</a:t>
            </a:r>
            <a:endParaRPr lang="fr-FR" dirty="0"/>
          </a:p>
          <a:p>
            <a:r>
              <a:rPr lang="fr-FR" dirty="0"/>
              <a:t>Good </a:t>
            </a:r>
            <a:r>
              <a:rPr lang="fr-FR" dirty="0" err="1"/>
              <a:t>practise</a:t>
            </a:r>
            <a:r>
              <a:rPr lang="fr-FR" dirty="0"/>
              <a:t> (one of the 5 key </a:t>
            </a:r>
            <a:r>
              <a:rPr lang="fr-FR" dirty="0" err="1"/>
              <a:t>processes</a:t>
            </a:r>
            <a:r>
              <a:rPr lang="fr-FR" dirty="0"/>
              <a:t>)</a:t>
            </a:r>
          </a:p>
          <a:p>
            <a:endParaRPr lang="fr-F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053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3182"/>
            <a:ext cx="9144000" cy="2557136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QBR inside our streams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08" y="1835761"/>
            <a:ext cx="2216050" cy="324036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5916" y="1715930"/>
            <a:ext cx="1512168" cy="3352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0879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931 -0.27129 L 0.00243 -0.01944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44" y="1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1736 -0.24352 L 0.00243 -0.01945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747" y="11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Purpose/Goal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The purpose of this process </a:t>
            </a:r>
            <a:r>
              <a:rPr lang="en-US" dirty="0"/>
              <a:t>is to monitor supplier strategic relationships</a:t>
            </a:r>
          </a:p>
          <a:p>
            <a:r>
              <a:rPr lang="en-US" dirty="0"/>
              <a:t>Provide a global overview to each </a:t>
            </a:r>
            <a:r>
              <a:rPr lang="en-US" dirty="0" err="1"/>
              <a:t>Camso</a:t>
            </a:r>
            <a:r>
              <a:rPr lang="en-US" dirty="0"/>
              <a:t> stakeholder: </a:t>
            </a:r>
            <a:br>
              <a:rPr lang="en-US" dirty="0"/>
            </a:br>
            <a:r>
              <a:rPr lang="en-US" dirty="0"/>
              <a:t>current business situation and challenges</a:t>
            </a:r>
          </a:p>
          <a:p>
            <a:r>
              <a:rPr lang="en-US" dirty="0"/>
              <a:t>Reinforce partnership and lean 2-way communication </a:t>
            </a:r>
            <a:br>
              <a:rPr lang="en-US" dirty="0"/>
            </a:br>
            <a:r>
              <a:rPr lang="en-US" dirty="0"/>
              <a:t>through a structured approach</a:t>
            </a:r>
          </a:p>
          <a:p>
            <a:endParaRPr lang="fr-F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48266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3" tooltip="Click to open"/>
              </a:rPr>
              <a:t>SIPOC/Process 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fr-FR" dirty="0"/>
          </a:p>
          <a:p>
            <a:endParaRPr lang="en-US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218" y="1779662"/>
            <a:ext cx="8284888" cy="1740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549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QBR Procedure / Template / Training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in GP Toolbox (</a:t>
            </a:r>
            <a:r>
              <a:rPr lang="fr-FR" dirty="0" err="1"/>
              <a:t>Camso</a:t>
            </a:r>
            <a:r>
              <a:rPr lang="fr-FR" dirty="0"/>
              <a:t>)</a:t>
            </a:r>
          </a:p>
          <a:p>
            <a:r>
              <a:rPr lang="fr-FR" dirty="0"/>
              <a:t>in Supplier Portal (</a:t>
            </a:r>
            <a:r>
              <a:rPr lang="fr-FR" dirty="0" err="1"/>
              <a:t>Suppliers</a:t>
            </a:r>
            <a:r>
              <a:rPr lang="fr-FR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489274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Conclusion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6D193E26-3E5F-9645-A0E7-1DBDDEFA2A5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Let’s PDCA! </a:t>
            </a:r>
          </a:p>
          <a:p>
            <a:pPr lvl="1"/>
            <a:r>
              <a:rPr lang="fr-FR" b="1" dirty="0"/>
              <a:t>Plan</a:t>
            </a:r>
            <a:r>
              <a:rPr lang="fr-FR" dirty="0"/>
              <a:t> </a:t>
            </a:r>
            <a:r>
              <a:rPr lang="fr-FR" dirty="0" err="1"/>
              <a:t>your</a:t>
            </a:r>
            <a:r>
              <a:rPr lang="fr-FR" dirty="0"/>
              <a:t> QBR</a:t>
            </a:r>
          </a:p>
          <a:p>
            <a:pPr lvl="1"/>
            <a:r>
              <a:rPr lang="fr-FR" dirty="0"/>
              <a:t>Just </a:t>
            </a:r>
            <a:r>
              <a:rPr lang="fr-FR" b="1" dirty="0"/>
              <a:t>Do</a:t>
            </a:r>
            <a:r>
              <a:rPr lang="fr-FR" dirty="0"/>
              <a:t> </a:t>
            </a:r>
            <a:r>
              <a:rPr lang="fr-FR" dirty="0" err="1"/>
              <a:t>it!</a:t>
            </a:r>
            <a:endParaRPr lang="fr-FR" dirty="0"/>
          </a:p>
          <a:p>
            <a:pPr lvl="1"/>
            <a:r>
              <a:rPr lang="fr-FR" b="1" dirty="0"/>
              <a:t>Check</a:t>
            </a:r>
            <a:r>
              <a:rPr lang="fr-FR" dirty="0"/>
              <a:t> </a:t>
            </a:r>
            <a:r>
              <a:rPr lang="fr-FR" dirty="0" err="1"/>
              <a:t>it’s</a:t>
            </a:r>
            <a:r>
              <a:rPr lang="fr-FR" dirty="0"/>
              <a:t> </a:t>
            </a:r>
            <a:r>
              <a:rPr lang="fr-FR" dirty="0" err="1"/>
              <a:t>done</a:t>
            </a:r>
            <a:r>
              <a:rPr lang="fr-FR" dirty="0"/>
              <a:t> and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we</a:t>
            </a:r>
            <a:r>
              <a:rPr lang="fr-FR" dirty="0"/>
              <a:t> have </a:t>
            </a:r>
            <a:r>
              <a:rPr lang="fr-FR" dirty="0" err="1"/>
              <a:t>valuable</a:t>
            </a:r>
            <a:r>
              <a:rPr lang="fr-FR" dirty="0"/>
              <a:t> outputs</a:t>
            </a:r>
            <a:endParaRPr lang="en-US" dirty="0"/>
          </a:p>
          <a:p>
            <a:pPr lvl="1"/>
            <a:r>
              <a:rPr lang="en-US" b="1" dirty="0">
                <a:hlinkClick r:id="rId2" tooltip="Click to open LL file"/>
              </a:rPr>
              <a:t>Act</a:t>
            </a:r>
            <a:r>
              <a:rPr lang="en-US" dirty="0"/>
              <a:t> as a “Kaizen agent”: suggestion, CIP, LLs…</a:t>
            </a:r>
          </a:p>
        </p:txBody>
      </p:sp>
    </p:spTree>
    <p:extLst>
      <p:ext uri="{BB962C8B-B14F-4D97-AF65-F5344CB8AC3E}">
        <p14:creationId xmlns:p14="http://schemas.microsoft.com/office/powerpoint/2010/main" val="383685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Questions/Answers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841375"/>
            <a:ext cx="7859713" cy="3935413"/>
          </a:xfrm>
        </p:spPr>
        <p:txBody>
          <a:bodyPr>
            <a:normAutofit/>
          </a:bodyPr>
          <a:lstStyle/>
          <a:p>
            <a:endParaRPr lang="fr-FR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242843"/>
      </p:ext>
    </p:extLst>
  </p:cSld>
  <p:clrMapOvr>
    <a:masterClrMapping/>
  </p:clrMapOvr>
</p:sld>
</file>

<file path=ppt/theme/theme1.xml><?xml version="1.0" encoding="utf-8"?>
<a:theme xmlns:a="http://schemas.openxmlformats.org/drawingml/2006/main" name="Power_Point_template_16_9">
  <a:themeElements>
    <a:clrScheme name="Personnalisée 2">
      <a:dk1>
        <a:srgbClr val="000000"/>
      </a:dk1>
      <a:lt1>
        <a:sysClr val="window" lastClr="FFFFFF"/>
      </a:lt1>
      <a:dk2>
        <a:srgbClr val="000000"/>
      </a:dk2>
      <a:lt2>
        <a:srgbClr val="DFDFDF"/>
      </a:lt2>
      <a:accent1>
        <a:srgbClr val="0057B8"/>
      </a:accent1>
      <a:accent2>
        <a:srgbClr val="000000"/>
      </a:accent2>
      <a:accent3>
        <a:srgbClr val="474746"/>
      </a:accent3>
      <a:accent4>
        <a:srgbClr val="777877"/>
      </a:accent4>
      <a:accent5>
        <a:srgbClr val="B2B3B2"/>
      </a:accent5>
      <a:accent6>
        <a:srgbClr val="213D67"/>
      </a:accent6>
      <a:hlink>
        <a:srgbClr val="0057B8"/>
      </a:hlink>
      <a:folHlink>
        <a:srgbClr val="213D67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solidFill>
          <a:srgbClr val="92D050"/>
        </a:solidFill>
        <a:ln w="3175">
          <a:solidFill>
            <a:schemeClr val="accent1"/>
          </a:solidFill>
        </a:ln>
      </a:spPr>
      <a:bodyPr wrap="square" lIns="72000" rIns="72000" rtlCol="0">
        <a:spAutoFit/>
      </a:bodyPr>
      <a:lstStyle>
        <a:defPPr algn="ctr">
          <a:defRPr sz="800" b="1" dirty="0" smtClean="0">
            <a:sym typeface="Wingding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3D13B044326D4DBC5624356B36718E" ma:contentTypeVersion="29" ma:contentTypeDescription="Create a new document." ma:contentTypeScope="" ma:versionID="5eb23d8f3cea2fd326d8e6097e052e57">
  <xsd:schema xmlns:xsd="http://www.w3.org/2001/XMLSchema" xmlns:xs="http://www.w3.org/2001/XMLSchema" xmlns:p="http://schemas.microsoft.com/office/2006/metadata/properties" xmlns:ns2="ca42e56b-bc88-4832-895c-a5c8772d8fb2" xmlns:ns3="c35a4fdd-32cc-4f7e-b36c-89b9ae49882f" xmlns:ns4="5a24fd49-0d8e-42c9-a9da-9a32987227d0" targetNamespace="http://schemas.microsoft.com/office/2006/metadata/properties" ma:root="true" ma:fieldsID="9dd740481fb22217fbd93aa0e966a755" ns2:_="" ns3:_="" ns4:_="">
    <xsd:import namespace="ca42e56b-bc88-4832-895c-a5c8772d8fb2"/>
    <xsd:import namespace="c35a4fdd-32cc-4f7e-b36c-89b9ae49882f"/>
    <xsd:import namespace="5a24fd49-0d8e-42c9-a9da-9a32987227d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Report_x0020_Date_x0020_20" minOccurs="0"/>
                <xsd:element ref="ns4:Archiv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42e56b-bc88-4832-895c-a5c8772d8fb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5a4fdd-32cc-4f7e-b36c-89b9ae49882f" elementFormDefault="qualified">
    <xsd:import namespace="http://schemas.microsoft.com/office/2006/documentManagement/types"/>
    <xsd:import namespace="http://schemas.microsoft.com/office/infopath/2007/PartnerControls"/>
    <xsd:element name="Report_x0020_Date_x0020_20" ma:index="12" nillable="true" ma:displayName="Report Date" ma:format="DateOnly" ma:internalName="Report_x0020_Date_x0020_20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24fd49-0d8e-42c9-a9da-9a32987227d0" elementFormDefault="qualified">
    <xsd:import namespace="http://schemas.microsoft.com/office/2006/documentManagement/types"/>
    <xsd:import namespace="http://schemas.microsoft.com/office/infopath/2007/PartnerControls"/>
    <xsd:element name="Archive" ma:index="15" nillable="true" ma:displayName="Archive" ma:default="0" ma:internalName="Archiv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a42e56b-bc88-4832-895c-a5c8772d8fb2">Z3ZR4PWJDZ74-101-616</_dlc_DocId>
    <_dlc_DocIdUrl xmlns="ca42e56b-bc88-4832-895c-a5c8772d8fb2">
      <Url>https://intranet.camso.co/teams/GP/SQ/_layouts/DocIdRedir.aspx?ID=Z3ZR4PWJDZ74-101-616</Url>
      <Description>Z3ZR4PWJDZ74-101-616</Description>
    </_dlc_DocIdUrl>
    <Report_x0020_Date_x0020_20 xmlns="c35a4fdd-32cc-4f7e-b36c-89b9ae49882f" xsi:nil="true"/>
    <Archive xmlns="5a24fd49-0d8e-42c9-a9da-9a32987227d0">false</Archive>
  </documentManagement>
</p:properties>
</file>

<file path=customXml/itemProps1.xml><?xml version="1.0" encoding="utf-8"?>
<ds:datastoreItem xmlns:ds="http://schemas.openxmlformats.org/officeDocument/2006/customXml" ds:itemID="{58BC4B28-807D-4638-8B70-50AF12A4C1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B9825FD-77C2-49B0-B00D-0D75C84689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42e56b-bc88-4832-895c-a5c8772d8fb2"/>
    <ds:schemaRef ds:uri="c35a4fdd-32cc-4f7e-b36c-89b9ae49882f"/>
    <ds:schemaRef ds:uri="5a24fd49-0d8e-42c9-a9da-9a32987227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00AFCEB-2597-4D32-B481-A36835744F05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FA82875D-8EC1-4AA4-95F5-84BC3B7018BE}">
  <ds:schemaRefs>
    <ds:schemaRef ds:uri="ca42e56b-bc88-4832-895c-a5c8772d8fb2"/>
    <ds:schemaRef ds:uri="http://purl.org/dc/elements/1.1/"/>
    <ds:schemaRef ds:uri="http://schemas.microsoft.com/office/infopath/2007/PartnerControls"/>
    <ds:schemaRef ds:uri="5a24fd49-0d8e-42c9-a9da-9a32987227d0"/>
    <ds:schemaRef ds:uri="http://schemas.microsoft.com/office/2006/metadata/properties"/>
    <ds:schemaRef ds:uri="http://purl.org/dc/terms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c35a4fdd-32cc-4f7e-b36c-89b9ae49882f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</TotalTime>
  <Words>201</Words>
  <Application>Microsoft Macintosh PowerPoint</Application>
  <PresentationFormat>Affichage à l'écran (16:9)</PresentationFormat>
  <Paragraphs>37</Paragraphs>
  <Slides>9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Power_Point_template_16_9</vt:lpstr>
      <vt:lpstr>Quarterly Business Review Training Material Christophe Santoro – Category Sourcing Manager Rev. 1 – June 11th 2017</vt:lpstr>
      <vt:lpstr>Présentation PowerPoint</vt:lpstr>
      <vt:lpstr>Introduction</vt:lpstr>
      <vt:lpstr>QBR inside our streams</vt:lpstr>
      <vt:lpstr>Purpose/Goal</vt:lpstr>
      <vt:lpstr>SIPOC/Process Mapping</vt:lpstr>
      <vt:lpstr>QBR Procedure / Template / Training</vt:lpstr>
      <vt:lpstr>Conclusion</vt:lpstr>
      <vt:lpstr>Questions/Answers</vt:lpstr>
    </vt:vector>
  </TitlesOfParts>
  <Company>Camoplast Solideal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Frederic Dionne</dc:creator>
  <cp:lastModifiedBy>Amelie Fausse</cp:lastModifiedBy>
  <cp:revision>1684</cp:revision>
  <cp:lastPrinted>2016-03-15T08:03:46Z</cp:lastPrinted>
  <dcterms:created xsi:type="dcterms:W3CDTF">2015-04-06T19:16:48Z</dcterms:created>
  <dcterms:modified xsi:type="dcterms:W3CDTF">2019-03-20T16:14:30Z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0x0101002B3D13B044326D4DBC5624356B36718E</vt:lpwstr>
  </property>
  <property fmtid="{D5CDD505-2E9C-101B-9397-08002B2CF9AE}" pid="3" name="Actions">
    <vt:lpwstr>&lt;Actions&gt;&lt;Run /&gt;&lt;History&gt;&lt;Execution ActionID="30ab373a-9a56-4038-8a33-869e41923365" Date="6/9/2015 11:36:05 AM" Outcome="Success" UserID="58" Message="" /&gt;&lt;Execution ActionID="d54e164f-5204-425a-b52d-c0c4bf6a6c9c" Date="6/9/2015 11:36:04 AM" Outcome="Succ</vt:lpwstr>
  </property>
  <property fmtid="{D5CDD505-2E9C-101B-9397-08002B2CF9AE}" pid="4" name="_dlc_DocIdItemGuid">
    <vt:lpwstr>281a5a01-406a-4184-8984-f622b7981255</vt:lpwstr>
  </property>
  <property fmtid="{D5CDD505-2E9C-101B-9397-08002B2CF9AE}" pid="5" name="Order">
    <vt:r8>33900</vt:r8>
  </property>
</Properties>
</file>