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5"/>
  </p:sldMasterIdLst>
  <p:notesMasterIdLst>
    <p:notesMasterId r:id="rId78"/>
  </p:notesMasterIdLst>
  <p:handoutMasterIdLst>
    <p:handoutMasterId r:id="rId79"/>
  </p:handoutMasterIdLst>
  <p:sldIdLst>
    <p:sldId id="1660" r:id="rId6"/>
    <p:sldId id="1872" r:id="rId7"/>
    <p:sldId id="1787" r:id="rId8"/>
    <p:sldId id="1868" r:id="rId9"/>
    <p:sldId id="1867" r:id="rId10"/>
    <p:sldId id="1890" r:id="rId11"/>
    <p:sldId id="1869" r:id="rId12"/>
    <p:sldId id="1891" r:id="rId13"/>
    <p:sldId id="1902" r:id="rId14"/>
    <p:sldId id="1881" r:id="rId15"/>
    <p:sldId id="1892" r:id="rId16"/>
    <p:sldId id="1870" r:id="rId17"/>
    <p:sldId id="1874" r:id="rId18"/>
    <p:sldId id="1871" r:id="rId19"/>
    <p:sldId id="381" r:id="rId20"/>
    <p:sldId id="1893" r:id="rId21"/>
    <p:sldId id="1901" r:id="rId22"/>
    <p:sldId id="1877" r:id="rId23"/>
    <p:sldId id="1894" r:id="rId24"/>
    <p:sldId id="1875" r:id="rId25"/>
    <p:sldId id="1883" r:id="rId26"/>
    <p:sldId id="1889" r:id="rId27"/>
    <p:sldId id="1884" r:id="rId28"/>
    <p:sldId id="1888" r:id="rId29"/>
    <p:sldId id="1885" r:id="rId30"/>
    <p:sldId id="1886" r:id="rId31"/>
    <p:sldId id="1887" r:id="rId32"/>
    <p:sldId id="1895" r:id="rId33"/>
    <p:sldId id="303" r:id="rId34"/>
    <p:sldId id="304" r:id="rId35"/>
    <p:sldId id="305" r:id="rId36"/>
    <p:sldId id="1896" r:id="rId37"/>
    <p:sldId id="1873" r:id="rId38"/>
    <p:sldId id="335" r:id="rId39"/>
    <p:sldId id="1915" r:id="rId40"/>
    <p:sldId id="315" r:id="rId41"/>
    <p:sldId id="1879" r:id="rId42"/>
    <p:sldId id="1916" r:id="rId43"/>
    <p:sldId id="1897" r:id="rId44"/>
    <p:sldId id="1898" r:id="rId45"/>
    <p:sldId id="1878" r:id="rId46"/>
    <p:sldId id="1904" r:id="rId47"/>
    <p:sldId id="382" r:id="rId48"/>
    <p:sldId id="1917" r:id="rId49"/>
    <p:sldId id="1918" r:id="rId50"/>
    <p:sldId id="1919" r:id="rId51"/>
    <p:sldId id="386" r:id="rId52"/>
    <p:sldId id="387" r:id="rId53"/>
    <p:sldId id="1920" r:id="rId54"/>
    <p:sldId id="1921" r:id="rId55"/>
    <p:sldId id="1922" r:id="rId56"/>
    <p:sldId id="391" r:id="rId57"/>
    <p:sldId id="1923" r:id="rId58"/>
    <p:sldId id="1924" r:id="rId59"/>
    <p:sldId id="394" r:id="rId60"/>
    <p:sldId id="1925" r:id="rId61"/>
    <p:sldId id="1926" r:id="rId62"/>
    <p:sldId id="1927" r:id="rId63"/>
    <p:sldId id="1928" r:id="rId64"/>
    <p:sldId id="399" r:id="rId65"/>
    <p:sldId id="400" r:id="rId66"/>
    <p:sldId id="1903" r:id="rId67"/>
    <p:sldId id="1907" r:id="rId68"/>
    <p:sldId id="1910" r:id="rId69"/>
    <p:sldId id="1914" r:id="rId70"/>
    <p:sldId id="1905" r:id="rId71"/>
    <p:sldId id="1913" r:id="rId72"/>
    <p:sldId id="1909" r:id="rId73"/>
    <p:sldId id="1911" r:id="rId74"/>
    <p:sldId id="1908" r:id="rId75"/>
    <p:sldId id="1906" r:id="rId76"/>
    <p:sldId id="1912" r:id="rId77"/>
  </p:sldIdLst>
  <p:sldSz cx="9144000" cy="5143500" type="screen16x9"/>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3"/>
    <a:srgbClr val="CBD1E6"/>
    <a:srgbClr val="0000CC"/>
    <a:srgbClr val="FFFFCC"/>
    <a:srgbClr val="00FF00"/>
    <a:srgbClr val="009900"/>
    <a:srgbClr val="E7EAEE"/>
    <a:srgbClr val="5583BE"/>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4" autoAdjust="0"/>
    <p:restoredTop sz="83918" autoAdjust="0"/>
  </p:normalViewPr>
  <p:slideViewPr>
    <p:cSldViewPr>
      <p:cViewPr varScale="1">
        <p:scale>
          <a:sx n="80" d="100"/>
          <a:sy n="80" d="100"/>
        </p:scale>
        <p:origin x="1338" y="84"/>
      </p:cViewPr>
      <p:guideLst>
        <p:guide orient="horz" pos="1620"/>
        <p:guide pos="2880"/>
      </p:guideLst>
    </p:cSldViewPr>
  </p:slideViewPr>
  <p:outlineViewPr>
    <p:cViewPr>
      <p:scale>
        <a:sx n="33" d="100"/>
        <a:sy n="33" d="100"/>
      </p:scale>
      <p:origin x="0" y="-640"/>
    </p:cViewPr>
    <p:sldLst>
      <p:sld r:id="rId1" collapse="1"/>
      <p:sld r:id="rId2" collapse="1"/>
      <p:sld r:id="rId3" collapse="1"/>
    </p:sldLst>
  </p:outlineViewPr>
  <p:notesTextViewPr>
    <p:cViewPr>
      <p:scale>
        <a:sx n="66" d="100"/>
        <a:sy n="66" d="100"/>
      </p:scale>
      <p:origin x="0" y="0"/>
    </p:cViewPr>
  </p:notesTextViewPr>
  <p:sorterViewPr>
    <p:cViewPr>
      <p:scale>
        <a:sx n="90" d="100"/>
        <a:sy n="90" d="100"/>
      </p:scale>
      <p:origin x="0" y="0"/>
    </p:cViewPr>
  </p:sorterViewPr>
  <p:notesViewPr>
    <p:cSldViewPr>
      <p:cViewPr varScale="1">
        <p:scale>
          <a:sx n="49" d="100"/>
          <a:sy n="49" d="100"/>
        </p:scale>
        <p:origin x="-2688" y="-77"/>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15.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sz="quarter" idx="1"/>
          </p:nvPr>
        </p:nvSpPr>
        <p:spPr>
          <a:xfrm>
            <a:off x="3901699" y="0"/>
            <a:ext cx="2984871" cy="500935"/>
          </a:xfrm>
          <a:prstGeom prst="rect">
            <a:avLst/>
          </a:prstGeom>
        </p:spPr>
        <p:txBody>
          <a:bodyPr vert="horz" lIns="96606" tIns="48303" rIns="96606" bIns="48303" rtlCol="0"/>
          <a:lstStyle>
            <a:lvl1pPr algn="r">
              <a:defRPr sz="1300"/>
            </a:lvl1pPr>
          </a:lstStyle>
          <a:p>
            <a:fld id="{B8770B7B-1828-4B28-8740-FF8E004054AF}" type="datetimeFigureOut">
              <a:rPr lang="fr-FR" smtClean="0"/>
              <a:t>27/03/2019</a:t>
            </a:fld>
            <a:endParaRPr lang="fr-FR"/>
          </a:p>
        </p:txBody>
      </p:sp>
      <p:sp>
        <p:nvSpPr>
          <p:cNvPr id="4" name="Espace réservé du pied de page 3"/>
          <p:cNvSpPr>
            <a:spLocks noGrp="1"/>
          </p:cNvSpPr>
          <p:nvPr>
            <p:ph type="ftr" sz="quarter" idx="2"/>
          </p:nvPr>
        </p:nvSpPr>
        <p:spPr>
          <a:xfrm>
            <a:off x="1" y="9516038"/>
            <a:ext cx="2984871" cy="500935"/>
          </a:xfrm>
          <a:prstGeom prst="rect">
            <a:avLst/>
          </a:prstGeom>
        </p:spPr>
        <p:txBody>
          <a:bodyPr vert="horz" lIns="96606" tIns="48303" rIns="96606" bIns="48303"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9" y="9516038"/>
            <a:ext cx="2984871" cy="500935"/>
          </a:xfrm>
          <a:prstGeom prst="rect">
            <a:avLst/>
          </a:prstGeom>
        </p:spPr>
        <p:txBody>
          <a:bodyPr vert="horz" lIns="96606" tIns="48303" rIns="96606" bIns="48303" rtlCol="0" anchor="b"/>
          <a:lstStyle>
            <a:lvl1pPr algn="r">
              <a:defRPr sz="1300"/>
            </a:lvl1pPr>
          </a:lstStyle>
          <a:p>
            <a:fld id="{20D3A5A3-361F-4865-A144-878CFD90A456}" type="slidenum">
              <a:rPr lang="fr-FR" smtClean="0"/>
              <a:t>‹N°›</a:t>
            </a:fld>
            <a:endParaRPr lang="fr-FR"/>
          </a:p>
        </p:txBody>
      </p:sp>
    </p:spTree>
    <p:extLst>
      <p:ext uri="{BB962C8B-B14F-4D97-AF65-F5344CB8AC3E}">
        <p14:creationId xmlns:p14="http://schemas.microsoft.com/office/powerpoint/2010/main" val="260832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en-CA"/>
          </a:p>
        </p:txBody>
      </p:sp>
      <p:sp>
        <p:nvSpPr>
          <p:cNvPr id="3" name="Espace réservé de la date 2"/>
          <p:cNvSpPr>
            <a:spLocks noGrp="1"/>
          </p:cNvSpPr>
          <p:nvPr>
            <p:ph type="dt" idx="1"/>
          </p:nvPr>
        </p:nvSpPr>
        <p:spPr>
          <a:xfrm>
            <a:off x="3901699" y="0"/>
            <a:ext cx="2984871" cy="500935"/>
          </a:xfrm>
          <a:prstGeom prst="rect">
            <a:avLst/>
          </a:prstGeom>
        </p:spPr>
        <p:txBody>
          <a:bodyPr vert="horz" lIns="96606" tIns="48303" rIns="96606" bIns="48303" rtlCol="0"/>
          <a:lstStyle>
            <a:lvl1pPr algn="r">
              <a:defRPr sz="1300"/>
            </a:lvl1pPr>
          </a:lstStyle>
          <a:p>
            <a:fld id="{1EFFBC41-C631-4DC9-BD89-AC26E0572EB5}" type="datetimeFigureOut">
              <a:rPr lang="en-CA" smtClean="0"/>
              <a:t>2019-03-27</a:t>
            </a:fld>
            <a:endParaRPr lang="en-CA"/>
          </a:p>
        </p:txBody>
      </p:sp>
      <p:sp>
        <p:nvSpPr>
          <p:cNvPr id="4" name="Espace réservé de l'image des diapositives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6606" tIns="48303" rIns="96606" bIns="48303" rtlCol="0" anchor="ctr"/>
          <a:lstStyle/>
          <a:p>
            <a:endParaRPr lang="en-CA"/>
          </a:p>
        </p:txBody>
      </p:sp>
      <p:sp>
        <p:nvSpPr>
          <p:cNvPr id="5" name="Espace réservé des commentaires 4"/>
          <p:cNvSpPr>
            <a:spLocks noGrp="1"/>
          </p:cNvSpPr>
          <p:nvPr>
            <p:ph type="body" sz="quarter" idx="3"/>
          </p:nvPr>
        </p:nvSpPr>
        <p:spPr>
          <a:xfrm>
            <a:off x="688817" y="4758890"/>
            <a:ext cx="5510530" cy="4508420"/>
          </a:xfrm>
          <a:prstGeom prst="rect">
            <a:avLst/>
          </a:prstGeom>
        </p:spPr>
        <p:txBody>
          <a:bodyPr vert="horz" lIns="96606" tIns="48303" rIns="96606" bIns="4830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1" y="9516038"/>
            <a:ext cx="2984871" cy="500935"/>
          </a:xfrm>
          <a:prstGeom prst="rect">
            <a:avLst/>
          </a:prstGeom>
        </p:spPr>
        <p:txBody>
          <a:bodyPr vert="horz" lIns="96606" tIns="48303" rIns="96606" bIns="48303" rtlCol="0" anchor="b"/>
          <a:lstStyle>
            <a:lvl1pPr algn="l">
              <a:defRPr sz="1300"/>
            </a:lvl1pPr>
          </a:lstStyle>
          <a:p>
            <a:endParaRPr lang="en-CA"/>
          </a:p>
        </p:txBody>
      </p:sp>
      <p:sp>
        <p:nvSpPr>
          <p:cNvPr id="7" name="Espace réservé du numéro de diapositive 6"/>
          <p:cNvSpPr>
            <a:spLocks noGrp="1"/>
          </p:cNvSpPr>
          <p:nvPr>
            <p:ph type="sldNum" sz="quarter" idx="5"/>
          </p:nvPr>
        </p:nvSpPr>
        <p:spPr>
          <a:xfrm>
            <a:off x="3901699" y="9516038"/>
            <a:ext cx="2984871" cy="500935"/>
          </a:xfrm>
          <a:prstGeom prst="rect">
            <a:avLst/>
          </a:prstGeom>
        </p:spPr>
        <p:txBody>
          <a:bodyPr vert="horz" lIns="96606" tIns="48303" rIns="96606" bIns="48303" rtlCol="0" anchor="b"/>
          <a:lstStyle>
            <a:lvl1pPr algn="r">
              <a:defRPr sz="1300"/>
            </a:lvl1pPr>
          </a:lstStyle>
          <a:p>
            <a:fld id="{91925E56-4F45-4B6F-8A65-8EEC490912AA}" type="slidenum">
              <a:rPr lang="en-CA" smtClean="0"/>
              <a:t>‹N°›</a:t>
            </a:fld>
            <a:endParaRPr lang="en-CA"/>
          </a:p>
        </p:txBody>
      </p:sp>
    </p:spTree>
    <p:extLst>
      <p:ext uri="{BB962C8B-B14F-4D97-AF65-F5344CB8AC3E}">
        <p14:creationId xmlns:p14="http://schemas.microsoft.com/office/powerpoint/2010/main" val="163823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4087"/>
          </a:xfrm>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91925E56-4F45-4B6F-8A65-8EEC490912AA}" type="slidenum">
              <a:rPr lang="en-CA" smtClean="0"/>
              <a:t>1</a:t>
            </a:fld>
            <a:endParaRPr lang="en-CA" dirty="0"/>
          </a:p>
        </p:txBody>
      </p:sp>
    </p:spTree>
    <p:extLst>
      <p:ext uri="{BB962C8B-B14F-4D97-AF65-F5344CB8AC3E}">
        <p14:creationId xmlns:p14="http://schemas.microsoft.com/office/powerpoint/2010/main" val="35866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18</a:t>
            </a:fld>
            <a:endParaRPr lang="en-CA"/>
          </a:p>
        </p:txBody>
      </p:sp>
    </p:spTree>
    <p:extLst>
      <p:ext uri="{BB962C8B-B14F-4D97-AF65-F5344CB8AC3E}">
        <p14:creationId xmlns:p14="http://schemas.microsoft.com/office/powerpoint/2010/main" val="31300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20</a:t>
            </a:fld>
            <a:endParaRPr lang="en-CA"/>
          </a:p>
        </p:txBody>
      </p:sp>
    </p:spTree>
    <p:extLst>
      <p:ext uri="{BB962C8B-B14F-4D97-AF65-F5344CB8AC3E}">
        <p14:creationId xmlns:p14="http://schemas.microsoft.com/office/powerpoint/2010/main" val="417292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21</a:t>
            </a:fld>
            <a:endParaRPr lang="en-CA"/>
          </a:p>
        </p:txBody>
      </p:sp>
    </p:spTree>
    <p:extLst>
      <p:ext uri="{BB962C8B-B14F-4D97-AF65-F5344CB8AC3E}">
        <p14:creationId xmlns:p14="http://schemas.microsoft.com/office/powerpoint/2010/main" val="81232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22</a:t>
            </a:fld>
            <a:endParaRPr lang="en-CA"/>
          </a:p>
        </p:txBody>
      </p:sp>
    </p:spTree>
    <p:extLst>
      <p:ext uri="{BB962C8B-B14F-4D97-AF65-F5344CB8AC3E}">
        <p14:creationId xmlns:p14="http://schemas.microsoft.com/office/powerpoint/2010/main" val="393404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23</a:t>
            </a:fld>
            <a:endParaRPr lang="en-CA"/>
          </a:p>
        </p:txBody>
      </p:sp>
    </p:spTree>
    <p:extLst>
      <p:ext uri="{BB962C8B-B14F-4D97-AF65-F5344CB8AC3E}">
        <p14:creationId xmlns:p14="http://schemas.microsoft.com/office/powerpoint/2010/main" val="15595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24</a:t>
            </a:fld>
            <a:endParaRPr lang="en-CA"/>
          </a:p>
        </p:txBody>
      </p:sp>
    </p:spTree>
    <p:extLst>
      <p:ext uri="{BB962C8B-B14F-4D97-AF65-F5344CB8AC3E}">
        <p14:creationId xmlns:p14="http://schemas.microsoft.com/office/powerpoint/2010/main" val="201100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25</a:t>
            </a:fld>
            <a:endParaRPr lang="en-CA"/>
          </a:p>
        </p:txBody>
      </p:sp>
    </p:spTree>
    <p:extLst>
      <p:ext uri="{BB962C8B-B14F-4D97-AF65-F5344CB8AC3E}">
        <p14:creationId xmlns:p14="http://schemas.microsoft.com/office/powerpoint/2010/main" val="268273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26</a:t>
            </a:fld>
            <a:endParaRPr lang="en-CA"/>
          </a:p>
        </p:txBody>
      </p:sp>
    </p:spTree>
    <p:extLst>
      <p:ext uri="{BB962C8B-B14F-4D97-AF65-F5344CB8AC3E}">
        <p14:creationId xmlns:p14="http://schemas.microsoft.com/office/powerpoint/2010/main" val="315510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27</a:t>
            </a:fld>
            <a:endParaRPr lang="en-CA"/>
          </a:p>
        </p:txBody>
      </p:sp>
    </p:spTree>
    <p:extLst>
      <p:ext uri="{BB962C8B-B14F-4D97-AF65-F5344CB8AC3E}">
        <p14:creationId xmlns:p14="http://schemas.microsoft.com/office/powerpoint/2010/main" val="186585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33</a:t>
            </a:fld>
            <a:endParaRPr lang="en-CA"/>
          </a:p>
        </p:txBody>
      </p:sp>
    </p:spTree>
    <p:extLst>
      <p:ext uri="{BB962C8B-B14F-4D97-AF65-F5344CB8AC3E}">
        <p14:creationId xmlns:p14="http://schemas.microsoft.com/office/powerpoint/2010/main" val="310595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a:t>
            </a:fld>
            <a:endParaRPr lang="en-CA"/>
          </a:p>
        </p:txBody>
      </p:sp>
    </p:spTree>
    <p:extLst>
      <p:ext uri="{BB962C8B-B14F-4D97-AF65-F5344CB8AC3E}">
        <p14:creationId xmlns:p14="http://schemas.microsoft.com/office/powerpoint/2010/main" val="61690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BFD97D0-DA5C-4D4B-947B-4FA652868B0C}"/>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fr-FR" sz="1000"/>
              <a:t>TX-SX:</a:t>
            </a:r>
            <a:r>
              <a:rPr kumimoji="0" lang="en-US" altLang="fr-FR" sz="1000" b="0"/>
              <a:t> Title of presentation</a:t>
            </a:r>
          </a:p>
        </p:txBody>
      </p:sp>
      <p:sp>
        <p:nvSpPr>
          <p:cNvPr id="22531" name="Rectangle 3">
            <a:extLst>
              <a:ext uri="{FF2B5EF4-FFF2-40B4-BE49-F238E27FC236}">
                <a16:creationId xmlns:a16="http://schemas.microsoft.com/office/drawing/2014/main" id="{CDEECAE8-0FE4-4DD1-AFCD-D3FDD094C426}"/>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fr-FR" sz="1000"/>
              <a:t>Presenters Name</a:t>
            </a:r>
          </a:p>
        </p:txBody>
      </p:sp>
      <p:sp>
        <p:nvSpPr>
          <p:cNvPr id="22532" name="Rectangle 6">
            <a:extLst>
              <a:ext uri="{FF2B5EF4-FFF2-40B4-BE49-F238E27FC236}">
                <a16:creationId xmlns:a16="http://schemas.microsoft.com/office/drawing/2014/main" id="{D4CC9352-1236-4B52-90FF-A555370D7AF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fr-FR" sz="1000"/>
              <a:t>ARS 2004, San Diego, CA, USA</a:t>
            </a:r>
          </a:p>
        </p:txBody>
      </p:sp>
      <p:sp>
        <p:nvSpPr>
          <p:cNvPr id="22533" name="Rectangle 7">
            <a:extLst>
              <a:ext uri="{FF2B5EF4-FFF2-40B4-BE49-F238E27FC236}">
                <a16:creationId xmlns:a16="http://schemas.microsoft.com/office/drawing/2014/main" id="{54768BFD-7D7E-457A-886E-DC7F953B013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fr-FR" sz="1000"/>
              <a:t>Page  </a:t>
            </a:r>
            <a:fld id="{8BC6D2E5-AAF0-482E-9905-7EB936903E25}" type="slidenum">
              <a:rPr kumimoji="0" lang="en-US" altLang="fr-FR" sz="1000" smtClean="0"/>
              <a:pPr>
                <a:spcBef>
                  <a:spcPct val="0"/>
                </a:spcBef>
              </a:pPr>
              <a:t>34</a:t>
            </a:fld>
            <a:endParaRPr kumimoji="0" lang="en-US" altLang="fr-FR" sz="1000"/>
          </a:p>
        </p:txBody>
      </p:sp>
      <p:sp>
        <p:nvSpPr>
          <p:cNvPr id="22534" name="Rectangle 2">
            <a:extLst>
              <a:ext uri="{FF2B5EF4-FFF2-40B4-BE49-F238E27FC236}">
                <a16:creationId xmlns:a16="http://schemas.microsoft.com/office/drawing/2014/main" id="{3D2E9F4B-F112-49C8-82E9-298A235D1D87}"/>
              </a:ext>
            </a:extLst>
          </p:cNvPr>
          <p:cNvSpPr>
            <a:spLocks noGrp="1" noRot="1" noChangeAspect="1" noChangeArrowheads="1" noTextEdit="1"/>
          </p:cNvSpPr>
          <p:nvPr>
            <p:ph type="sldImg"/>
          </p:nvPr>
        </p:nvSpPr>
        <p:spPr>
          <a:xfrm>
            <a:off x="603250" y="577850"/>
            <a:ext cx="6103938" cy="3433763"/>
          </a:xfrm>
          <a:ln/>
        </p:spPr>
      </p:sp>
      <p:sp>
        <p:nvSpPr>
          <p:cNvPr id="22535" name="Rectangle 3">
            <a:extLst>
              <a:ext uri="{FF2B5EF4-FFF2-40B4-BE49-F238E27FC236}">
                <a16:creationId xmlns:a16="http://schemas.microsoft.com/office/drawing/2014/main" id="{9303D200-0CDB-4CFF-8C5D-E76096223F09}"/>
              </a:ext>
            </a:extLst>
          </p:cNvPr>
          <p:cNvSpPr>
            <a:spLocks noGrp="1" noChangeArrowheads="1"/>
          </p:cNvSpPr>
          <p:nvPr>
            <p:ph type="body" idx="1"/>
          </p:nvPr>
        </p:nvSpPr>
        <p:spPr>
          <a:xfrm>
            <a:off x="953355" y="4183269"/>
            <a:ext cx="5639198" cy="383368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lvl="1"/>
            <a:endParaRPr lang="en-US" altLang="fr-FR" sz="1400" b="1" i="1">
              <a:latin typeface="Arial" panose="020B0604020202020204" pitchFamily="34" charset="0"/>
            </a:endParaRPr>
          </a:p>
          <a:p>
            <a:endParaRPr lang="en-US" altLang="fr-FR" sz="1400" b="1" i="1">
              <a:solidFill>
                <a:schemeClr val="tx2"/>
              </a:solidFill>
              <a:latin typeface="Arial" panose="020B0604020202020204" pitchFamily="34" charset="0"/>
            </a:endParaRPr>
          </a:p>
        </p:txBody>
      </p:sp>
      <p:sp>
        <p:nvSpPr>
          <p:cNvPr id="22536" name="Rectangle 6">
            <a:extLst>
              <a:ext uri="{FF2B5EF4-FFF2-40B4-BE49-F238E27FC236}">
                <a16:creationId xmlns:a16="http://schemas.microsoft.com/office/drawing/2014/main" id="{DB0AD653-F841-4D70-BBB4-6122C3241913}"/>
              </a:ext>
            </a:extLst>
          </p:cNvPr>
          <p:cNvSpPr>
            <a:spLocks noChangeArrowheads="1"/>
          </p:cNvSpPr>
          <p:nvPr/>
        </p:nvSpPr>
        <p:spPr bwMode="auto">
          <a:xfrm>
            <a:off x="234697" y="4259972"/>
            <a:ext cx="6705854" cy="40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173" tIns="46586" rIns="93173" bIns="46586"/>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endParaRPr lang="fr-FR" altLang="fr-FR"/>
          </a:p>
        </p:txBody>
      </p:sp>
    </p:spTree>
    <p:extLst>
      <p:ext uri="{BB962C8B-B14F-4D97-AF65-F5344CB8AC3E}">
        <p14:creationId xmlns:p14="http://schemas.microsoft.com/office/powerpoint/2010/main" val="404244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SOR : </a:t>
            </a:r>
            <a:r>
              <a:rPr lang="fr-FR" dirty="0" err="1"/>
              <a:t>statement</a:t>
            </a:r>
            <a:r>
              <a:rPr lang="fr-FR" dirty="0"/>
              <a:t> of </a:t>
            </a:r>
            <a:r>
              <a:rPr lang="fr-FR" dirty="0" err="1"/>
              <a:t>requirement</a:t>
            </a:r>
            <a:endParaRPr lang="fr-FR" dirty="0"/>
          </a:p>
          <a:p>
            <a:r>
              <a:rPr lang="fr-FR" dirty="0"/>
              <a:t>CSR : Customer </a:t>
            </a:r>
            <a:r>
              <a:rPr lang="fr-FR" dirty="0" err="1"/>
              <a:t>specific</a:t>
            </a:r>
            <a:r>
              <a:rPr lang="fr-FR" dirty="0"/>
              <a:t> </a:t>
            </a:r>
            <a:r>
              <a:rPr lang="fr-FR" dirty="0" err="1"/>
              <a:t>requirements</a:t>
            </a:r>
            <a:endParaRPr lang="fr-FR" dirty="0"/>
          </a:p>
          <a:p>
            <a:r>
              <a:rPr lang="fr-FR" dirty="0"/>
              <a:t>VOC : Voice of the </a:t>
            </a:r>
            <a:r>
              <a:rPr lang="fr-FR" dirty="0" err="1"/>
              <a:t>customer</a:t>
            </a:r>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35</a:t>
            </a:fld>
            <a:endParaRPr lang="en-CA"/>
          </a:p>
        </p:txBody>
      </p:sp>
    </p:spTree>
    <p:extLst>
      <p:ext uri="{BB962C8B-B14F-4D97-AF65-F5344CB8AC3E}">
        <p14:creationId xmlns:p14="http://schemas.microsoft.com/office/powerpoint/2010/main" val="90493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36</a:t>
            </a:fld>
            <a:endParaRPr lang="en-CA"/>
          </a:p>
        </p:txBody>
      </p:sp>
    </p:spTree>
    <p:extLst>
      <p:ext uri="{BB962C8B-B14F-4D97-AF65-F5344CB8AC3E}">
        <p14:creationId xmlns:p14="http://schemas.microsoft.com/office/powerpoint/2010/main" val="263442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78000"/>
              </a:lnSpc>
            </a:pPr>
            <a:r>
              <a:rPr lang="en-US" altLang="fr-FR" sz="2800" dirty="0"/>
              <a:t>Helps in developing equipment specifications.</a:t>
            </a:r>
          </a:p>
          <a:p>
            <a:pPr lvl="1">
              <a:lnSpc>
                <a:spcPct val="78000"/>
              </a:lnSpc>
            </a:pPr>
            <a:r>
              <a:rPr lang="en-US" altLang="fr-FR" sz="2400" dirty="0"/>
              <a:t>How will the process control non-conforming material?</a:t>
            </a:r>
          </a:p>
          <a:p>
            <a:pPr lvl="1">
              <a:lnSpc>
                <a:spcPct val="78000"/>
              </a:lnSpc>
            </a:pPr>
            <a:r>
              <a:rPr lang="en-US" altLang="fr-FR" sz="2400" dirty="0"/>
              <a:t>How and when will inspections be performed, what is required?</a:t>
            </a:r>
          </a:p>
          <a:p>
            <a:pPr lvl="1">
              <a:lnSpc>
                <a:spcPct val="78000"/>
              </a:lnSpc>
            </a:pPr>
            <a:r>
              <a:rPr lang="en-US" altLang="fr-FR" sz="2400" dirty="0"/>
              <a:t>How and when will parts be re-introduced into the process?</a:t>
            </a:r>
          </a:p>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37</a:t>
            </a:fld>
            <a:endParaRPr lang="en-CA"/>
          </a:p>
        </p:txBody>
      </p:sp>
    </p:spTree>
    <p:extLst>
      <p:ext uri="{BB962C8B-B14F-4D97-AF65-F5344CB8AC3E}">
        <p14:creationId xmlns:p14="http://schemas.microsoft.com/office/powerpoint/2010/main" val="261343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78000"/>
              </a:lnSpc>
            </a:pPr>
            <a:r>
              <a:rPr lang="en-US" altLang="fr-FR" sz="2800" dirty="0"/>
              <a:t>Helps in developing equipment specifications.</a:t>
            </a:r>
          </a:p>
          <a:p>
            <a:pPr lvl="1">
              <a:lnSpc>
                <a:spcPct val="78000"/>
              </a:lnSpc>
            </a:pPr>
            <a:r>
              <a:rPr lang="en-US" altLang="fr-FR" sz="2400" dirty="0"/>
              <a:t>How will the process control non-conforming material?</a:t>
            </a:r>
          </a:p>
          <a:p>
            <a:pPr lvl="1">
              <a:lnSpc>
                <a:spcPct val="78000"/>
              </a:lnSpc>
            </a:pPr>
            <a:r>
              <a:rPr lang="en-US" altLang="fr-FR" sz="2400" dirty="0"/>
              <a:t>How and when will inspections be performed, what is required?</a:t>
            </a:r>
          </a:p>
          <a:p>
            <a:pPr lvl="1">
              <a:lnSpc>
                <a:spcPct val="78000"/>
              </a:lnSpc>
            </a:pPr>
            <a:r>
              <a:rPr lang="en-US" altLang="fr-FR" sz="2400" dirty="0"/>
              <a:t>How and when will parts be re-introduced into the process?</a:t>
            </a:r>
          </a:p>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38</a:t>
            </a:fld>
            <a:endParaRPr lang="en-CA"/>
          </a:p>
        </p:txBody>
      </p:sp>
    </p:spTree>
    <p:extLst>
      <p:ext uri="{BB962C8B-B14F-4D97-AF65-F5344CB8AC3E}">
        <p14:creationId xmlns:p14="http://schemas.microsoft.com/office/powerpoint/2010/main" val="201684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41</a:t>
            </a:fld>
            <a:endParaRPr lang="en-CA"/>
          </a:p>
        </p:txBody>
      </p:sp>
    </p:spTree>
    <p:extLst>
      <p:ext uri="{BB962C8B-B14F-4D97-AF65-F5344CB8AC3E}">
        <p14:creationId xmlns:p14="http://schemas.microsoft.com/office/powerpoint/2010/main" val="3624943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42</a:t>
            </a:fld>
            <a:endParaRPr lang="en-CA"/>
          </a:p>
        </p:txBody>
      </p:sp>
    </p:spTree>
    <p:extLst>
      <p:ext uri="{BB962C8B-B14F-4D97-AF65-F5344CB8AC3E}">
        <p14:creationId xmlns:p14="http://schemas.microsoft.com/office/powerpoint/2010/main" val="401998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441263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2502181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156963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7</a:t>
            </a:fld>
            <a:endParaRPr lang="en-CA"/>
          </a:p>
        </p:txBody>
      </p:sp>
    </p:spTree>
    <p:extLst>
      <p:ext uri="{BB962C8B-B14F-4D97-AF65-F5344CB8AC3E}">
        <p14:creationId xmlns:p14="http://schemas.microsoft.com/office/powerpoint/2010/main" val="3311171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98010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8D531A4-F809-49FE-A85E-57E439BCEFC7}"/>
              </a:ext>
            </a:extLst>
          </p:cNvPr>
          <p:cNvSpPr>
            <a:spLocks noGrp="1" noRot="1" noChangeAspect="1" noChangeArrowheads="1" noTextEdit="1"/>
          </p:cNvSpPr>
          <p:nvPr>
            <p:ph type="sldImg"/>
          </p:nvPr>
        </p:nvSpPr>
        <p:spPr>
          <a:xfrm>
            <a:off x="604838" y="1042988"/>
            <a:ext cx="5903912" cy="3321050"/>
          </a:xfrm>
          <a:ln w="12700" cap="flat">
            <a:solidFill>
              <a:schemeClr val="tx1"/>
            </a:solidFill>
          </a:ln>
        </p:spPr>
      </p:sp>
      <p:sp>
        <p:nvSpPr>
          <p:cNvPr id="19459" name="Rectangle 3">
            <a:extLst>
              <a:ext uri="{FF2B5EF4-FFF2-40B4-BE49-F238E27FC236}">
                <a16:creationId xmlns:a16="http://schemas.microsoft.com/office/drawing/2014/main" id="{3986ABDE-A04E-4C45-98B7-0DFA7FC39762}"/>
              </a:ext>
            </a:extLst>
          </p:cNvPr>
          <p:cNvSpPr>
            <a:spLocks noGrp="1" noChangeArrowheads="1"/>
          </p:cNvSpPr>
          <p:nvPr>
            <p:ph type="body" idx="1"/>
          </p:nvPr>
        </p:nvSpPr>
        <p:spPr>
          <a:xfrm>
            <a:off x="935038" y="4429125"/>
            <a:ext cx="5138737" cy="4203700"/>
          </a:xfrm>
          <a:noFill/>
        </p:spPr>
        <p:txBody>
          <a:bodyPr lIns="93818" tIns="46910" rIns="93818" bIns="46910"/>
          <a:lstStyle/>
          <a:p>
            <a:endParaRPr lang="de-DE" altLang="en-US"/>
          </a:p>
        </p:txBody>
      </p:sp>
    </p:spTree>
    <p:extLst>
      <p:ext uri="{BB962C8B-B14F-4D97-AF65-F5344CB8AC3E}">
        <p14:creationId xmlns:p14="http://schemas.microsoft.com/office/powerpoint/2010/main" val="3469259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8F2CF25-2B7D-47CC-8385-1F397A1DC74F}"/>
              </a:ext>
            </a:extLst>
          </p:cNvPr>
          <p:cNvSpPr>
            <a:spLocks noGrp="1" noRot="1" noChangeAspect="1" noChangeArrowheads="1" noTextEdit="1"/>
          </p:cNvSpPr>
          <p:nvPr>
            <p:ph type="sldImg"/>
          </p:nvPr>
        </p:nvSpPr>
        <p:spPr>
          <a:xfrm>
            <a:off x="406400" y="696913"/>
            <a:ext cx="6197600" cy="3486150"/>
          </a:xfrm>
          <a:ln/>
        </p:spPr>
      </p:sp>
      <p:sp>
        <p:nvSpPr>
          <p:cNvPr id="21507" name="Rectangle 3">
            <a:extLst>
              <a:ext uri="{FF2B5EF4-FFF2-40B4-BE49-F238E27FC236}">
                <a16:creationId xmlns:a16="http://schemas.microsoft.com/office/drawing/2014/main" id="{D5A1AF51-B525-4E10-A2F2-274AB3C7E735}"/>
              </a:ext>
            </a:extLst>
          </p:cNvPr>
          <p:cNvSpPr>
            <a:spLocks noGrp="1" noChangeArrowheads="1"/>
          </p:cNvSpPr>
          <p:nvPr>
            <p:ph type="body" idx="1"/>
          </p:nvPr>
        </p:nvSpPr>
        <p:spPr>
          <a:xfrm>
            <a:off x="935038" y="4416425"/>
            <a:ext cx="5140325" cy="4183063"/>
          </a:xfrm>
          <a:noFill/>
        </p:spPr>
        <p:txBody>
          <a:bodyPr/>
          <a:lstStyle/>
          <a:p>
            <a:r>
              <a:rPr lang="en-US" altLang="en-US"/>
              <a:t>Story of an uncrimped blah blah that was originally thought to be just a rattle would be the result.  Actual testing on the inflator resulted in fragmentation.</a:t>
            </a:r>
          </a:p>
        </p:txBody>
      </p:sp>
    </p:spTree>
    <p:extLst>
      <p:ext uri="{BB962C8B-B14F-4D97-AF65-F5344CB8AC3E}">
        <p14:creationId xmlns:p14="http://schemas.microsoft.com/office/powerpoint/2010/main" val="3919082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929473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1489302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157145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6EE6EE5-6034-45CB-9897-BEF550324242}"/>
              </a:ext>
            </a:extLst>
          </p:cNvPr>
          <p:cNvSpPr>
            <a:spLocks noGrp="1" noRot="1" noChangeAspect="1" noChangeArrowheads="1" noTextEdit="1"/>
          </p:cNvSpPr>
          <p:nvPr>
            <p:ph type="sldImg"/>
          </p:nvPr>
        </p:nvSpPr>
        <p:spPr>
          <a:xfrm>
            <a:off x="604838" y="1042988"/>
            <a:ext cx="5903912" cy="3321050"/>
          </a:xfrm>
          <a:ln w="12700" cap="flat">
            <a:solidFill>
              <a:schemeClr val="tx1"/>
            </a:solidFill>
          </a:ln>
        </p:spPr>
      </p:sp>
      <p:sp>
        <p:nvSpPr>
          <p:cNvPr id="29699" name="Rectangle 3">
            <a:extLst>
              <a:ext uri="{FF2B5EF4-FFF2-40B4-BE49-F238E27FC236}">
                <a16:creationId xmlns:a16="http://schemas.microsoft.com/office/drawing/2014/main" id="{C57BFDFC-FACB-4C1B-BC22-26D0652DFDE8}"/>
              </a:ext>
            </a:extLst>
          </p:cNvPr>
          <p:cNvSpPr>
            <a:spLocks noGrp="1" noChangeArrowheads="1"/>
          </p:cNvSpPr>
          <p:nvPr>
            <p:ph type="body" idx="1"/>
          </p:nvPr>
        </p:nvSpPr>
        <p:spPr>
          <a:xfrm>
            <a:off x="935038" y="4429125"/>
            <a:ext cx="5138737" cy="4203700"/>
          </a:xfrm>
          <a:noFill/>
        </p:spPr>
        <p:txBody>
          <a:bodyPr lIns="93818" tIns="46910" rIns="93818" bIns="46910"/>
          <a:lstStyle/>
          <a:p>
            <a:endParaRPr lang="de-DE" altLang="en-US"/>
          </a:p>
        </p:txBody>
      </p:sp>
    </p:spTree>
    <p:extLst>
      <p:ext uri="{BB962C8B-B14F-4D97-AF65-F5344CB8AC3E}">
        <p14:creationId xmlns:p14="http://schemas.microsoft.com/office/powerpoint/2010/main" val="3989836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967043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2078420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A972EEB-1850-49DA-9F59-FE2908CEE39D}"/>
              </a:ext>
            </a:extLst>
          </p:cNvPr>
          <p:cNvSpPr>
            <a:spLocks noGrp="1" noRot="1" noChangeAspect="1" noChangeArrowheads="1" noTextEdit="1"/>
          </p:cNvSpPr>
          <p:nvPr>
            <p:ph type="sldImg"/>
          </p:nvPr>
        </p:nvSpPr>
        <p:spPr>
          <a:xfrm>
            <a:off x="604838" y="1042988"/>
            <a:ext cx="5903912" cy="3321050"/>
          </a:xfrm>
          <a:ln w="12700" cap="flat">
            <a:solidFill>
              <a:schemeClr val="tx1"/>
            </a:solidFill>
          </a:ln>
        </p:spPr>
      </p:sp>
      <p:sp>
        <p:nvSpPr>
          <p:cNvPr id="35843" name="Rectangle 3">
            <a:extLst>
              <a:ext uri="{FF2B5EF4-FFF2-40B4-BE49-F238E27FC236}">
                <a16:creationId xmlns:a16="http://schemas.microsoft.com/office/drawing/2014/main" id="{681E0286-90FE-4783-952E-0E4A411D62FF}"/>
              </a:ext>
            </a:extLst>
          </p:cNvPr>
          <p:cNvSpPr>
            <a:spLocks noGrp="1" noChangeArrowheads="1"/>
          </p:cNvSpPr>
          <p:nvPr>
            <p:ph type="body" idx="1"/>
          </p:nvPr>
        </p:nvSpPr>
        <p:spPr>
          <a:xfrm>
            <a:off x="935038" y="4429125"/>
            <a:ext cx="5138737" cy="4203700"/>
          </a:xfrm>
          <a:noFill/>
        </p:spPr>
        <p:txBody>
          <a:bodyPr lIns="93818" tIns="46910" rIns="93818" bIns="46910"/>
          <a:lstStyle/>
          <a:p>
            <a:endParaRPr lang="de-DE" altLang="en-US"/>
          </a:p>
        </p:txBody>
      </p:sp>
    </p:spTree>
    <p:extLst>
      <p:ext uri="{BB962C8B-B14F-4D97-AF65-F5344CB8AC3E}">
        <p14:creationId xmlns:p14="http://schemas.microsoft.com/office/powerpoint/2010/main" val="313309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10</a:t>
            </a:fld>
            <a:endParaRPr lang="en-CA"/>
          </a:p>
        </p:txBody>
      </p:sp>
    </p:spTree>
    <p:extLst>
      <p:ext uri="{BB962C8B-B14F-4D97-AF65-F5344CB8AC3E}">
        <p14:creationId xmlns:p14="http://schemas.microsoft.com/office/powerpoint/2010/main" val="3742990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12534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255029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25307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93B739-FB25-4D90-A6A4-DFE9F0C53AF7}"/>
              </a:ext>
            </a:extLst>
          </p:cNvPr>
          <p:cNvSpPr>
            <a:spLocks noGrp="1" noRot="1" noChangeAspect="1" noChangeArrowheads="1" noTextEdit="1"/>
          </p:cNvSpPr>
          <p:nvPr>
            <p:ph type="sldImg"/>
          </p:nvPr>
        </p:nvSpPr>
        <p:spPr>
          <a:xfrm>
            <a:off x="406400" y="696913"/>
            <a:ext cx="6197600" cy="3486150"/>
          </a:xfrm>
          <a:ln/>
        </p:spPr>
      </p:sp>
      <p:sp>
        <p:nvSpPr>
          <p:cNvPr id="11267" name="Rectangle 3">
            <a:extLst>
              <a:ext uri="{FF2B5EF4-FFF2-40B4-BE49-F238E27FC236}">
                <a16:creationId xmlns:a16="http://schemas.microsoft.com/office/drawing/2014/main" id="{02926A0C-6A03-4918-8F12-7D17FCC6CC5F}"/>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4163189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116446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829755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3999349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214695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1001877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320069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1.0 What is a PFMEA?</a:t>
            </a:r>
          </a:p>
          <a:p>
            <a:r>
              <a:rPr lang="en-US" sz="1200" b="0" i="0" u="none" strike="noStrike" kern="1200" baseline="0" dirty="0">
                <a:solidFill>
                  <a:schemeClr val="tx1"/>
                </a:solidFill>
                <a:latin typeface="+mn-lt"/>
                <a:ea typeface="+mn-ea"/>
                <a:cs typeface="+mn-cs"/>
              </a:rPr>
              <a:t>l A Process Failure Modes and Effects Analysis provides a structured,</a:t>
            </a:r>
          </a:p>
          <a:p>
            <a:r>
              <a:rPr lang="en-US" sz="1200" b="0" i="0" u="none" strike="noStrike" kern="1200" baseline="0" dirty="0">
                <a:solidFill>
                  <a:schemeClr val="tx1"/>
                </a:solidFill>
                <a:latin typeface="+mn-lt"/>
                <a:ea typeface="+mn-ea"/>
                <a:cs typeface="+mn-cs"/>
              </a:rPr>
              <a:t>qualitative, analytical framework which taps the multi-disciplined</a:t>
            </a:r>
          </a:p>
          <a:p>
            <a:r>
              <a:rPr lang="en-US" sz="1200" b="0" i="0" u="none" strike="noStrike" kern="1200" baseline="0" dirty="0">
                <a:solidFill>
                  <a:schemeClr val="tx1"/>
                </a:solidFill>
                <a:latin typeface="+mn-lt"/>
                <a:ea typeface="+mn-ea"/>
                <a:cs typeface="+mn-cs"/>
              </a:rPr>
              <a:t>experience of the team to brainstorm answers to such questions as:</a:t>
            </a:r>
          </a:p>
          <a:p>
            <a:r>
              <a:rPr lang="en-US" sz="1200" b="0" i="0" u="none" strike="noStrike" kern="1200" baseline="0" dirty="0">
                <a:solidFill>
                  <a:schemeClr val="tx1"/>
                </a:solidFill>
                <a:latin typeface="+mn-lt"/>
                <a:ea typeface="+mn-ea"/>
                <a:cs typeface="+mn-cs"/>
              </a:rPr>
              <a:t>l How can this process, function, facility, or tooling fail?</a:t>
            </a:r>
          </a:p>
          <a:p>
            <a:r>
              <a:rPr lang="en-US" sz="1200" b="0" i="0" u="none" strike="noStrike" kern="1200" baseline="0" dirty="0">
                <a:solidFill>
                  <a:schemeClr val="tx1"/>
                </a:solidFill>
                <a:latin typeface="+mn-lt"/>
                <a:ea typeface="+mn-ea"/>
                <a:cs typeface="+mn-cs"/>
              </a:rPr>
              <a:t>l What effect will process, function, facility, or tooling failures have on the</a:t>
            </a:r>
          </a:p>
          <a:p>
            <a:r>
              <a:rPr lang="fr-FR" sz="1200" b="0" i="0" u="none" strike="noStrike" kern="1200" baseline="0" dirty="0">
                <a:solidFill>
                  <a:schemeClr val="tx1"/>
                </a:solidFill>
                <a:latin typeface="+mn-lt"/>
                <a:ea typeface="+mn-ea"/>
                <a:cs typeface="+mn-cs"/>
              </a:rPr>
              <a:t>end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(or </a:t>
            </a:r>
            <a:r>
              <a:rPr lang="fr-FR" sz="1200" b="0" i="0" u="none" strike="noStrike" kern="1200" baseline="0" dirty="0" err="1">
                <a:solidFill>
                  <a:schemeClr val="tx1"/>
                </a:solidFill>
                <a:latin typeface="+mn-lt"/>
                <a:ea typeface="+mn-ea"/>
                <a:cs typeface="+mn-cs"/>
              </a:rPr>
              <a:t>customer</a:t>
            </a:r>
            <a:r>
              <a:rPr lang="fr-F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l How can potential failures be eliminated or controlled?</a:t>
            </a:r>
          </a:p>
          <a:p>
            <a:r>
              <a:rPr lang="en-US" sz="1200" b="0" i="0" u="none" strike="noStrike" kern="1200" baseline="0" dirty="0">
                <a:solidFill>
                  <a:schemeClr val="tx1"/>
                </a:solidFill>
                <a:latin typeface="+mn-lt"/>
                <a:ea typeface="+mn-ea"/>
                <a:cs typeface="+mn-cs"/>
              </a:rPr>
              <a:t>l Based on the success of Failure Modes and Effects Analysis (FMEA),</a:t>
            </a:r>
          </a:p>
          <a:p>
            <a:r>
              <a:rPr lang="en-US" sz="1200" b="0" i="0" u="none" strike="noStrike" kern="1200" baseline="0" dirty="0">
                <a:solidFill>
                  <a:schemeClr val="tx1"/>
                </a:solidFill>
                <a:latin typeface="+mn-lt"/>
                <a:ea typeface="+mn-ea"/>
                <a:cs typeface="+mn-cs"/>
              </a:rPr>
              <a:t>the PFMEA concept was developed to incorporate a broader analysis</a:t>
            </a:r>
          </a:p>
          <a:p>
            <a:r>
              <a:rPr lang="en-US" sz="1200" b="0" i="0" u="none" strike="noStrike" kern="1200" baseline="0" dirty="0">
                <a:solidFill>
                  <a:schemeClr val="tx1"/>
                </a:solidFill>
                <a:latin typeface="+mn-lt"/>
                <a:ea typeface="+mn-ea"/>
                <a:cs typeface="+mn-cs"/>
              </a:rPr>
              <a:t>team to accomplish a thorough analysis in a short time</a:t>
            </a:r>
          </a:p>
          <a:p>
            <a:r>
              <a:rPr lang="en-US" sz="1200" b="0" i="0" u="none" strike="noStrike" kern="1200" baseline="0" dirty="0">
                <a:solidFill>
                  <a:schemeClr val="tx1"/>
                </a:solidFill>
                <a:latin typeface="+mn-lt"/>
                <a:ea typeface="+mn-ea"/>
                <a:cs typeface="+mn-cs"/>
              </a:rPr>
              <a:t>l A PFMEA can be used to assess any process. The most</a:t>
            </a:r>
          </a:p>
          <a:p>
            <a:r>
              <a:rPr lang="en-US" sz="1200" b="0" i="0" u="none" strike="noStrike" kern="1200" baseline="0" dirty="0">
                <a:solidFill>
                  <a:schemeClr val="tx1"/>
                </a:solidFill>
                <a:latin typeface="+mn-lt"/>
                <a:ea typeface="+mn-ea"/>
                <a:cs typeface="+mn-cs"/>
              </a:rPr>
              <a:t>common use of the PFMEA involves manufacturing processes</a:t>
            </a:r>
          </a:p>
          <a:p>
            <a:r>
              <a:rPr lang="en-US" sz="1200" b="0" i="0" u="none" strike="noStrike" kern="1200" baseline="0" dirty="0">
                <a:solidFill>
                  <a:schemeClr val="tx1"/>
                </a:solidFill>
                <a:latin typeface="+mn-lt"/>
                <a:ea typeface="+mn-ea"/>
                <a:cs typeface="+mn-cs"/>
              </a:rPr>
              <a:t>l PFMEAs may be performed on new processes or to improve</a:t>
            </a:r>
          </a:p>
          <a:p>
            <a:r>
              <a:rPr lang="fr-FR" sz="1200" b="0" i="0" u="none" strike="noStrike" kern="1200" baseline="0" dirty="0" err="1">
                <a:solidFill>
                  <a:schemeClr val="tx1"/>
                </a:solidFill>
                <a:latin typeface="+mn-lt"/>
                <a:ea typeface="+mn-ea"/>
                <a:cs typeface="+mn-cs"/>
              </a:rPr>
              <a:t>current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processes</a:t>
            </a:r>
            <a:endParaRPr lang="fr-F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 To maximize its value, a PFMEA should be performed as early in</a:t>
            </a:r>
          </a:p>
          <a:p>
            <a:r>
              <a:rPr lang="en-US" sz="1200" b="0" i="0" u="none" strike="noStrike" kern="1200" baseline="0" dirty="0">
                <a:solidFill>
                  <a:schemeClr val="tx1"/>
                </a:solidFill>
                <a:latin typeface="+mn-lt"/>
                <a:ea typeface="+mn-ea"/>
                <a:cs typeface="+mn-cs"/>
              </a:rPr>
              <a:t>the manufacturing development cycle as possible</a:t>
            </a:r>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11</a:t>
            </a:fld>
            <a:endParaRPr lang="en-CA"/>
          </a:p>
        </p:txBody>
      </p:sp>
    </p:spTree>
    <p:extLst>
      <p:ext uri="{BB962C8B-B14F-4D97-AF65-F5344CB8AC3E}">
        <p14:creationId xmlns:p14="http://schemas.microsoft.com/office/powerpoint/2010/main" val="876036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3829705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2010085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a:t>Read/paraphrase and discuss as needed</a:t>
            </a:r>
          </a:p>
        </p:txBody>
      </p:sp>
    </p:spTree>
    <p:extLst>
      <p:ext uri="{BB962C8B-B14F-4D97-AF65-F5344CB8AC3E}">
        <p14:creationId xmlns:p14="http://schemas.microsoft.com/office/powerpoint/2010/main" val="2550069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500695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82C05A-70E1-4B20-B4FF-1FEEE3B205B5}"/>
              </a:ext>
            </a:extLst>
          </p:cNvPr>
          <p:cNvSpPr>
            <a:spLocks noGrp="1" noRot="1" noChangeAspect="1" noChangeArrowheads="1" noTextEdit="1"/>
          </p:cNvSpPr>
          <p:nvPr>
            <p:ph type="sldImg"/>
          </p:nvPr>
        </p:nvSpPr>
        <p:spPr>
          <a:xfrm>
            <a:off x="406400" y="696913"/>
            <a:ext cx="6197600" cy="3486150"/>
          </a:xfrm>
          <a:ln/>
        </p:spPr>
      </p:sp>
      <p:sp>
        <p:nvSpPr>
          <p:cNvPr id="46083" name="Rectangle 3">
            <a:extLst>
              <a:ext uri="{FF2B5EF4-FFF2-40B4-BE49-F238E27FC236}">
                <a16:creationId xmlns:a16="http://schemas.microsoft.com/office/drawing/2014/main" id="{A22193CB-67AE-4D89-81C5-7809EE519F9B}"/>
              </a:ext>
            </a:extLst>
          </p:cNvPr>
          <p:cNvSpPr>
            <a:spLocks noGrp="1" noChangeArrowheads="1"/>
          </p:cNvSpPr>
          <p:nvPr>
            <p:ph type="body" idx="1"/>
          </p:nvPr>
        </p:nvSpPr>
        <p:spPr>
          <a:xfrm>
            <a:off x="935038" y="4416425"/>
            <a:ext cx="5140325" cy="4183063"/>
          </a:xfrm>
          <a:noFill/>
        </p:spPr>
        <p:txBody>
          <a:bodyPr/>
          <a:lstStyle/>
          <a:p>
            <a:r>
              <a:rPr lang="en-US" altLang="en-US" dirty="0"/>
              <a:t>Read/paraphrase and discuss as needed</a:t>
            </a:r>
          </a:p>
        </p:txBody>
      </p:sp>
    </p:spTree>
    <p:extLst>
      <p:ext uri="{BB962C8B-B14F-4D97-AF65-F5344CB8AC3E}">
        <p14:creationId xmlns:p14="http://schemas.microsoft.com/office/powerpoint/2010/main" val="421459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13</a:t>
            </a:fld>
            <a:endParaRPr lang="en-CA"/>
          </a:p>
        </p:txBody>
      </p:sp>
    </p:spTree>
    <p:extLst>
      <p:ext uri="{BB962C8B-B14F-4D97-AF65-F5344CB8AC3E}">
        <p14:creationId xmlns:p14="http://schemas.microsoft.com/office/powerpoint/2010/main" val="301196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14</a:t>
            </a:fld>
            <a:endParaRPr lang="en-CA"/>
          </a:p>
        </p:txBody>
      </p:sp>
    </p:spTree>
    <p:extLst>
      <p:ext uri="{BB962C8B-B14F-4D97-AF65-F5344CB8AC3E}">
        <p14:creationId xmlns:p14="http://schemas.microsoft.com/office/powerpoint/2010/main" val="62381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15</a:t>
            </a:fld>
            <a:endParaRPr lang="en-CA"/>
          </a:p>
        </p:txBody>
      </p:sp>
    </p:spTree>
    <p:extLst>
      <p:ext uri="{BB962C8B-B14F-4D97-AF65-F5344CB8AC3E}">
        <p14:creationId xmlns:p14="http://schemas.microsoft.com/office/powerpoint/2010/main" val="336610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16</a:t>
            </a:fld>
            <a:endParaRPr lang="en-CA"/>
          </a:p>
        </p:txBody>
      </p:sp>
    </p:spTree>
    <p:extLst>
      <p:ext uri="{BB962C8B-B14F-4D97-AF65-F5344CB8AC3E}">
        <p14:creationId xmlns:p14="http://schemas.microsoft.com/office/powerpoint/2010/main" val="358640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822960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68281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pic>
        <p:nvPicPr>
          <p:cNvPr id="4" name="Image 2"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5891" r="1" b="74301"/>
          <a:stretch/>
        </p:blipFill>
        <p:spPr>
          <a:xfrm>
            <a:off x="7848600" y="0"/>
            <a:ext cx="1295400" cy="1314450"/>
          </a:xfrm>
          <a:prstGeom prst="rect">
            <a:avLst/>
          </a:prstGeom>
        </p:spPr>
      </p:pic>
      <p:sp>
        <p:nvSpPr>
          <p:cNvPr id="8" name="Espace réservé du pied de page 4"/>
          <p:cNvSpPr>
            <a:spLocks noGrp="1"/>
          </p:cNvSpPr>
          <p:nvPr>
            <p:ph type="ftr" sz="quarter" idx="11"/>
          </p:nvPr>
        </p:nvSpPr>
        <p:spPr>
          <a:xfrm>
            <a:off x="8077200" y="4857750"/>
            <a:ext cx="914400" cy="171450"/>
          </a:xfrm>
          <a:prstGeom prst="rect">
            <a:avLst/>
          </a:prstGeom>
        </p:spPr>
        <p:txBody>
          <a:bodyPr/>
          <a:lstStyle>
            <a:lvl1pPr>
              <a:defRPr sz="750">
                <a:solidFill>
                  <a:schemeClr val="tx1"/>
                </a:solidFill>
              </a:defRPr>
            </a:lvl1pPr>
          </a:lstStyle>
          <a:p>
            <a:r>
              <a:rPr lang="fr-FR"/>
              <a:t>Camso 2019</a:t>
            </a:r>
            <a:endParaRPr lang="fr-FR" dirty="0"/>
          </a:p>
        </p:txBody>
      </p:sp>
    </p:spTree>
    <p:extLst>
      <p:ext uri="{BB962C8B-B14F-4D97-AF65-F5344CB8AC3E}">
        <p14:creationId xmlns:p14="http://schemas.microsoft.com/office/powerpoint/2010/main" val="315358799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Image 2"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5891" r="1" b="74301"/>
          <a:stretch/>
        </p:blipFill>
        <p:spPr>
          <a:xfrm>
            <a:off x="7848600" y="0"/>
            <a:ext cx="1295400" cy="1314450"/>
          </a:xfrm>
          <a:prstGeom prst="rect">
            <a:avLst/>
          </a:prstGeom>
        </p:spPr>
      </p:pic>
      <p:sp>
        <p:nvSpPr>
          <p:cNvPr id="4" name="Espace réservé du pied de page 4"/>
          <p:cNvSpPr>
            <a:spLocks noGrp="1"/>
          </p:cNvSpPr>
          <p:nvPr>
            <p:ph type="ftr" sz="quarter" idx="15"/>
          </p:nvPr>
        </p:nvSpPr>
        <p:spPr>
          <a:xfrm>
            <a:off x="8077200" y="4857750"/>
            <a:ext cx="914400" cy="171450"/>
          </a:xfrm>
          <a:prstGeom prst="rect">
            <a:avLst/>
          </a:prstGeom>
        </p:spPr>
        <p:txBody>
          <a:bodyPr/>
          <a:lstStyle>
            <a:lvl1pPr>
              <a:defRPr sz="750">
                <a:solidFill>
                  <a:schemeClr val="tx1"/>
                </a:solidFill>
              </a:defRPr>
            </a:lvl1pPr>
          </a:lstStyle>
          <a:p>
            <a:r>
              <a:rPr lang="fr-FR"/>
              <a:t>Camso 2019</a:t>
            </a:r>
            <a:endParaRPr lang="fr-FR" dirty="0"/>
          </a:p>
        </p:txBody>
      </p:sp>
    </p:spTree>
    <p:extLst>
      <p:ext uri="{BB962C8B-B14F-4D97-AF65-F5344CB8AC3E}">
        <p14:creationId xmlns:p14="http://schemas.microsoft.com/office/powerpoint/2010/main" val="305547151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_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lvl1pPr>
              <a:defRPr>
                <a:solidFill>
                  <a:srgbClr val="0057B8"/>
                </a:solidFill>
              </a:defRPr>
            </a:lvl1p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contenu 5"/>
          <p:cNvSpPr>
            <a:spLocks noGrp="1"/>
          </p:cNvSpPr>
          <p:nvPr>
            <p:ph sz="quarter" idx="13"/>
          </p:nvPr>
        </p:nvSpPr>
        <p:spPr>
          <a:xfrm>
            <a:off x="4642772"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83100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a:xfrm>
            <a:off x="8220948" y="1419622"/>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453487"/>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97663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a:xfrm>
            <a:off x="8532446" y="4948014"/>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453487"/>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42731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Image 5" descr="PPT_150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013"/>
          <a:stretch/>
        </p:blipFill>
        <p:spPr>
          <a:xfrm>
            <a:off x="7084786" y="3"/>
            <a:ext cx="2059214" cy="5150303"/>
          </a:xfrm>
          <a:prstGeom prst="rect">
            <a:avLst/>
          </a:prstGeom>
        </p:spPr>
      </p:pic>
      <p:pic>
        <p:nvPicPr>
          <p:cNvPr id="7" name="Image 6" descr="PPT_150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3421"/>
          <a:stretch/>
        </p:blipFill>
        <p:spPr>
          <a:xfrm>
            <a:off x="0" y="3"/>
            <a:ext cx="4572000" cy="5150303"/>
          </a:xfrm>
          <a:prstGeom prst="rect">
            <a:avLst/>
          </a:prstGeom>
        </p:spPr>
      </p:pic>
      <p:sp>
        <p:nvSpPr>
          <p:cNvPr id="2" name="Titre 1"/>
          <p:cNvSpPr>
            <a:spLocks noGrp="1"/>
          </p:cNvSpPr>
          <p:nvPr>
            <p:ph type="title" hasCustomPrompt="1"/>
          </p:nvPr>
        </p:nvSpPr>
        <p:spPr>
          <a:xfrm>
            <a:off x="342225" y="1766823"/>
            <a:ext cx="5870117" cy="1031063"/>
          </a:xfrm>
        </p:spPr>
        <p:txBody>
          <a:bodyPr>
            <a:normAutofit/>
          </a:bodyPr>
          <a:lstStyle>
            <a:lvl1pPr>
              <a:defRPr sz="3600"/>
            </a:lvl1pPr>
          </a:lstStyle>
          <a:p>
            <a:r>
              <a:rPr lang="fr-CA" dirty="0"/>
              <a:t>Cliquez </a:t>
            </a:r>
            <a:br>
              <a:rPr lang="fr-CA" dirty="0"/>
            </a:br>
            <a:r>
              <a:rPr lang="fr-CA" dirty="0"/>
              <a:t>et modifiez le titre</a:t>
            </a:r>
            <a:endParaRPr lang="fr-FR" dirty="0"/>
          </a:p>
        </p:txBody>
      </p:sp>
      <p:sp>
        <p:nvSpPr>
          <p:cNvPr id="8" name="Espace réservé du texte 7"/>
          <p:cNvSpPr>
            <a:spLocks noGrp="1"/>
          </p:cNvSpPr>
          <p:nvPr>
            <p:ph type="body" sz="quarter" idx="10"/>
          </p:nvPr>
        </p:nvSpPr>
        <p:spPr>
          <a:xfrm>
            <a:off x="342225" y="2858721"/>
            <a:ext cx="5870575" cy="461963"/>
          </a:xfrm>
        </p:spPr>
        <p:txBody>
          <a:bodyPr anchor="ctr">
            <a:normAutofit/>
          </a:bodyPr>
          <a:lstStyle>
            <a:lvl1pPr marL="0" indent="0">
              <a:buNone/>
              <a:defRPr sz="1600" b="1" i="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549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_ Blue">
    <p:spTree>
      <p:nvGrpSpPr>
        <p:cNvPr id="1" name=""/>
        <p:cNvGrpSpPr/>
        <p:nvPr/>
      </p:nvGrpSpPr>
      <p:grpSpPr>
        <a:xfrm>
          <a:off x="0" y="0"/>
          <a:ext cx="0" cy="0"/>
          <a:chOff x="0" y="0"/>
          <a:chExt cx="0" cy="0"/>
        </a:xfrm>
      </p:grpSpPr>
      <p:pic>
        <p:nvPicPr>
          <p:cNvPr id="8" name="Image 7" descr="PPT_1503-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89126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_ Black">
    <p:spTree>
      <p:nvGrpSpPr>
        <p:cNvPr id="1" name=""/>
        <p:cNvGrpSpPr/>
        <p:nvPr/>
      </p:nvGrpSpPr>
      <p:grpSpPr>
        <a:xfrm>
          <a:off x="0" y="0"/>
          <a:ext cx="0" cy="0"/>
          <a:chOff x="0" y="0"/>
          <a:chExt cx="0" cy="0"/>
        </a:xfrm>
      </p:grpSpPr>
      <p:pic>
        <p:nvPicPr>
          <p:cNvPr id="7" name="Image 6" descr="PPT_1503-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4598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_ White">
    <p:spTree>
      <p:nvGrpSpPr>
        <p:cNvPr id="1" name=""/>
        <p:cNvGrpSpPr/>
        <p:nvPr/>
      </p:nvGrpSpPr>
      <p:grpSpPr>
        <a:xfrm>
          <a:off x="0" y="0"/>
          <a:ext cx="0" cy="0"/>
          <a:chOff x="0" y="0"/>
          <a:chExt cx="0" cy="0"/>
        </a:xfrm>
      </p:grpSpPr>
      <p:pic>
        <p:nvPicPr>
          <p:cNvPr id="7" name="Image 6"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1285236" y="3558418"/>
            <a:ext cx="7401564" cy="1102519"/>
          </a:xfrm>
        </p:spPr>
        <p:txBody>
          <a:bodyPr/>
          <a:lstStyle>
            <a:lvl1pPr>
              <a:defRPr>
                <a:solidFill>
                  <a:schemeClr val="tx1"/>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solidFill>
                  <a:srgbClr val="000000"/>
                </a:solidFill>
              </a:rPr>
              <a:t>Camso 2019</a:t>
            </a:r>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solidFill>
                  <a:srgbClr val="0057B8"/>
                </a:solidFill>
              </a:defRPr>
            </a:lvl1pPr>
          </a:lstStyle>
          <a:p>
            <a:fld id="{4E950855-28E0-B842-9330-3B380073FD02}" type="slidenum">
              <a:rPr lang="fr-FR" smtClean="0"/>
              <a:pPr/>
              <a:t>‹N°›</a:t>
            </a:fld>
            <a:endParaRPr lang="fr-FR"/>
          </a:p>
        </p:txBody>
      </p:sp>
    </p:spTree>
    <p:extLst>
      <p:ext uri="{BB962C8B-B14F-4D97-AF65-F5344CB8AC3E}">
        <p14:creationId xmlns:p14="http://schemas.microsoft.com/office/powerpoint/2010/main" val="14269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cial Content">
    <p:spTree>
      <p:nvGrpSpPr>
        <p:cNvPr id="1" name=""/>
        <p:cNvGrpSpPr/>
        <p:nvPr/>
      </p:nvGrpSpPr>
      <p:grpSpPr>
        <a:xfrm>
          <a:off x="0" y="0"/>
          <a:ext cx="0" cy="0"/>
          <a:chOff x="0" y="0"/>
          <a:chExt cx="0" cy="0"/>
        </a:xfrm>
      </p:grpSpPr>
      <p:pic>
        <p:nvPicPr>
          <p:cNvPr id="9" name="Image 8" descr="PPT_1503-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Image 9" descr="PPT_1503-0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17" b="25000"/>
          <a:stretch/>
        </p:blipFill>
        <p:spPr>
          <a:xfrm>
            <a:off x="4573588" y="0"/>
            <a:ext cx="4570412" cy="5143500"/>
          </a:xfrm>
          <a:prstGeom prst="rect">
            <a:avLst/>
          </a:prstGeom>
        </p:spPr>
      </p:pic>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
        <p:nvSpPr>
          <p:cNvPr id="4" name="Espace réservé du texte 3"/>
          <p:cNvSpPr>
            <a:spLocks noGrp="1"/>
          </p:cNvSpPr>
          <p:nvPr>
            <p:ph type="body" sz="quarter" idx="13"/>
          </p:nvPr>
        </p:nvSpPr>
        <p:spPr>
          <a:xfrm>
            <a:off x="5507751" y="1346610"/>
            <a:ext cx="2713198" cy="2347913"/>
          </a:xfr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7" name="Espace réservé du contenu 16"/>
          <p:cNvSpPr>
            <a:spLocks noGrp="1"/>
          </p:cNvSpPr>
          <p:nvPr>
            <p:ph sz="quarter" idx="14"/>
          </p:nvPr>
        </p:nvSpPr>
        <p:spPr>
          <a:xfrm>
            <a:off x="471488" y="1346610"/>
            <a:ext cx="3644900" cy="2347913"/>
          </a:xfrm>
        </p:spPr>
        <p:txBody>
          <a:bodyPr anchor="ctr">
            <a:normAutofit/>
          </a:bodyPr>
          <a:lstStyle>
            <a:lvl1pPr marL="0" indent="0" algn="ctr">
              <a:buNone/>
              <a:defRPr sz="3200" b="1" i="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72830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PPT_1503-05.png"/>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Espace réservé du titre 1"/>
          <p:cNvSpPr>
            <a:spLocks noGrp="1"/>
          </p:cNvSpPr>
          <p:nvPr>
            <p:ph type="title"/>
          </p:nvPr>
        </p:nvSpPr>
        <p:spPr>
          <a:xfrm>
            <a:off x="457218" y="460362"/>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43954"/>
            <a:ext cx="8229600" cy="2950681"/>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du pied de page 4"/>
          <p:cNvSpPr>
            <a:spLocks noGrp="1"/>
          </p:cNvSpPr>
          <p:nvPr>
            <p:ph type="ftr" sz="quarter" idx="3"/>
          </p:nvPr>
        </p:nvSpPr>
        <p:spPr>
          <a:xfrm>
            <a:off x="5791199" y="4660937"/>
            <a:ext cx="2895600" cy="187459"/>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a:r>
              <a:rPr lang="fr-FR">
                <a:solidFill>
                  <a:srgbClr val="000000"/>
                </a:solidFill>
              </a:rPr>
              <a:t>Camso 2019</a:t>
            </a:r>
            <a:endParaRPr lang="fr-FR" dirty="0">
              <a:solidFill>
                <a:srgbClr val="000000"/>
              </a:solidFill>
            </a:endParaRPr>
          </a:p>
        </p:txBody>
      </p:sp>
      <p:sp>
        <p:nvSpPr>
          <p:cNvPr id="6" name="Espace réservé du numéro de diapositive 5"/>
          <p:cNvSpPr>
            <a:spLocks noGrp="1"/>
          </p:cNvSpPr>
          <p:nvPr>
            <p:ph type="sldNum" sz="quarter" idx="4"/>
          </p:nvPr>
        </p:nvSpPr>
        <p:spPr>
          <a:xfrm>
            <a:off x="8220989" y="1421995"/>
            <a:ext cx="465851" cy="119040"/>
          </a:xfrm>
          <a:prstGeom prst="rect">
            <a:avLst/>
          </a:prstGeom>
        </p:spPr>
        <p:txBody>
          <a:bodyPr vert="horz" lIns="91440" tIns="45720" rIns="91440" bIns="45720" rtlCol="0" anchor="ctr"/>
          <a:lstStyle>
            <a:lvl1pPr algn="ctr">
              <a:defRPr sz="800" b="1" i="0">
                <a:solidFill>
                  <a:srgbClr val="0057B8"/>
                </a:solidFill>
                <a:latin typeface="Arial"/>
                <a:cs typeface="Arial"/>
              </a:defRPr>
            </a:lvl1pPr>
          </a:lstStyle>
          <a:p>
            <a:pPr defTabSz="457200"/>
            <a:fld id="{4E950855-28E0-B842-9330-3B380073FD02}" type="slidenum">
              <a:rPr lang="fr-FR" smtClean="0"/>
              <a:pPr defTabSz="457200"/>
              <a:t>‹N°›</a:t>
            </a:fld>
            <a:endParaRPr lang="fr-FR" dirty="0"/>
          </a:p>
        </p:txBody>
      </p:sp>
    </p:spTree>
    <p:extLst>
      <p:ext uri="{BB962C8B-B14F-4D97-AF65-F5344CB8AC3E}">
        <p14:creationId xmlns:p14="http://schemas.microsoft.com/office/powerpoint/2010/main" val="27802393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935" r:id="rId3"/>
    <p:sldLayoutId id="2147483727" r:id="rId4"/>
    <p:sldLayoutId id="2147483728" r:id="rId5"/>
    <p:sldLayoutId id="2147483729" r:id="rId6"/>
    <p:sldLayoutId id="2147483730" r:id="rId7"/>
    <p:sldLayoutId id="2147483731" r:id="rId8"/>
    <p:sldLayoutId id="2147483732" r:id="rId9"/>
    <p:sldLayoutId id="2147483936" r:id="rId10"/>
    <p:sldLayoutId id="2147483937" r:id="rId11"/>
  </p:sldLayoutIdLst>
  <p:hf hdr="0" ftr="0" dt="0"/>
  <p:txStyles>
    <p:titleStyle>
      <a:lvl1pPr algn="l" defTabSz="457200" rtl="0" eaLnBrk="1" latinLnBrk="0" hangingPunct="1">
        <a:spcBef>
          <a:spcPct val="0"/>
        </a:spcBef>
        <a:buNone/>
        <a:defRPr sz="2400" b="1" i="0" kern="1200">
          <a:solidFill>
            <a:schemeClr val="tx1"/>
          </a:solidFill>
          <a:latin typeface="Arial"/>
          <a:ea typeface="+mj-ea"/>
          <a:cs typeface="Arial"/>
        </a:defRPr>
      </a:lvl1pPr>
    </p:titleStyle>
    <p:bodyStyle>
      <a:lvl1pPr marL="182563" indent="-182563" algn="l" defTabSz="457200" rtl="0" eaLnBrk="1" latinLnBrk="0" hangingPunct="1">
        <a:spcBef>
          <a:spcPct val="20000"/>
        </a:spcBef>
        <a:buClr>
          <a:srgbClr val="0640A9"/>
        </a:buClr>
        <a:buFont typeface="Wingdings" charset="2"/>
        <a:buChar char="§"/>
        <a:defRPr sz="2000" b="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oleObject" Target="../embeddings/oleObject1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24.emf"/><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25.emf"/><Relationship Id="rId4" Type="http://schemas.openxmlformats.org/officeDocument/2006/relationships/oleObject" Target="../embeddings/oleObject16.bin"/></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225" y="915567"/>
            <a:ext cx="5870117" cy="1882320"/>
          </a:xfrm>
        </p:spPr>
        <p:txBody>
          <a:bodyPr>
            <a:normAutofit/>
          </a:bodyPr>
          <a:lstStyle/>
          <a:p>
            <a:r>
              <a:rPr lang="en-US" dirty="0"/>
              <a:t>Global Procurement - Supplier Quality</a:t>
            </a:r>
            <a:br>
              <a:rPr lang="en-US" dirty="0"/>
            </a:br>
            <a:r>
              <a:rPr lang="en-US" dirty="0"/>
              <a:t>PFMEA training</a:t>
            </a:r>
          </a:p>
        </p:txBody>
      </p:sp>
      <p:sp>
        <p:nvSpPr>
          <p:cNvPr id="5" name="Espace réservé du texte 4">
            <a:extLst>
              <a:ext uri="{FF2B5EF4-FFF2-40B4-BE49-F238E27FC236}">
                <a16:creationId xmlns:a16="http://schemas.microsoft.com/office/drawing/2014/main" id="{C5F32742-9449-4F44-82C5-25DDF6752156}"/>
              </a:ext>
            </a:extLst>
          </p:cNvPr>
          <p:cNvSpPr>
            <a:spLocks noGrp="1"/>
          </p:cNvSpPr>
          <p:nvPr>
            <p:ph type="body" sz="quarter" idx="10"/>
          </p:nvPr>
        </p:nvSpPr>
        <p:spPr/>
        <p:txBody>
          <a:bodyPr>
            <a:normAutofit fontScale="77500" lnSpcReduction="20000"/>
          </a:bodyPr>
          <a:lstStyle/>
          <a:p>
            <a:r>
              <a:rPr lang="en-US" dirty="0"/>
              <a:t>Lise Robert SQS (Supplier Quality Specialist)</a:t>
            </a:r>
          </a:p>
          <a:p>
            <a:r>
              <a:rPr lang="en-US" dirty="0"/>
              <a:t>Rev. 01 – Nov 29th 2018</a:t>
            </a:r>
            <a:endParaRPr lang="fr-FR" dirty="0"/>
          </a:p>
        </p:txBody>
      </p:sp>
      <p:sp>
        <p:nvSpPr>
          <p:cNvPr id="4" name="Slide Number Placeholder 3"/>
          <p:cNvSpPr>
            <a:spLocks noGrp="1"/>
          </p:cNvSpPr>
          <p:nvPr>
            <p:ph type="sldNum" sz="quarter" idx="4294967295"/>
          </p:nvPr>
        </p:nvSpPr>
        <p:spPr>
          <a:xfrm>
            <a:off x="8678863" y="1422400"/>
            <a:ext cx="465137" cy="119063"/>
          </a:xfrm>
        </p:spPr>
        <p:txBody>
          <a:bodyPr/>
          <a:lstStyle/>
          <a:p>
            <a:fld id="{4E950855-28E0-B842-9330-3B380073FD02}" type="slidenum">
              <a:rPr lang="fr-FR" smtClean="0"/>
              <a:pPr/>
              <a:t>1</a:t>
            </a:fld>
            <a:endParaRPr lang="fr-FR" dirty="0"/>
          </a:p>
        </p:txBody>
      </p:sp>
      <p:sp>
        <p:nvSpPr>
          <p:cNvPr id="3" name="TextBox 2"/>
          <p:cNvSpPr txBox="1"/>
          <p:nvPr/>
        </p:nvSpPr>
        <p:spPr>
          <a:xfrm>
            <a:off x="4355976" y="195486"/>
            <a:ext cx="5760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5727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fontScale="90000"/>
          </a:bodyPr>
          <a:lstStyle/>
          <a:p>
            <a:r>
              <a:rPr lang="en-US" dirty="0"/>
              <a:t> What is a FMEA?</a:t>
            </a:r>
            <a:br>
              <a:rPr lang="en-US" dirty="0"/>
            </a:b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lstStyle/>
          <a:p>
            <a:endParaRPr lang="en-US" dirty="0"/>
          </a:p>
          <a:p>
            <a:pPr marL="0" indent="0">
              <a:buNone/>
            </a:pPr>
            <a:r>
              <a:rPr lang="en-US" b="1" dirty="0"/>
              <a:t>Failure modes and effects analysis (FMEA):</a:t>
            </a:r>
          </a:p>
          <a:p>
            <a:r>
              <a:rPr lang="en-US" dirty="0"/>
              <a:t>FMEA is a step-by-step approach for identifying all possible failures in a design, a manufacturing or assembly process, or a product or service. “Failure modes” means the ways, or modes, in which something might fail.</a:t>
            </a:r>
          </a:p>
        </p:txBody>
      </p:sp>
      <p:sp>
        <p:nvSpPr>
          <p:cNvPr id="6" name="Espace réservé du numéro de diapositive 5">
            <a:extLst>
              <a:ext uri="{FF2B5EF4-FFF2-40B4-BE49-F238E27FC236}">
                <a16:creationId xmlns:a16="http://schemas.microsoft.com/office/drawing/2014/main" id="{CCCC5796-C4EA-AF40-8683-470900F8A641}"/>
              </a:ext>
            </a:extLst>
          </p:cNvPr>
          <p:cNvSpPr>
            <a:spLocks noGrp="1"/>
          </p:cNvSpPr>
          <p:nvPr>
            <p:ph type="sldNum" sz="quarter" idx="11"/>
          </p:nvPr>
        </p:nvSpPr>
        <p:spPr/>
        <p:txBody>
          <a:bodyPr/>
          <a:lstStyle/>
          <a:p>
            <a:fld id="{4E950855-28E0-B842-9330-3B380073FD02}" type="slidenum">
              <a:rPr lang="fr-FR" smtClean="0"/>
              <a:pPr/>
              <a:t>10</a:t>
            </a:fld>
            <a:endParaRPr lang="fr-FR" dirty="0"/>
          </a:p>
        </p:txBody>
      </p:sp>
    </p:spTree>
    <p:extLst>
      <p:ext uri="{BB962C8B-B14F-4D97-AF65-F5344CB8AC3E}">
        <p14:creationId xmlns:p14="http://schemas.microsoft.com/office/powerpoint/2010/main" val="422392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fontScale="90000"/>
          </a:bodyPr>
          <a:lstStyle/>
          <a:p>
            <a:r>
              <a:rPr lang="en-US" dirty="0"/>
              <a:t> What is a PFMEA?</a:t>
            </a:r>
            <a:br>
              <a:rPr lang="en-US" dirty="0"/>
            </a:b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a:xfrm>
            <a:off x="457200" y="1541034"/>
            <a:ext cx="8229600" cy="3406979"/>
          </a:xfrm>
        </p:spPr>
        <p:txBody>
          <a:bodyPr>
            <a:normAutofit fontScale="70000" lnSpcReduction="20000"/>
          </a:bodyPr>
          <a:lstStyle/>
          <a:p>
            <a:pPr marL="0" indent="0">
              <a:buNone/>
            </a:pPr>
            <a:r>
              <a:rPr lang="en-US" b="1" dirty="0"/>
              <a:t>A Process Failure Modes and Effects Analysis provides a structured, qualitative, analytical framework which taps the multi-disciplined experience of the team to brainstorm answers to such questions as:</a:t>
            </a:r>
          </a:p>
          <a:p>
            <a:endParaRPr lang="en-US" dirty="0"/>
          </a:p>
          <a:p>
            <a:pPr marL="457200" indent="-457200">
              <a:buFont typeface="+mj-lt"/>
              <a:buAutoNum type="arabicPeriod"/>
            </a:pPr>
            <a:r>
              <a:rPr lang="en-US" dirty="0"/>
              <a:t>How can this process, function, facility, or tooling fail?</a:t>
            </a:r>
          </a:p>
          <a:p>
            <a:pPr marL="457200" indent="-457200">
              <a:buFont typeface="+mj-lt"/>
              <a:buAutoNum type="arabicPeriod"/>
            </a:pPr>
            <a:r>
              <a:rPr lang="en-US" dirty="0"/>
              <a:t>What effect will process, function, facility, or tooling failures have on the </a:t>
            </a:r>
            <a:r>
              <a:rPr lang="fr-FR" dirty="0"/>
              <a:t>end </a:t>
            </a:r>
            <a:r>
              <a:rPr lang="fr-FR" dirty="0" err="1"/>
              <a:t>product</a:t>
            </a:r>
            <a:r>
              <a:rPr lang="fr-FR" dirty="0"/>
              <a:t> (or Customer)?</a:t>
            </a:r>
          </a:p>
          <a:p>
            <a:pPr marL="457200" indent="-457200">
              <a:buFont typeface="+mj-lt"/>
              <a:buAutoNum type="arabicPeriod"/>
            </a:pPr>
            <a:r>
              <a:rPr lang="en-US" dirty="0"/>
              <a:t>How can potential failures be eliminated or controlled?</a:t>
            </a:r>
          </a:p>
          <a:p>
            <a:pPr marL="457200" indent="-457200">
              <a:buFont typeface="+mj-lt"/>
              <a:buAutoNum type="arabicPeriod"/>
            </a:pPr>
            <a:r>
              <a:rPr lang="en-US" dirty="0"/>
              <a:t>Based on the success of Failure Modes and Effects Analysis (FMEA), the PFMEA concept was developed to incorporate a broader analysis team to accomplish a thorough analysis in a short time</a:t>
            </a:r>
          </a:p>
          <a:p>
            <a:endParaRPr lang="en-US" dirty="0"/>
          </a:p>
          <a:p>
            <a:r>
              <a:rPr lang="en-US" dirty="0"/>
              <a:t>A PFMEA can be used to assess any process. The most common use of the PFMEA involves manufacturing processes</a:t>
            </a:r>
          </a:p>
          <a:p>
            <a:r>
              <a:rPr lang="en-US" dirty="0"/>
              <a:t>PFMEAs may be performed on new processes or to improve </a:t>
            </a:r>
            <a:r>
              <a:rPr lang="fr-FR" dirty="0" err="1"/>
              <a:t>current</a:t>
            </a:r>
            <a:r>
              <a:rPr lang="fr-FR" dirty="0"/>
              <a:t> </a:t>
            </a:r>
            <a:r>
              <a:rPr lang="fr-FR" dirty="0" err="1"/>
              <a:t>processes</a:t>
            </a:r>
            <a:endParaRPr lang="en-US" dirty="0"/>
          </a:p>
          <a:p>
            <a:r>
              <a:rPr lang="en-US" dirty="0"/>
              <a:t>To maximize its value, a PFMEA should be performed as early in the manufacturing development cycle as possible</a:t>
            </a:r>
          </a:p>
        </p:txBody>
      </p:sp>
      <p:sp>
        <p:nvSpPr>
          <p:cNvPr id="8" name="Espace réservé du numéro de diapositive 7">
            <a:extLst>
              <a:ext uri="{FF2B5EF4-FFF2-40B4-BE49-F238E27FC236}">
                <a16:creationId xmlns:a16="http://schemas.microsoft.com/office/drawing/2014/main" id="{D8A148DD-6DFB-2B49-805F-3ADDCF16C6B0}"/>
              </a:ext>
            </a:extLst>
          </p:cNvPr>
          <p:cNvSpPr>
            <a:spLocks noGrp="1"/>
          </p:cNvSpPr>
          <p:nvPr>
            <p:ph type="sldNum" sz="quarter" idx="11"/>
          </p:nvPr>
        </p:nvSpPr>
        <p:spPr/>
        <p:txBody>
          <a:bodyPr/>
          <a:lstStyle/>
          <a:p>
            <a:fld id="{4E950855-28E0-B842-9330-3B380073FD02}" type="slidenum">
              <a:rPr lang="fr-FR" smtClean="0"/>
              <a:pPr/>
              <a:t>11</a:t>
            </a:fld>
            <a:endParaRPr lang="fr-FR" dirty="0"/>
          </a:p>
        </p:txBody>
      </p:sp>
    </p:spTree>
    <p:extLst>
      <p:ext uri="{BB962C8B-B14F-4D97-AF65-F5344CB8AC3E}">
        <p14:creationId xmlns:p14="http://schemas.microsoft.com/office/powerpoint/2010/main" val="51731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What is a PFMEA? (cont`d)</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12</a:t>
            </a:fld>
            <a:endParaRPr lang="fr-FR" dirty="0"/>
          </a:p>
        </p:txBody>
      </p:sp>
      <p:sp>
        <p:nvSpPr>
          <p:cNvPr id="3" name="Espace réservé du contenu 2">
            <a:extLst>
              <a:ext uri="{FF2B5EF4-FFF2-40B4-BE49-F238E27FC236}">
                <a16:creationId xmlns:a16="http://schemas.microsoft.com/office/drawing/2014/main" id="{E39CBBC0-4AF8-3440-A873-633E4AAC86AE}"/>
              </a:ext>
            </a:extLst>
          </p:cNvPr>
          <p:cNvSpPr>
            <a:spLocks noGrp="1"/>
          </p:cNvSpPr>
          <p:nvPr>
            <p:ph sz="quarter" idx="12"/>
          </p:nvPr>
        </p:nvSpPr>
        <p:spPr/>
        <p:txBody>
          <a:bodyPr/>
          <a:lstStyle/>
          <a:p>
            <a:r>
              <a:rPr lang="en-US" altLang="fr-FR" dirty="0"/>
              <a:t>It`s focus is on potential process-related failures and their causes.</a:t>
            </a:r>
          </a:p>
          <a:p>
            <a:r>
              <a:rPr lang="en-US" altLang="fr-FR" dirty="0"/>
              <a:t>A PFMEA typically assumes that the design is sound.</a:t>
            </a:r>
          </a:p>
          <a:p>
            <a:r>
              <a:rPr lang="en-US" altLang="fr-FR" dirty="0"/>
              <a:t>The recommended actions are to eliminate the root causes of the potential failures.</a:t>
            </a:r>
          </a:p>
          <a:p>
            <a:endParaRPr lang="fr-FR" dirty="0"/>
          </a:p>
        </p:txBody>
      </p:sp>
    </p:spTree>
    <p:extLst>
      <p:ext uri="{BB962C8B-B14F-4D97-AF65-F5344CB8AC3E}">
        <p14:creationId xmlns:p14="http://schemas.microsoft.com/office/powerpoint/2010/main" val="200871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The purpose of a PFMEA</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13</a:t>
            </a:fld>
            <a:endParaRPr lang="fr-FR" dirty="0"/>
          </a:p>
        </p:txBody>
      </p:sp>
      <p:sp>
        <p:nvSpPr>
          <p:cNvPr id="14" name="Espace réservé du contenu 13">
            <a:extLst>
              <a:ext uri="{FF2B5EF4-FFF2-40B4-BE49-F238E27FC236}">
                <a16:creationId xmlns:a16="http://schemas.microsoft.com/office/drawing/2014/main" id="{45B27C83-DD8A-C14A-8CF1-6FB4484C4B20}"/>
              </a:ext>
            </a:extLst>
          </p:cNvPr>
          <p:cNvSpPr>
            <a:spLocks noGrp="1"/>
          </p:cNvSpPr>
          <p:nvPr>
            <p:ph sz="quarter" idx="12"/>
          </p:nvPr>
        </p:nvSpPr>
        <p:spPr/>
        <p:txBody>
          <a:bodyPr>
            <a:normAutofit fontScale="92500" lnSpcReduction="10000"/>
          </a:bodyPr>
          <a:lstStyle/>
          <a:p>
            <a:pPr marL="0" indent="0">
              <a:buNone/>
            </a:pPr>
            <a:r>
              <a:rPr lang="en-US" altLang="fr-FR" b="1" dirty="0"/>
              <a:t>What it can do for you!</a:t>
            </a:r>
          </a:p>
          <a:p>
            <a:pPr marL="457200" indent="-457200">
              <a:buFont typeface="+mj-lt"/>
              <a:buAutoNum type="arabicPeriod"/>
            </a:pPr>
            <a:r>
              <a:rPr lang="en-US" altLang="fr-FR" dirty="0"/>
              <a:t>Identifies </a:t>
            </a:r>
            <a:r>
              <a:rPr lang="en-US" altLang="fr-FR" b="1" dirty="0"/>
              <a:t>Design</a:t>
            </a:r>
            <a:r>
              <a:rPr lang="en-US" altLang="fr-FR" dirty="0"/>
              <a:t> or process related </a:t>
            </a:r>
            <a:r>
              <a:rPr lang="en-US" altLang="fr-FR" b="1" dirty="0"/>
              <a:t>Failure Modes </a:t>
            </a:r>
            <a:r>
              <a:rPr lang="en-US" altLang="fr-FR" dirty="0"/>
              <a:t>before they happen.</a:t>
            </a:r>
          </a:p>
          <a:p>
            <a:pPr marL="457200" indent="-457200">
              <a:buFont typeface="+mj-lt"/>
              <a:buAutoNum type="arabicPeriod"/>
            </a:pPr>
            <a:r>
              <a:rPr lang="en-US" altLang="fr-FR" dirty="0"/>
              <a:t>Determines the </a:t>
            </a:r>
            <a:r>
              <a:rPr lang="en-US" altLang="fr-FR" b="1" dirty="0"/>
              <a:t>Effect</a:t>
            </a:r>
            <a:r>
              <a:rPr lang="en-US" altLang="fr-FR" dirty="0"/>
              <a:t> and the</a:t>
            </a:r>
            <a:r>
              <a:rPr lang="en-US" altLang="fr-FR" b="1" dirty="0"/>
              <a:t> Severity </a:t>
            </a:r>
            <a:r>
              <a:rPr lang="en-US" altLang="fr-FR" dirty="0"/>
              <a:t>of these failure modes.</a:t>
            </a:r>
          </a:p>
          <a:p>
            <a:pPr marL="457200" indent="-457200">
              <a:buFont typeface="+mj-lt"/>
              <a:buAutoNum type="arabicPeriod"/>
            </a:pPr>
            <a:r>
              <a:rPr lang="en-US" altLang="fr-FR" dirty="0"/>
              <a:t>Identifies the</a:t>
            </a:r>
            <a:r>
              <a:rPr lang="en-US" altLang="fr-FR" b="1" dirty="0"/>
              <a:t> Causes </a:t>
            </a:r>
            <a:r>
              <a:rPr lang="en-US" altLang="fr-FR" dirty="0"/>
              <a:t>and probability of </a:t>
            </a:r>
            <a:r>
              <a:rPr lang="en-US" altLang="fr-FR" b="1" dirty="0"/>
              <a:t>Occurrence of the Failure Modes.</a:t>
            </a:r>
          </a:p>
          <a:p>
            <a:pPr marL="457200" indent="-457200">
              <a:buFont typeface="+mj-lt"/>
              <a:buAutoNum type="arabicPeriod"/>
            </a:pPr>
            <a:r>
              <a:rPr lang="en-US" altLang="fr-FR" dirty="0"/>
              <a:t>Identifies the </a:t>
            </a:r>
            <a:r>
              <a:rPr lang="en-US" altLang="fr-FR" b="1" dirty="0"/>
              <a:t>Controls</a:t>
            </a:r>
            <a:r>
              <a:rPr lang="en-US" altLang="fr-FR" dirty="0"/>
              <a:t> and their </a:t>
            </a:r>
            <a:r>
              <a:rPr lang="en-US" altLang="fr-FR" b="1" dirty="0"/>
              <a:t>Effectiveness.</a:t>
            </a:r>
          </a:p>
          <a:p>
            <a:pPr marL="457200" indent="-457200">
              <a:buFont typeface="+mj-lt"/>
              <a:buAutoNum type="arabicPeriod"/>
            </a:pPr>
            <a:r>
              <a:rPr lang="en-US" altLang="fr-FR" dirty="0"/>
              <a:t>Quantifies and prioritizes the </a:t>
            </a:r>
            <a:r>
              <a:rPr lang="en-US" altLang="fr-FR" b="1" dirty="0"/>
              <a:t>Risks</a:t>
            </a:r>
            <a:r>
              <a:rPr lang="en-US" altLang="fr-FR" dirty="0"/>
              <a:t> associated with the </a:t>
            </a:r>
            <a:r>
              <a:rPr lang="en-US" altLang="fr-FR" b="1" dirty="0"/>
              <a:t>Failure Modes.</a:t>
            </a:r>
          </a:p>
          <a:p>
            <a:pPr marL="457200" indent="-457200">
              <a:buFont typeface="+mj-lt"/>
              <a:buAutoNum type="arabicPeriod"/>
            </a:pPr>
            <a:r>
              <a:rPr lang="en-US" altLang="fr-FR" dirty="0"/>
              <a:t>Develops &amp; documents </a:t>
            </a:r>
            <a:r>
              <a:rPr lang="en-US" altLang="fr-FR" b="1" dirty="0"/>
              <a:t>Action Plans </a:t>
            </a:r>
            <a:r>
              <a:rPr lang="en-US" altLang="fr-FR" dirty="0"/>
              <a:t>that will occur to reduce risk.</a:t>
            </a:r>
          </a:p>
          <a:p>
            <a:pPr marL="457200" indent="-457200">
              <a:buFont typeface="+mj-lt"/>
              <a:buAutoNum type="arabicPeriod"/>
            </a:pPr>
            <a:endParaRPr lang="en-US" altLang="fr-FR" dirty="0"/>
          </a:p>
          <a:p>
            <a:pPr marL="457200" indent="-457200">
              <a:buFont typeface="+mj-lt"/>
              <a:buAutoNum type="arabicPeriod"/>
            </a:pPr>
            <a:endParaRPr lang="en-US" altLang="fr-FR" dirty="0"/>
          </a:p>
          <a:p>
            <a:pPr marL="457200" indent="-457200">
              <a:buFont typeface="+mj-lt"/>
              <a:buAutoNum type="arabicPeriod"/>
            </a:pPr>
            <a:endParaRPr lang="en-US" altLang="fr-FR" dirty="0"/>
          </a:p>
          <a:p>
            <a:endParaRPr lang="fr-FR" dirty="0"/>
          </a:p>
        </p:txBody>
      </p:sp>
    </p:spTree>
    <p:extLst>
      <p:ext uri="{BB962C8B-B14F-4D97-AF65-F5344CB8AC3E}">
        <p14:creationId xmlns:p14="http://schemas.microsoft.com/office/powerpoint/2010/main" val="328811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How does a FMEA eliminate risks of failures???</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14</a:t>
            </a:fld>
            <a:endParaRPr lang="fr-FR" dirty="0"/>
          </a:p>
        </p:txBody>
      </p:sp>
      <p:sp>
        <p:nvSpPr>
          <p:cNvPr id="3" name="Espace réservé du contenu 2">
            <a:extLst>
              <a:ext uri="{FF2B5EF4-FFF2-40B4-BE49-F238E27FC236}">
                <a16:creationId xmlns:a16="http://schemas.microsoft.com/office/drawing/2014/main" id="{9C7C94DD-7B78-7949-88FB-E9511CE5D1FB}"/>
              </a:ext>
            </a:extLst>
          </p:cNvPr>
          <p:cNvSpPr>
            <a:spLocks noGrp="1"/>
          </p:cNvSpPr>
          <p:nvPr>
            <p:ph sz="quarter" idx="12"/>
          </p:nvPr>
        </p:nvSpPr>
        <p:spPr/>
        <p:txBody>
          <a:bodyPr>
            <a:normAutofit/>
          </a:bodyPr>
          <a:lstStyle/>
          <a:p>
            <a:r>
              <a:rPr lang="en-US" altLang="fr-FR" dirty="0"/>
              <a:t>A FMEA is an analytical tool that uses a </a:t>
            </a:r>
            <a:r>
              <a:rPr lang="en-US" altLang="fr-FR" u="sng" dirty="0"/>
              <a:t>disciplined technique </a:t>
            </a:r>
            <a:r>
              <a:rPr lang="en-US" altLang="fr-FR" dirty="0"/>
              <a:t>to identify and help eliminate product and process potential failure modes.</a:t>
            </a:r>
          </a:p>
          <a:p>
            <a:pPr marL="457200" indent="-457200">
              <a:buFont typeface="+mj-lt"/>
              <a:buAutoNum type="arabicPeriod"/>
            </a:pPr>
            <a:r>
              <a:rPr lang="en-US" altLang="fr-FR" dirty="0"/>
              <a:t>By the identification of potential failures</a:t>
            </a:r>
          </a:p>
          <a:p>
            <a:pPr marL="457200" indent="-457200">
              <a:buFont typeface="+mj-lt"/>
              <a:buAutoNum type="arabicPeriod"/>
            </a:pPr>
            <a:r>
              <a:rPr lang="en-US" altLang="fr-FR" dirty="0"/>
              <a:t>Assessing the risks caused by failure modes and Identifying the need of corrective actions</a:t>
            </a:r>
          </a:p>
          <a:p>
            <a:pPr marL="457200" indent="-457200">
              <a:buFont typeface="+mj-lt"/>
              <a:buAutoNum type="arabicPeriod"/>
            </a:pPr>
            <a:r>
              <a:rPr lang="en-US" altLang="fr-FR" dirty="0"/>
              <a:t>Prioritizing corrective actions</a:t>
            </a:r>
          </a:p>
          <a:p>
            <a:pPr marL="457200" indent="-457200">
              <a:buFont typeface="+mj-lt"/>
              <a:buAutoNum type="arabicPeriod"/>
            </a:pPr>
            <a:r>
              <a:rPr lang="en-US" altLang="fr-FR" dirty="0"/>
              <a:t>Carry out corrective actions</a:t>
            </a:r>
            <a:endParaRPr lang="fr-FR" dirty="0"/>
          </a:p>
        </p:txBody>
      </p:sp>
    </p:spTree>
    <p:extLst>
      <p:ext uri="{BB962C8B-B14F-4D97-AF65-F5344CB8AC3E}">
        <p14:creationId xmlns:p14="http://schemas.microsoft.com/office/powerpoint/2010/main" val="14238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634CFA2-74D0-41FB-88F5-13CEFD21E43E}"/>
              </a:ext>
            </a:extLst>
          </p:cNvPr>
          <p:cNvSpPr>
            <a:spLocks noGrp="1" noChangeArrowheads="1"/>
          </p:cNvSpPr>
          <p:nvPr>
            <p:ph type="title"/>
          </p:nvPr>
        </p:nvSpPr>
        <p:spPr/>
        <p:txBody>
          <a:bodyPr/>
          <a:lstStyle/>
          <a:p>
            <a:r>
              <a:rPr lang="en-US" altLang="en-US"/>
              <a:t>FMEA - Definition &amp; Purpose</a:t>
            </a:r>
          </a:p>
        </p:txBody>
      </p:sp>
      <p:sp>
        <p:nvSpPr>
          <p:cNvPr id="2" name="Espace réservé du contenu 1">
            <a:extLst>
              <a:ext uri="{FF2B5EF4-FFF2-40B4-BE49-F238E27FC236}">
                <a16:creationId xmlns:a16="http://schemas.microsoft.com/office/drawing/2014/main" id="{5D10988F-03D0-064C-AD5A-F36DF20CDD57}"/>
              </a:ext>
            </a:extLst>
          </p:cNvPr>
          <p:cNvSpPr>
            <a:spLocks noGrp="1"/>
          </p:cNvSpPr>
          <p:nvPr>
            <p:ph sz="quarter" idx="12"/>
          </p:nvPr>
        </p:nvSpPr>
        <p:spPr/>
        <p:txBody>
          <a:bodyPr>
            <a:normAutofit fontScale="92500" lnSpcReduction="20000"/>
          </a:bodyPr>
          <a:lstStyle/>
          <a:p>
            <a:pPr marL="0" indent="0">
              <a:buNone/>
            </a:pPr>
            <a:r>
              <a:rPr lang="en-GB" altLang="en-US" b="1" dirty="0"/>
              <a:t>When should a PFMEA be done?</a:t>
            </a:r>
          </a:p>
          <a:p>
            <a:pPr marL="0" indent="0">
              <a:buNone/>
            </a:pPr>
            <a:endParaRPr lang="en-GB" altLang="en-US" b="1" dirty="0"/>
          </a:p>
          <a:p>
            <a:r>
              <a:rPr lang="en-GB" altLang="en-US" dirty="0"/>
              <a:t> The FMEA is a living document that should always reflect:</a:t>
            </a:r>
          </a:p>
          <a:p>
            <a:pPr lvl="1"/>
            <a:r>
              <a:rPr lang="en-GB" altLang="en-US" dirty="0"/>
              <a:t>The latest design drawing level</a:t>
            </a:r>
          </a:p>
          <a:p>
            <a:pPr lvl="1"/>
            <a:r>
              <a:rPr lang="en-GB" altLang="en-US" dirty="0"/>
              <a:t>The latest relevant actions</a:t>
            </a:r>
          </a:p>
          <a:p>
            <a:pPr lvl="1"/>
            <a:endParaRPr lang="en-GB" altLang="en-US" dirty="0"/>
          </a:p>
          <a:p>
            <a:r>
              <a:rPr lang="en-GB" altLang="en-US" dirty="0"/>
              <a:t>This means that a review should at least be conducted when:</a:t>
            </a:r>
          </a:p>
          <a:p>
            <a:pPr lvl="1"/>
            <a:r>
              <a:rPr lang="en-GB" altLang="en-US" dirty="0"/>
              <a:t>A design change effects fit, form or function</a:t>
            </a:r>
          </a:p>
          <a:p>
            <a:pPr lvl="1"/>
            <a:r>
              <a:rPr lang="en-GB" altLang="en-US" dirty="0"/>
              <a:t>Previous recommended actions have been completed</a:t>
            </a:r>
          </a:p>
          <a:p>
            <a:pPr lvl="1"/>
            <a:r>
              <a:rPr lang="en-GB" altLang="en-US" dirty="0"/>
              <a:t>New knowledge is gained from related testing or failure occurrence </a:t>
            </a:r>
            <a:br>
              <a:rPr lang="en-GB" altLang="en-US" dirty="0"/>
            </a:br>
            <a:r>
              <a:rPr lang="en-GB" altLang="en-US" dirty="0"/>
              <a:t>and analysis</a:t>
            </a:r>
            <a:endParaRPr lang="en-US" altLang="en-US" dirty="0"/>
          </a:p>
          <a:p>
            <a:endParaRPr lang="fr-FR" dirty="0"/>
          </a:p>
        </p:txBody>
      </p:sp>
      <p:sp>
        <p:nvSpPr>
          <p:cNvPr id="5" name="Espace réservé du numéro de diapositive 4">
            <a:extLst>
              <a:ext uri="{FF2B5EF4-FFF2-40B4-BE49-F238E27FC236}">
                <a16:creationId xmlns:a16="http://schemas.microsoft.com/office/drawing/2014/main" id="{57691C45-6F9D-ED48-8890-194404E42F8F}"/>
              </a:ext>
            </a:extLst>
          </p:cNvPr>
          <p:cNvSpPr>
            <a:spLocks noGrp="1"/>
          </p:cNvSpPr>
          <p:nvPr>
            <p:ph type="sldNum" sz="quarter" idx="11"/>
          </p:nvPr>
        </p:nvSpPr>
        <p:spPr/>
        <p:txBody>
          <a:bodyPr/>
          <a:lstStyle/>
          <a:p>
            <a:fld id="{4E950855-28E0-B842-9330-3B380073FD02}" type="slidenum">
              <a:rPr lang="fr-FR" smtClean="0"/>
              <a:pPr/>
              <a:t>15</a:t>
            </a:fld>
            <a:endParaRPr lang="fr-FR" dirty="0"/>
          </a:p>
        </p:txBody>
      </p:sp>
    </p:spTree>
    <p:extLst>
      <p:ext uri="{BB962C8B-B14F-4D97-AF65-F5344CB8AC3E}">
        <p14:creationId xmlns:p14="http://schemas.microsoft.com/office/powerpoint/2010/main" val="238299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3- TYPE OF FMEA?</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54958489-3915-FF4D-8F6C-8BDA653C0D3E}"/>
              </a:ext>
            </a:extLst>
          </p:cNvPr>
          <p:cNvSpPr>
            <a:spLocks noGrp="1"/>
          </p:cNvSpPr>
          <p:nvPr>
            <p:ph type="sldNum" sz="quarter" idx="12"/>
          </p:nvPr>
        </p:nvSpPr>
        <p:spPr/>
        <p:txBody>
          <a:bodyPr/>
          <a:lstStyle/>
          <a:p>
            <a:fld id="{4E950855-28E0-B842-9330-3B380073FD02}" type="slidenum">
              <a:rPr lang="fr-FR" smtClean="0">
                <a:solidFill>
                  <a:prstClr val="white"/>
                </a:solidFill>
              </a:rPr>
              <a:pPr/>
              <a:t>16</a:t>
            </a:fld>
            <a:endParaRPr lang="fr-FR">
              <a:solidFill>
                <a:prstClr val="white"/>
              </a:solidFill>
            </a:endParaRPr>
          </a:p>
        </p:txBody>
      </p:sp>
    </p:spTree>
    <p:extLst>
      <p:ext uri="{BB962C8B-B14F-4D97-AF65-F5344CB8AC3E}">
        <p14:creationId xmlns:p14="http://schemas.microsoft.com/office/powerpoint/2010/main" val="340839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5CB9B0-9B69-0B4D-BE13-0142C1449834}"/>
              </a:ext>
            </a:extLst>
          </p:cNvPr>
          <p:cNvSpPr>
            <a:spLocks noGrp="1"/>
          </p:cNvSpPr>
          <p:nvPr>
            <p:ph type="title"/>
          </p:nvPr>
        </p:nvSpPr>
        <p:spPr/>
        <p:txBody>
          <a:bodyPr/>
          <a:lstStyle/>
          <a:p>
            <a:r>
              <a:rPr lang="en-US" dirty="0"/>
              <a:t>There are (since 2010) five main types of FMEA</a:t>
            </a:r>
            <a:endParaRPr lang="fr-FR" dirty="0"/>
          </a:p>
        </p:txBody>
      </p:sp>
      <p:sp>
        <p:nvSpPr>
          <p:cNvPr id="4" name="Espace réservé du contenu 3">
            <a:extLst>
              <a:ext uri="{FF2B5EF4-FFF2-40B4-BE49-F238E27FC236}">
                <a16:creationId xmlns:a16="http://schemas.microsoft.com/office/drawing/2014/main" id="{7B99BDB3-5468-B24A-9A63-B28E29FF700E}"/>
              </a:ext>
            </a:extLst>
          </p:cNvPr>
          <p:cNvSpPr>
            <a:spLocks noGrp="1"/>
          </p:cNvSpPr>
          <p:nvPr>
            <p:ph sz="quarter" idx="12"/>
          </p:nvPr>
        </p:nvSpPr>
        <p:spPr/>
        <p:txBody>
          <a:bodyPr>
            <a:normAutofit fontScale="70000" lnSpcReduction="20000"/>
          </a:bodyPr>
          <a:lstStyle/>
          <a:p>
            <a:r>
              <a:rPr lang="en-US" dirty="0"/>
              <a:t>The functional or system FMEA, allows, from the functional analysis, to determine the modes of failures or causes leading to a dreaded event;</a:t>
            </a:r>
          </a:p>
          <a:p>
            <a:endParaRPr lang="en-US" dirty="0"/>
          </a:p>
          <a:p>
            <a:r>
              <a:rPr lang="en-US" dirty="0"/>
              <a:t>The FMEA product, makes it possible to check the viability of a developed product with respect to the requirements of the customer or the application;</a:t>
            </a:r>
          </a:p>
          <a:p>
            <a:endParaRPr lang="en-US" dirty="0"/>
          </a:p>
          <a:p>
            <a:r>
              <a:rPr lang="en-US" dirty="0"/>
              <a:t>The FMEA process, identifies the potential risks associated with a manufacturing process leading to non-compliant products or loss of pace;</a:t>
            </a:r>
          </a:p>
          <a:p>
            <a:endParaRPr lang="en-US" dirty="0"/>
          </a:p>
          <a:p>
            <a:r>
              <a:rPr lang="en-US" dirty="0"/>
              <a:t>The FMEA of production, makes it possible to anticipate the risks related to the non-functioning or to the abnormal functioning of an equipment, a machine;</a:t>
            </a:r>
          </a:p>
          <a:p>
            <a:endParaRPr lang="en-US" dirty="0"/>
          </a:p>
          <a:p>
            <a:r>
              <a:rPr lang="en-US" dirty="0"/>
              <a:t>The FMEA of Flow, makes it possible to anticipate the risks related to material or information flow interruptions, the reaction or correction delays and the costs inherent in returning to normal.</a:t>
            </a:r>
            <a:endParaRPr lang="fr-FR" dirty="0"/>
          </a:p>
          <a:p>
            <a:endParaRPr lang="fr-FR" dirty="0"/>
          </a:p>
        </p:txBody>
      </p:sp>
      <p:sp>
        <p:nvSpPr>
          <p:cNvPr id="7" name="Espace réservé du numéro de diapositive 6">
            <a:extLst>
              <a:ext uri="{FF2B5EF4-FFF2-40B4-BE49-F238E27FC236}">
                <a16:creationId xmlns:a16="http://schemas.microsoft.com/office/drawing/2014/main" id="{4B984752-7D2C-AA43-8674-826296078F8C}"/>
              </a:ext>
            </a:extLst>
          </p:cNvPr>
          <p:cNvSpPr>
            <a:spLocks noGrp="1"/>
          </p:cNvSpPr>
          <p:nvPr>
            <p:ph type="sldNum" sz="quarter" idx="11"/>
          </p:nvPr>
        </p:nvSpPr>
        <p:spPr/>
        <p:txBody>
          <a:bodyPr/>
          <a:lstStyle/>
          <a:p>
            <a:fld id="{4E950855-28E0-B842-9330-3B380073FD02}" type="slidenum">
              <a:rPr lang="fr-FR" smtClean="0"/>
              <a:pPr/>
              <a:t>17</a:t>
            </a:fld>
            <a:endParaRPr lang="fr-FR" dirty="0"/>
          </a:p>
        </p:txBody>
      </p:sp>
    </p:spTree>
    <p:extLst>
      <p:ext uri="{BB962C8B-B14F-4D97-AF65-F5344CB8AC3E}">
        <p14:creationId xmlns:p14="http://schemas.microsoft.com/office/powerpoint/2010/main" val="313278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The 2 main types of FMEA</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18</a:t>
            </a:fld>
            <a:endParaRPr lang="fr-FR" dirty="0"/>
          </a:p>
        </p:txBody>
      </p:sp>
      <p:sp>
        <p:nvSpPr>
          <p:cNvPr id="3" name="Espace réservé du contenu 2">
            <a:extLst>
              <a:ext uri="{FF2B5EF4-FFF2-40B4-BE49-F238E27FC236}">
                <a16:creationId xmlns:a16="http://schemas.microsoft.com/office/drawing/2014/main" id="{E4CDBD1E-1D42-C947-B1B3-4D35EF819E7A}"/>
              </a:ext>
            </a:extLst>
          </p:cNvPr>
          <p:cNvSpPr>
            <a:spLocks noGrp="1"/>
          </p:cNvSpPr>
          <p:nvPr>
            <p:ph sz="quarter" idx="12"/>
          </p:nvPr>
        </p:nvSpPr>
        <p:spPr/>
        <p:txBody>
          <a:bodyPr>
            <a:normAutofit fontScale="92500" lnSpcReduction="20000"/>
          </a:bodyPr>
          <a:lstStyle/>
          <a:p>
            <a:r>
              <a:rPr lang="en-US" altLang="fr-FR" b="1" dirty="0"/>
              <a:t>Design “DFMEA”- </a:t>
            </a:r>
            <a:r>
              <a:rPr lang="en-US" altLang="fr-FR" i="1" dirty="0"/>
              <a:t>(Driven by part or component functions) </a:t>
            </a:r>
            <a:br>
              <a:rPr lang="en-US" altLang="fr-FR" i="1" dirty="0"/>
            </a:br>
            <a:r>
              <a:rPr lang="en-US" dirty="0"/>
              <a:t>The FMEA product (" Design FMEA ") improves and enhances </a:t>
            </a:r>
            <a:br>
              <a:rPr lang="en-US" dirty="0"/>
            </a:br>
            <a:r>
              <a:rPr lang="en-US" dirty="0"/>
              <a:t>the product by identifying design weaknesses and their impact </a:t>
            </a:r>
            <a:br>
              <a:rPr lang="en-US" dirty="0"/>
            </a:br>
            <a:r>
              <a:rPr lang="en-US" dirty="0"/>
              <a:t>on the customer</a:t>
            </a:r>
          </a:p>
          <a:p>
            <a:endParaRPr lang="en-US" dirty="0"/>
          </a:p>
          <a:p>
            <a:r>
              <a:rPr lang="en-US" altLang="fr-FR" b="1" dirty="0"/>
              <a:t>Process “PFMEA”- </a:t>
            </a:r>
            <a:r>
              <a:rPr lang="en-US" altLang="fr-FR" i="1" dirty="0"/>
              <a:t>(Driven by process functions &amp; part characteristics) </a:t>
            </a:r>
            <a:r>
              <a:rPr lang="en-US" altLang="fr-FR" dirty="0"/>
              <a:t>A Process is a sequence of tasks that is organized to produce a product or provide a service. A Process FMEA </a:t>
            </a:r>
            <a:r>
              <a:rPr lang="en-US" dirty="0"/>
              <a:t>is used to improve and make the process reliable, by identifying the effects of its failures on productivity and the product. It is particularly useful in maintenance and zero fault programs. ¨Doing it right the first time¨.</a:t>
            </a:r>
            <a:endParaRPr lang="en-US" altLang="fr-FR" dirty="0"/>
          </a:p>
        </p:txBody>
      </p:sp>
    </p:spTree>
    <p:extLst>
      <p:ext uri="{BB962C8B-B14F-4D97-AF65-F5344CB8AC3E}">
        <p14:creationId xmlns:p14="http://schemas.microsoft.com/office/powerpoint/2010/main" val="92740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4- Team Members roles and how to conduct a PFMEA</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362225BB-EE49-B546-9E28-516DB46D217B}"/>
              </a:ext>
            </a:extLst>
          </p:cNvPr>
          <p:cNvSpPr>
            <a:spLocks noGrp="1"/>
          </p:cNvSpPr>
          <p:nvPr>
            <p:ph type="sldNum" sz="quarter" idx="12"/>
          </p:nvPr>
        </p:nvSpPr>
        <p:spPr/>
        <p:txBody>
          <a:bodyPr/>
          <a:lstStyle/>
          <a:p>
            <a:fld id="{4E950855-28E0-B842-9330-3B380073FD02}" type="slidenum">
              <a:rPr lang="fr-FR" smtClean="0">
                <a:solidFill>
                  <a:prstClr val="white"/>
                </a:solidFill>
              </a:rPr>
              <a:pPr/>
              <a:t>19</a:t>
            </a:fld>
            <a:endParaRPr lang="fr-FR">
              <a:solidFill>
                <a:prstClr val="white"/>
              </a:solidFill>
            </a:endParaRPr>
          </a:p>
        </p:txBody>
      </p:sp>
    </p:spTree>
    <p:extLst>
      <p:ext uri="{BB962C8B-B14F-4D97-AF65-F5344CB8AC3E}">
        <p14:creationId xmlns:p14="http://schemas.microsoft.com/office/powerpoint/2010/main" val="332922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2"/>
          </p:nvPr>
        </p:nvSpPr>
        <p:spPr/>
        <p:txBody>
          <a:bodyPr/>
          <a:lstStyle/>
          <a:p>
            <a:fld id="{4E950855-28E0-B842-9330-3B380073FD02}" type="slidenum">
              <a:rPr lang="fr-FR" smtClean="0"/>
              <a:pPr/>
              <a:t>2</a:t>
            </a:fld>
            <a:endParaRPr lang="fr-FR" dirty="0"/>
          </a:p>
        </p:txBody>
      </p:sp>
      <p:sp>
        <p:nvSpPr>
          <p:cNvPr id="3" name="Espace réservé du texte 2">
            <a:extLst>
              <a:ext uri="{FF2B5EF4-FFF2-40B4-BE49-F238E27FC236}">
                <a16:creationId xmlns:a16="http://schemas.microsoft.com/office/drawing/2014/main" id="{C4DF1019-FC0B-8F41-B964-9819A75425CD}"/>
              </a:ext>
            </a:extLst>
          </p:cNvPr>
          <p:cNvSpPr>
            <a:spLocks noGrp="1"/>
          </p:cNvSpPr>
          <p:nvPr>
            <p:ph type="body" sz="quarter" idx="13"/>
          </p:nvPr>
        </p:nvSpPr>
        <p:spPr>
          <a:xfrm>
            <a:off x="5148064" y="1131590"/>
            <a:ext cx="3072885" cy="3384376"/>
          </a:xfrm>
        </p:spPr>
        <p:txBody>
          <a:bodyPr>
            <a:normAutofit/>
          </a:bodyPr>
          <a:lstStyle/>
          <a:p>
            <a:r>
              <a:rPr lang="en" dirty="0"/>
              <a:t>The purpose is to share the benefits of a detailed PFD (process Flow Diagram, conducted during a PFMEA (process failure mode effects analysis), that will ensure product quality </a:t>
            </a:r>
            <a:br>
              <a:rPr lang="en" dirty="0"/>
            </a:br>
            <a:r>
              <a:rPr lang="en" dirty="0"/>
              <a:t>in the manufacturing/ assembly process.</a:t>
            </a:r>
          </a:p>
        </p:txBody>
      </p:sp>
      <p:sp>
        <p:nvSpPr>
          <p:cNvPr id="8" name="Espace réservé du contenu 7">
            <a:extLst>
              <a:ext uri="{FF2B5EF4-FFF2-40B4-BE49-F238E27FC236}">
                <a16:creationId xmlns:a16="http://schemas.microsoft.com/office/drawing/2014/main" id="{041E63C5-DF61-B349-A386-D3B08161E8BF}"/>
              </a:ext>
            </a:extLst>
          </p:cNvPr>
          <p:cNvSpPr>
            <a:spLocks noGrp="1"/>
          </p:cNvSpPr>
          <p:nvPr>
            <p:ph sz="quarter" idx="14"/>
          </p:nvPr>
        </p:nvSpPr>
        <p:spPr/>
        <p:txBody>
          <a:bodyPr>
            <a:normAutofit/>
          </a:bodyPr>
          <a:lstStyle/>
          <a:p>
            <a:r>
              <a:rPr lang="en-US" altLang="fr-FR" dirty="0"/>
              <a:t>What is the purpose of this presentation?</a:t>
            </a:r>
            <a:endParaRPr lang="en" dirty="0"/>
          </a:p>
        </p:txBody>
      </p:sp>
    </p:spTree>
    <p:extLst>
      <p:ext uri="{BB962C8B-B14F-4D97-AF65-F5344CB8AC3E}">
        <p14:creationId xmlns:p14="http://schemas.microsoft.com/office/powerpoint/2010/main" val="152463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Who creates a PFMEA?</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20</a:t>
            </a:fld>
            <a:endParaRPr lang="fr-FR" dirty="0"/>
          </a:p>
        </p:txBody>
      </p:sp>
      <p:sp>
        <p:nvSpPr>
          <p:cNvPr id="3" name="Espace réservé du contenu 2">
            <a:extLst>
              <a:ext uri="{FF2B5EF4-FFF2-40B4-BE49-F238E27FC236}">
                <a16:creationId xmlns:a16="http://schemas.microsoft.com/office/drawing/2014/main" id="{03485F07-ABA3-9E4C-938C-ABDD5CC143B6}"/>
              </a:ext>
            </a:extLst>
          </p:cNvPr>
          <p:cNvSpPr>
            <a:spLocks noGrp="1"/>
          </p:cNvSpPr>
          <p:nvPr>
            <p:ph sz="quarter" idx="12"/>
          </p:nvPr>
        </p:nvSpPr>
        <p:spPr>
          <a:xfrm>
            <a:off x="457199" y="1541035"/>
            <a:ext cx="5213155" cy="3053588"/>
          </a:xfrm>
        </p:spPr>
        <p:txBody>
          <a:bodyPr>
            <a:normAutofit fontScale="70000" lnSpcReduction="20000"/>
          </a:bodyPr>
          <a:lstStyle/>
          <a:p>
            <a:r>
              <a:rPr lang="en-US" altLang="fr-FR" dirty="0"/>
              <a:t>PFMEA are created by a </a:t>
            </a:r>
            <a:r>
              <a:rPr lang="en-US" altLang="fr-FR" b="1" dirty="0"/>
              <a:t>multi-disciplinary</a:t>
            </a:r>
            <a:r>
              <a:rPr lang="en-US" altLang="fr-FR" dirty="0"/>
              <a:t> team consisting, </a:t>
            </a:r>
            <a:r>
              <a:rPr lang="en-US" altLang="fr-FR" b="1" dirty="0"/>
              <a:t>at a minimum of</a:t>
            </a:r>
            <a:r>
              <a:rPr lang="en-US" altLang="fr-FR" dirty="0"/>
              <a:t>, Engineering, Quality, Production </a:t>
            </a:r>
          </a:p>
          <a:p>
            <a:endParaRPr lang="en-US" dirty="0"/>
          </a:p>
          <a:p>
            <a:r>
              <a:rPr lang="en-US" dirty="0"/>
              <a:t>Teams may also include: </a:t>
            </a:r>
          </a:p>
          <a:p>
            <a:r>
              <a:rPr lang="en-US" dirty="0"/>
              <a:t>Manufacturing Engineer </a:t>
            </a:r>
          </a:p>
          <a:p>
            <a:r>
              <a:rPr lang="en-US" dirty="0"/>
              <a:t>Design Engineer </a:t>
            </a:r>
          </a:p>
          <a:p>
            <a:r>
              <a:rPr lang="en-US" dirty="0"/>
              <a:t>Tooling Engineer </a:t>
            </a:r>
          </a:p>
          <a:p>
            <a:r>
              <a:rPr lang="en-US" dirty="0"/>
              <a:t>Industrial Engineer </a:t>
            </a:r>
          </a:p>
          <a:p>
            <a:r>
              <a:rPr lang="en-US" dirty="0"/>
              <a:t>Material Handlers </a:t>
            </a:r>
          </a:p>
          <a:p>
            <a:r>
              <a:rPr lang="en-US" dirty="0"/>
              <a:t>Operators </a:t>
            </a:r>
          </a:p>
          <a:p>
            <a:r>
              <a:rPr lang="en-US" dirty="0"/>
              <a:t>Customer </a:t>
            </a:r>
          </a:p>
          <a:p>
            <a:r>
              <a:rPr lang="en-US" dirty="0"/>
              <a:t>Others as required</a:t>
            </a:r>
            <a:endParaRPr lang="en-US" altLang="fr-FR" dirty="0"/>
          </a:p>
          <a:p>
            <a:endParaRPr lang="fr-FR" dirty="0"/>
          </a:p>
        </p:txBody>
      </p:sp>
      <p:sp>
        <p:nvSpPr>
          <p:cNvPr id="5" name="Oval 5">
            <a:extLst>
              <a:ext uri="{FF2B5EF4-FFF2-40B4-BE49-F238E27FC236}">
                <a16:creationId xmlns:a16="http://schemas.microsoft.com/office/drawing/2014/main" id="{6BBB16B6-B232-41A3-A3E3-762B837B1CE9}"/>
              </a:ext>
            </a:extLst>
          </p:cNvPr>
          <p:cNvSpPr>
            <a:spLocks noChangeArrowheads="1"/>
          </p:cNvSpPr>
          <p:nvPr/>
        </p:nvSpPr>
        <p:spPr bwMode="auto">
          <a:xfrm>
            <a:off x="5670355" y="1660074"/>
            <a:ext cx="3016445" cy="2783883"/>
          </a:xfrm>
          <a:prstGeom prst="rect">
            <a:avLst/>
          </a:prstGeom>
          <a:solidFill>
            <a:schemeClr val="accent1"/>
          </a:solidFill>
          <a:ln w="38100">
            <a:noFill/>
            <a:round/>
            <a:headEnd/>
            <a:tailEnd/>
          </a:ln>
          <a:effectLst/>
        </p:spPr>
        <p:txBody>
          <a:bodyPr wrap="none" anchor="ctr"/>
          <a:lstStyle/>
          <a:p>
            <a:pPr algn="ctr" eaLnBrk="1" hangingPunct="1">
              <a:defRPr/>
            </a:pPr>
            <a:r>
              <a:rPr lang="en-US" altLang="fr-FR" sz="2000" b="1" dirty="0">
                <a:solidFill>
                  <a:schemeClr val="bg1"/>
                </a:solidFill>
                <a:latin typeface="Arial" panose="020B0604020202020204" pitchFamily="34" charset="0"/>
                <a:cs typeface="Arial" panose="020B0604020202020204" pitchFamily="34" charset="0"/>
              </a:rPr>
              <a:t>FMEA Core Team</a:t>
            </a:r>
          </a:p>
          <a:p>
            <a:pPr algn="ctr" eaLnBrk="1" hangingPunct="1">
              <a:defRPr/>
            </a:pPr>
            <a:r>
              <a:rPr lang="en-US" altLang="fr-FR" sz="1400" b="1" dirty="0">
                <a:solidFill>
                  <a:schemeClr val="bg1"/>
                </a:solidFill>
                <a:latin typeface="Arial" panose="020B0604020202020204" pitchFamily="34" charset="0"/>
                <a:cs typeface="Arial" panose="020B0604020202020204" pitchFamily="34" charset="0"/>
              </a:rPr>
              <a:t>4 – 6 Members</a:t>
            </a:r>
          </a:p>
          <a:p>
            <a:pPr algn="ctr" eaLnBrk="1" hangingPunct="1">
              <a:defRPr/>
            </a:pPr>
            <a:endParaRPr lang="en-US" altLang="fr-FR" sz="1000" b="1" dirty="0">
              <a:solidFill>
                <a:schemeClr val="bg1"/>
              </a:solidFill>
              <a:latin typeface="Arial" panose="020B0604020202020204" pitchFamily="34" charset="0"/>
              <a:cs typeface="Arial" panose="020B0604020202020204" pitchFamily="34" charset="0"/>
            </a:endParaRP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Expertise in Product / Process</a:t>
            </a: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Cross functional</a:t>
            </a: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Honest Communication</a:t>
            </a: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Active participation</a:t>
            </a: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Positive attitude</a:t>
            </a: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Respects other opinions</a:t>
            </a:r>
          </a:p>
          <a:p>
            <a:pPr algn="ctr" eaLnBrk="1" hangingPunct="1">
              <a:defRPr/>
            </a:pPr>
            <a:r>
              <a:rPr lang="en-US" altLang="fr-FR" sz="1200" b="1" dirty="0">
                <a:solidFill>
                  <a:schemeClr val="bg1"/>
                </a:solidFill>
                <a:latin typeface="Arial" panose="020B0604020202020204" pitchFamily="34" charset="0"/>
                <a:cs typeface="Arial" panose="020B0604020202020204" pitchFamily="34" charset="0"/>
              </a:rPr>
              <a:t>Participates in team decisions</a:t>
            </a:r>
            <a:endParaRPr lang="en-US" altLang="fr-FR" sz="1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2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lstStyle/>
          <a:p>
            <a:r>
              <a:rPr lang="en-US" dirty="0"/>
              <a:t>3.0 How to Conduct an Effective PFMEA</a:t>
            </a: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lstStyle/>
          <a:p>
            <a:r>
              <a:rPr lang="en-US" dirty="0"/>
              <a:t>Because most PFMEAs involve manufacturing area processes, </a:t>
            </a:r>
            <a:br>
              <a:rPr lang="en-US" dirty="0"/>
            </a:br>
            <a:r>
              <a:rPr lang="en-US" dirty="0"/>
              <a:t>the manufacturing engineer is usually the team leader</a:t>
            </a:r>
          </a:p>
          <a:p>
            <a:endParaRPr lang="en-US" dirty="0"/>
          </a:p>
          <a:p>
            <a:r>
              <a:rPr lang="en-US" dirty="0"/>
              <a:t>The effectiveness of the team depends upon the expertise of its members, and the quality of the team output depends on the willingness of each team member to give his or her best effort.</a:t>
            </a:r>
          </a:p>
          <a:p>
            <a:endParaRPr lang="en-US" dirty="0"/>
          </a:p>
          <a:p>
            <a:endParaRPr lang="en-US" dirty="0"/>
          </a:p>
        </p:txBody>
      </p:sp>
      <p:sp>
        <p:nvSpPr>
          <p:cNvPr id="6" name="Espace réservé du numéro de diapositive 5">
            <a:extLst>
              <a:ext uri="{FF2B5EF4-FFF2-40B4-BE49-F238E27FC236}">
                <a16:creationId xmlns:a16="http://schemas.microsoft.com/office/drawing/2014/main" id="{D4E50ECF-7ABE-6E4D-9C24-D7FF52E851FE}"/>
              </a:ext>
            </a:extLst>
          </p:cNvPr>
          <p:cNvSpPr>
            <a:spLocks noGrp="1"/>
          </p:cNvSpPr>
          <p:nvPr>
            <p:ph type="sldNum" sz="quarter" idx="11"/>
          </p:nvPr>
        </p:nvSpPr>
        <p:spPr/>
        <p:txBody>
          <a:bodyPr/>
          <a:lstStyle/>
          <a:p>
            <a:fld id="{4E950855-28E0-B842-9330-3B380073FD02}" type="slidenum">
              <a:rPr lang="fr-FR" smtClean="0"/>
              <a:pPr/>
              <a:t>21</a:t>
            </a:fld>
            <a:endParaRPr lang="fr-FR" dirty="0"/>
          </a:p>
        </p:txBody>
      </p:sp>
    </p:spTree>
    <p:extLst>
      <p:ext uri="{BB962C8B-B14F-4D97-AF65-F5344CB8AC3E}">
        <p14:creationId xmlns:p14="http://schemas.microsoft.com/office/powerpoint/2010/main" val="1313507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lstStyle/>
          <a:p>
            <a:r>
              <a:rPr lang="en-US" dirty="0"/>
              <a:t>The team…</a:t>
            </a: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normAutofit fontScale="55000" lnSpcReduction="20000"/>
          </a:bodyPr>
          <a:lstStyle/>
          <a:p>
            <a:endParaRPr lang="en-US" dirty="0"/>
          </a:p>
          <a:p>
            <a:endParaRPr lang="en-US" dirty="0"/>
          </a:p>
          <a:p>
            <a:r>
              <a:rPr lang="en-US" dirty="0"/>
              <a:t>Team Leader – responsible for planning, organizing, staffing, and chairing; ensures that a thorough and credible PFMEA analysis is </a:t>
            </a:r>
            <a:r>
              <a:rPr lang="fr-FR" dirty="0" err="1"/>
              <a:t>performed</a:t>
            </a:r>
            <a:r>
              <a:rPr lang="fr-FR" dirty="0"/>
              <a:t>. </a:t>
            </a:r>
            <a:r>
              <a:rPr lang="fr-FR" dirty="0" err="1"/>
              <a:t>Act</a:t>
            </a:r>
            <a:r>
              <a:rPr lang="fr-FR" dirty="0"/>
              <a:t> as </a:t>
            </a:r>
            <a:r>
              <a:rPr lang="fr-FR" dirty="0" err="1"/>
              <a:t>facilitator</a:t>
            </a:r>
            <a:r>
              <a:rPr lang="fr-FR" dirty="0"/>
              <a:t>.</a:t>
            </a:r>
          </a:p>
          <a:p>
            <a:endParaRPr lang="fr-FR" dirty="0"/>
          </a:p>
          <a:p>
            <a:pPr lvl="1"/>
            <a:r>
              <a:rPr lang="fr-FR" dirty="0"/>
              <a:t>Checklist</a:t>
            </a:r>
          </a:p>
          <a:p>
            <a:pPr lvl="2"/>
            <a:r>
              <a:rPr lang="en-US" dirty="0"/>
              <a:t>Select 5-10 team members to represent engineering organizations and/or work </a:t>
            </a:r>
            <a:r>
              <a:rPr lang="fr-FR" dirty="0" err="1"/>
              <a:t>operations</a:t>
            </a:r>
            <a:r>
              <a:rPr lang="fr-FR" dirty="0"/>
              <a:t> </a:t>
            </a:r>
            <a:r>
              <a:rPr lang="fr-FR" dirty="0" err="1"/>
              <a:t>involved</a:t>
            </a:r>
            <a:endParaRPr lang="fr-FR" dirty="0"/>
          </a:p>
          <a:p>
            <a:pPr lvl="2"/>
            <a:r>
              <a:rPr lang="en-US" dirty="0"/>
              <a:t>Select appropriate team members to function as scribe/recorder</a:t>
            </a:r>
          </a:p>
          <a:p>
            <a:pPr lvl="2"/>
            <a:endParaRPr lang="en-US" dirty="0"/>
          </a:p>
          <a:p>
            <a:pPr lvl="1"/>
            <a:r>
              <a:rPr lang="en-US" dirty="0"/>
              <a:t>Prior to the first team meeting</a:t>
            </a:r>
          </a:p>
          <a:p>
            <a:pPr lvl="2"/>
            <a:r>
              <a:rPr lang="en-US" dirty="0"/>
              <a:t>Develop scope for PFMEA</a:t>
            </a:r>
          </a:p>
          <a:p>
            <a:pPr lvl="2"/>
            <a:r>
              <a:rPr lang="en-US" dirty="0"/>
              <a:t>Review PFMEA guidelines and forms</a:t>
            </a:r>
          </a:p>
          <a:p>
            <a:pPr lvl="2"/>
            <a:r>
              <a:rPr lang="fr-FR" dirty="0" err="1"/>
              <a:t>Develop</a:t>
            </a:r>
            <a:r>
              <a:rPr lang="fr-FR" dirty="0"/>
              <a:t> </a:t>
            </a:r>
            <a:r>
              <a:rPr lang="fr-FR" dirty="0" err="1"/>
              <a:t>schedule</a:t>
            </a:r>
            <a:endParaRPr lang="fr-FR" dirty="0"/>
          </a:p>
          <a:p>
            <a:pPr lvl="2"/>
            <a:r>
              <a:rPr lang="en-US" dirty="0"/>
              <a:t>Resolve any questions about performing the PFMEA</a:t>
            </a:r>
          </a:p>
          <a:p>
            <a:pPr lvl="2"/>
            <a:r>
              <a:rPr lang="en-US" dirty="0"/>
              <a:t>Distribute guidelines, objectives, scope, and schedule to each team member</a:t>
            </a:r>
          </a:p>
          <a:p>
            <a:pPr lvl="2"/>
            <a:endParaRPr lang="en-US" dirty="0"/>
          </a:p>
          <a:p>
            <a:pPr lvl="1"/>
            <a:r>
              <a:rPr lang="en-US" dirty="0"/>
              <a:t>After each team meeting, review team’s progress</a:t>
            </a:r>
          </a:p>
          <a:p>
            <a:pPr lvl="2"/>
            <a:r>
              <a:rPr lang="en-US" dirty="0"/>
              <a:t>Ensure any required changes in engineering, planning, etc. are included in team’s </a:t>
            </a:r>
            <a:r>
              <a:rPr lang="fr-FR" dirty="0" err="1"/>
              <a:t>recommendations</a:t>
            </a:r>
            <a:endParaRPr lang="fr-FR" dirty="0"/>
          </a:p>
          <a:p>
            <a:pPr lvl="2"/>
            <a:r>
              <a:rPr lang="en-US" dirty="0"/>
              <a:t>Prepare final report and report all open action items</a:t>
            </a:r>
          </a:p>
        </p:txBody>
      </p:sp>
      <p:sp>
        <p:nvSpPr>
          <p:cNvPr id="7" name="Espace réservé du numéro de diapositive 6">
            <a:extLst>
              <a:ext uri="{FF2B5EF4-FFF2-40B4-BE49-F238E27FC236}">
                <a16:creationId xmlns:a16="http://schemas.microsoft.com/office/drawing/2014/main" id="{1D6BC789-090C-2F44-9B52-47F820E41477}"/>
              </a:ext>
            </a:extLst>
          </p:cNvPr>
          <p:cNvSpPr>
            <a:spLocks noGrp="1"/>
          </p:cNvSpPr>
          <p:nvPr>
            <p:ph type="sldNum" sz="quarter" idx="11"/>
          </p:nvPr>
        </p:nvSpPr>
        <p:spPr/>
        <p:txBody>
          <a:bodyPr/>
          <a:lstStyle/>
          <a:p>
            <a:fld id="{4E950855-28E0-B842-9330-3B380073FD02}" type="slidenum">
              <a:rPr lang="fr-FR" smtClean="0"/>
              <a:pPr/>
              <a:t>22</a:t>
            </a:fld>
            <a:endParaRPr lang="fr-FR" dirty="0"/>
          </a:p>
        </p:txBody>
      </p:sp>
    </p:spTree>
    <p:extLst>
      <p:ext uri="{BB962C8B-B14F-4D97-AF65-F5344CB8AC3E}">
        <p14:creationId xmlns:p14="http://schemas.microsoft.com/office/powerpoint/2010/main" val="97722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fontScale="90000"/>
          </a:bodyPr>
          <a:lstStyle/>
          <a:p>
            <a:r>
              <a:rPr lang="en-US" dirty="0"/>
              <a:t> </a:t>
            </a:r>
            <a:br>
              <a:rPr lang="en-US" dirty="0"/>
            </a:br>
            <a:r>
              <a:rPr lang="en-US" dirty="0"/>
              <a:t>3.0 How to Conduct an Effective PFMEA (</a:t>
            </a:r>
            <a:r>
              <a:rPr lang="en-US" dirty="0" err="1"/>
              <a:t>cont</a:t>
            </a:r>
            <a:r>
              <a:rPr lang="en-US" dirty="0"/>
              <a:t>)</a:t>
            </a:r>
            <a:br>
              <a:rPr lang="en-US" dirty="0"/>
            </a:br>
            <a:br>
              <a:rPr lang="en-US" dirty="0"/>
            </a:b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normAutofit fontScale="92500" lnSpcReduction="20000"/>
          </a:bodyPr>
          <a:lstStyle/>
          <a:p>
            <a:r>
              <a:rPr lang="en-US" b="1" dirty="0"/>
              <a:t>Prior to the first meeting, the team leader </a:t>
            </a:r>
            <a:r>
              <a:rPr lang="fr-FR" b="1" dirty="0" err="1"/>
              <a:t>should</a:t>
            </a:r>
            <a:r>
              <a:rPr lang="fr-FR" b="1" dirty="0"/>
              <a:t>:</a:t>
            </a:r>
          </a:p>
          <a:p>
            <a:pPr lvl="1"/>
            <a:r>
              <a:rPr lang="en-US" dirty="0"/>
              <a:t>Establish objectives and scope</a:t>
            </a:r>
          </a:p>
          <a:p>
            <a:pPr lvl="1"/>
            <a:r>
              <a:rPr lang="en-US" dirty="0"/>
              <a:t>Choose experts for the PFMEA team</a:t>
            </a:r>
          </a:p>
          <a:p>
            <a:pPr lvl="1"/>
            <a:endParaRPr lang="en-US" dirty="0"/>
          </a:p>
          <a:p>
            <a:r>
              <a:rPr lang="en-US" b="1" dirty="0"/>
              <a:t>The team leader is responsible for the effectiveness of the </a:t>
            </a:r>
            <a:r>
              <a:rPr lang="fr-FR" b="1" dirty="0" err="1"/>
              <a:t>review</a:t>
            </a:r>
            <a:endParaRPr lang="fr-FR" dirty="0"/>
          </a:p>
          <a:p>
            <a:pPr lvl="1"/>
            <a:r>
              <a:rPr lang="en-US" dirty="0"/>
              <a:t>Brainstorming used to increase creativity and bring out a wide </a:t>
            </a:r>
            <a:r>
              <a:rPr lang="fr-FR" dirty="0"/>
              <a:t>range of </a:t>
            </a:r>
            <a:r>
              <a:rPr lang="fr-FR" dirty="0" err="1"/>
              <a:t>ideas</a:t>
            </a:r>
            <a:endParaRPr lang="fr-FR" dirty="0"/>
          </a:p>
          <a:p>
            <a:pPr lvl="1"/>
            <a:r>
              <a:rPr lang="en-US" dirty="0"/>
              <a:t>Discussion allows team to look at things from different view points</a:t>
            </a:r>
          </a:p>
          <a:p>
            <a:pPr lvl="1"/>
            <a:r>
              <a:rPr lang="en-US" dirty="0"/>
              <a:t>Gemba review: A visit(s) to the work area with an overview of the process/ test/ operation gives team members basic understanding of the </a:t>
            </a:r>
            <a:r>
              <a:rPr lang="fr-FR" dirty="0"/>
              <a:t>process</a:t>
            </a:r>
          </a:p>
          <a:p>
            <a:pPr lvl="1"/>
            <a:r>
              <a:rPr lang="en-US" dirty="0"/>
              <a:t>Limit meetings to one hour</a:t>
            </a:r>
          </a:p>
        </p:txBody>
      </p:sp>
      <p:sp>
        <p:nvSpPr>
          <p:cNvPr id="6" name="Espace réservé du numéro de diapositive 5">
            <a:extLst>
              <a:ext uri="{FF2B5EF4-FFF2-40B4-BE49-F238E27FC236}">
                <a16:creationId xmlns:a16="http://schemas.microsoft.com/office/drawing/2014/main" id="{22AC7AD4-32EF-A24F-9168-5F299D6C2E96}"/>
              </a:ext>
            </a:extLst>
          </p:cNvPr>
          <p:cNvSpPr>
            <a:spLocks noGrp="1"/>
          </p:cNvSpPr>
          <p:nvPr>
            <p:ph type="sldNum" sz="quarter" idx="11"/>
          </p:nvPr>
        </p:nvSpPr>
        <p:spPr/>
        <p:txBody>
          <a:bodyPr/>
          <a:lstStyle/>
          <a:p>
            <a:fld id="{4E950855-28E0-B842-9330-3B380073FD02}" type="slidenum">
              <a:rPr lang="fr-FR" smtClean="0"/>
              <a:pPr/>
              <a:t>23</a:t>
            </a:fld>
            <a:endParaRPr lang="fr-FR" dirty="0"/>
          </a:p>
        </p:txBody>
      </p:sp>
    </p:spTree>
    <p:extLst>
      <p:ext uri="{BB962C8B-B14F-4D97-AF65-F5344CB8AC3E}">
        <p14:creationId xmlns:p14="http://schemas.microsoft.com/office/powerpoint/2010/main" val="272640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a:bodyPr>
          <a:lstStyle/>
          <a:p>
            <a:r>
              <a:rPr lang="en-US" dirty="0">
                <a:solidFill>
                  <a:srgbClr val="0000CC"/>
                </a:solidFill>
              </a:rPr>
              <a:t>The team…</a:t>
            </a: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normAutofit/>
          </a:bodyPr>
          <a:lstStyle/>
          <a:p>
            <a:pPr marL="0" indent="0">
              <a:buNone/>
            </a:pPr>
            <a:endParaRPr lang="en-US" dirty="0"/>
          </a:p>
          <a:p>
            <a:r>
              <a:rPr lang="en-US" dirty="0"/>
              <a:t>Team Member </a:t>
            </a:r>
          </a:p>
          <a:p>
            <a:pPr lvl="2"/>
            <a:r>
              <a:rPr lang="en-US" dirty="0"/>
              <a:t> uses personal knowledge, expertise, and perspective; participates in meetings helping the team reach full </a:t>
            </a:r>
            <a:r>
              <a:rPr lang="fr-FR" dirty="0" err="1"/>
              <a:t>potential</a:t>
            </a:r>
            <a:endParaRPr lang="fr-FR" dirty="0"/>
          </a:p>
          <a:p>
            <a:pPr marL="914400" lvl="2" indent="0">
              <a:buNone/>
            </a:pPr>
            <a:endParaRPr lang="fr-FR" dirty="0"/>
          </a:p>
          <a:p>
            <a:pPr lvl="1"/>
            <a:r>
              <a:rPr lang="fr-FR" dirty="0"/>
              <a:t>As part of the team, </a:t>
            </a:r>
            <a:r>
              <a:rPr lang="fr-FR" dirty="0" err="1"/>
              <a:t>you</a:t>
            </a:r>
            <a:r>
              <a:rPr lang="fr-FR" dirty="0"/>
              <a:t> </a:t>
            </a:r>
            <a:r>
              <a:rPr lang="fr-FR" dirty="0" err="1"/>
              <a:t>should</a:t>
            </a:r>
            <a:r>
              <a:rPr lang="fr-FR" dirty="0"/>
              <a:t>:</a:t>
            </a:r>
          </a:p>
          <a:p>
            <a:pPr lvl="2"/>
            <a:r>
              <a:rPr lang="fr-FR" dirty="0"/>
              <a:t>Be </a:t>
            </a:r>
            <a:r>
              <a:rPr lang="fr-FR" dirty="0" err="1"/>
              <a:t>prepared</a:t>
            </a:r>
            <a:endParaRPr lang="fr-FR" dirty="0"/>
          </a:p>
          <a:p>
            <a:pPr lvl="2"/>
            <a:r>
              <a:rPr lang="en-US" dirty="0"/>
              <a:t>Be innovative – Ask questions, challenge </a:t>
            </a:r>
            <a:r>
              <a:rPr lang="fr-FR" dirty="0" err="1"/>
              <a:t>assumptions</a:t>
            </a:r>
            <a:endParaRPr lang="fr-FR" dirty="0"/>
          </a:p>
          <a:p>
            <a:pPr lvl="2"/>
            <a:r>
              <a:rPr lang="en-US" dirty="0"/>
              <a:t>Complete and close all action items </a:t>
            </a:r>
            <a:r>
              <a:rPr lang="fr-FR" dirty="0" err="1"/>
              <a:t>assigned</a:t>
            </a:r>
            <a:r>
              <a:rPr lang="fr-FR" dirty="0"/>
              <a:t> to </a:t>
            </a:r>
            <a:r>
              <a:rPr lang="fr-FR" dirty="0" err="1"/>
              <a:t>you</a:t>
            </a:r>
            <a:endParaRPr lang="en-US" sz="700" dirty="0"/>
          </a:p>
        </p:txBody>
      </p:sp>
      <p:sp>
        <p:nvSpPr>
          <p:cNvPr id="4" name="Espace réservé du numéro de diapositive 3">
            <a:extLst>
              <a:ext uri="{FF2B5EF4-FFF2-40B4-BE49-F238E27FC236}">
                <a16:creationId xmlns:a16="http://schemas.microsoft.com/office/drawing/2014/main" id="{F8DBE0A0-FA20-5A47-AF64-38A01393FC49}"/>
              </a:ext>
            </a:extLst>
          </p:cNvPr>
          <p:cNvSpPr>
            <a:spLocks noGrp="1"/>
          </p:cNvSpPr>
          <p:nvPr>
            <p:ph type="sldNum" sz="quarter" idx="11"/>
          </p:nvPr>
        </p:nvSpPr>
        <p:spPr/>
        <p:txBody>
          <a:bodyPr/>
          <a:lstStyle/>
          <a:p>
            <a:fld id="{4E950855-28E0-B842-9330-3B380073FD02}" type="slidenum">
              <a:rPr lang="fr-FR" smtClean="0"/>
              <a:pPr/>
              <a:t>24</a:t>
            </a:fld>
            <a:endParaRPr lang="fr-FR" dirty="0"/>
          </a:p>
        </p:txBody>
      </p:sp>
    </p:spTree>
    <p:extLst>
      <p:ext uri="{BB962C8B-B14F-4D97-AF65-F5344CB8AC3E}">
        <p14:creationId xmlns:p14="http://schemas.microsoft.com/office/powerpoint/2010/main" val="106987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fontScale="90000"/>
          </a:bodyPr>
          <a:lstStyle/>
          <a:p>
            <a:r>
              <a:rPr lang="en-US" dirty="0"/>
              <a:t> </a:t>
            </a:r>
            <a:br>
              <a:rPr lang="en-US" dirty="0"/>
            </a:br>
            <a:r>
              <a:rPr lang="en-US" dirty="0"/>
              <a:t>3.0 How to Conduct an Effective PFMEA (</a:t>
            </a:r>
            <a:r>
              <a:rPr lang="en-US" dirty="0" err="1"/>
              <a:t>cont</a:t>
            </a:r>
            <a:r>
              <a:rPr lang="en-US" dirty="0"/>
              <a:t>)</a:t>
            </a:r>
            <a:br>
              <a:rPr lang="en-US" dirty="0"/>
            </a:br>
            <a:br>
              <a:rPr lang="en-US" dirty="0"/>
            </a:b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a:xfrm>
            <a:off x="457200" y="1541034"/>
            <a:ext cx="8229600" cy="3334971"/>
          </a:xfrm>
        </p:spPr>
        <p:txBody>
          <a:bodyPr>
            <a:normAutofit fontScale="62500" lnSpcReduction="20000"/>
          </a:bodyPr>
          <a:lstStyle/>
          <a:p>
            <a:pPr marL="0" indent="0">
              <a:buNone/>
            </a:pPr>
            <a:r>
              <a:rPr lang="fr-FR" b="1" dirty="0"/>
              <a:t>STEP 1</a:t>
            </a:r>
          </a:p>
          <a:p>
            <a:r>
              <a:rPr lang="en-US" dirty="0"/>
              <a:t>Team leader organizes the team; defines the goals, methods, scope, responsibilities of each      team member; and establishes a tentative </a:t>
            </a:r>
            <a:r>
              <a:rPr lang="fr-FR" dirty="0" err="1"/>
              <a:t>schedule</a:t>
            </a:r>
            <a:endParaRPr lang="fr-FR" dirty="0"/>
          </a:p>
          <a:p>
            <a:endParaRPr lang="fr-FR" dirty="0"/>
          </a:p>
          <a:p>
            <a:r>
              <a:rPr lang="en-US" dirty="0"/>
              <a:t>After reviewing engineering, drawings, and planning, team develops a flow chart showing the major functions or operations of the process to help team members understand the process</a:t>
            </a:r>
          </a:p>
          <a:p>
            <a:endParaRPr lang="en-US" dirty="0"/>
          </a:p>
          <a:p>
            <a:pPr marL="0" indent="0">
              <a:buNone/>
            </a:pPr>
            <a:r>
              <a:rPr lang="fr-FR" b="1" dirty="0"/>
              <a:t>STEP 2</a:t>
            </a:r>
          </a:p>
          <a:p>
            <a:r>
              <a:rPr lang="en-US" dirty="0"/>
              <a:t>For each process function, team determines all potential failure modes</a:t>
            </a:r>
          </a:p>
          <a:p>
            <a:endParaRPr lang="en-US" dirty="0"/>
          </a:p>
          <a:p>
            <a:r>
              <a:rPr lang="en-US" dirty="0"/>
              <a:t>Team discusses and records the failure effects, failure causes, and current controls for each potential failure mode</a:t>
            </a:r>
          </a:p>
          <a:p>
            <a:endParaRPr lang="en-US" dirty="0"/>
          </a:p>
          <a:p>
            <a:r>
              <a:rPr lang="en-US" dirty="0"/>
              <a:t>Team rates occurrence, severity, and detection for each failure cause</a:t>
            </a:r>
          </a:p>
          <a:p>
            <a:endParaRPr lang="en-US" dirty="0"/>
          </a:p>
          <a:p>
            <a:pPr lvl="1"/>
            <a:r>
              <a:rPr lang="en-US" dirty="0"/>
              <a:t>It is helpful to rate all failure causes for occurrence first, next rate for severity, and then rate for detection</a:t>
            </a:r>
          </a:p>
          <a:p>
            <a:pPr lvl="1"/>
            <a:r>
              <a:rPr lang="en-US" dirty="0"/>
              <a:t>l The Risk Priority Number (RPN) is the product of these ratings</a:t>
            </a:r>
          </a:p>
        </p:txBody>
      </p:sp>
      <p:sp>
        <p:nvSpPr>
          <p:cNvPr id="6" name="Espace réservé du numéro de diapositive 5">
            <a:extLst>
              <a:ext uri="{FF2B5EF4-FFF2-40B4-BE49-F238E27FC236}">
                <a16:creationId xmlns:a16="http://schemas.microsoft.com/office/drawing/2014/main" id="{EE7BEB37-B917-664B-9178-F09E8948FD44}"/>
              </a:ext>
            </a:extLst>
          </p:cNvPr>
          <p:cNvSpPr>
            <a:spLocks noGrp="1"/>
          </p:cNvSpPr>
          <p:nvPr>
            <p:ph type="sldNum" sz="quarter" idx="11"/>
          </p:nvPr>
        </p:nvSpPr>
        <p:spPr/>
        <p:txBody>
          <a:bodyPr/>
          <a:lstStyle/>
          <a:p>
            <a:fld id="{4E950855-28E0-B842-9330-3B380073FD02}" type="slidenum">
              <a:rPr lang="fr-FR" smtClean="0"/>
              <a:pPr/>
              <a:t>25</a:t>
            </a:fld>
            <a:endParaRPr lang="fr-FR" dirty="0"/>
          </a:p>
        </p:txBody>
      </p:sp>
    </p:spTree>
    <p:extLst>
      <p:ext uri="{BB962C8B-B14F-4D97-AF65-F5344CB8AC3E}">
        <p14:creationId xmlns:p14="http://schemas.microsoft.com/office/powerpoint/2010/main" val="274209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fontScale="90000"/>
          </a:bodyPr>
          <a:lstStyle/>
          <a:p>
            <a:r>
              <a:rPr lang="en-US" dirty="0"/>
              <a:t> </a:t>
            </a:r>
            <a:br>
              <a:rPr lang="en-US" dirty="0"/>
            </a:br>
            <a:r>
              <a:rPr lang="en-US" dirty="0"/>
              <a:t>3.0 How to Conduct an Effective PFMEA (</a:t>
            </a:r>
            <a:r>
              <a:rPr lang="en-US" dirty="0" err="1"/>
              <a:t>cont</a:t>
            </a:r>
            <a:r>
              <a:rPr lang="en-US" dirty="0"/>
              <a:t>)</a:t>
            </a:r>
            <a:br>
              <a:rPr lang="en-US" dirty="0"/>
            </a:b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normAutofit fontScale="92500" lnSpcReduction="20000"/>
          </a:bodyPr>
          <a:lstStyle/>
          <a:p>
            <a:pPr marL="0" indent="0">
              <a:buNone/>
            </a:pPr>
            <a:r>
              <a:rPr lang="fr-FR" b="1" dirty="0"/>
              <a:t>STEP 3</a:t>
            </a:r>
          </a:p>
          <a:p>
            <a:r>
              <a:rPr lang="en-US" dirty="0"/>
              <a:t>Identify corrective action to improve the process/test</a:t>
            </a:r>
          </a:p>
          <a:p>
            <a:pPr lvl="1"/>
            <a:r>
              <a:rPr lang="en-US" dirty="0"/>
              <a:t>Failure causes with the highest RPN should be analyzed first</a:t>
            </a:r>
          </a:p>
          <a:p>
            <a:pPr lvl="2"/>
            <a:r>
              <a:rPr lang="en-US" dirty="0"/>
              <a:t>High occurrence number indicates the causes should be eliminated or </a:t>
            </a:r>
            <a:r>
              <a:rPr lang="fr-FR" dirty="0" err="1"/>
              <a:t>controlled</a:t>
            </a:r>
            <a:endParaRPr lang="fr-FR" dirty="0"/>
          </a:p>
          <a:p>
            <a:pPr lvl="2"/>
            <a:r>
              <a:rPr lang="en-US" dirty="0"/>
              <a:t>High detection number indicates a need for additional controls</a:t>
            </a:r>
          </a:p>
          <a:p>
            <a:pPr lvl="2"/>
            <a:r>
              <a:rPr lang="en-US" dirty="0"/>
              <a:t>High severity number indicates product or process redesign may be needed</a:t>
            </a:r>
          </a:p>
          <a:p>
            <a:pPr lvl="1"/>
            <a:r>
              <a:rPr lang="en-US" dirty="0"/>
              <a:t>Conduct additional brainstorming to develop effective and innovative </a:t>
            </a:r>
            <a:r>
              <a:rPr lang="fr-FR" dirty="0" err="1"/>
              <a:t>ways</a:t>
            </a:r>
            <a:r>
              <a:rPr lang="fr-FR" dirty="0"/>
              <a:t> to </a:t>
            </a:r>
            <a:r>
              <a:rPr lang="fr-FR" dirty="0" err="1"/>
              <a:t>reduce</a:t>
            </a:r>
            <a:r>
              <a:rPr lang="fr-FR" dirty="0"/>
              <a:t> </a:t>
            </a:r>
            <a:r>
              <a:rPr lang="fr-FR" dirty="0" err="1"/>
              <a:t>failure</a:t>
            </a:r>
            <a:endParaRPr lang="fr-FR" dirty="0"/>
          </a:p>
          <a:p>
            <a:pPr lvl="2"/>
            <a:r>
              <a:rPr lang="en-US" dirty="0"/>
              <a:t>Proposed changes identified as “Resulting Action Taken” and new occurrence, severity, detection, and RPN ratings are assigned</a:t>
            </a:r>
          </a:p>
        </p:txBody>
      </p:sp>
      <p:sp>
        <p:nvSpPr>
          <p:cNvPr id="6" name="Espace réservé du numéro de diapositive 5">
            <a:extLst>
              <a:ext uri="{FF2B5EF4-FFF2-40B4-BE49-F238E27FC236}">
                <a16:creationId xmlns:a16="http://schemas.microsoft.com/office/drawing/2014/main" id="{B1B72517-4433-DC4A-ACE4-FD72BF398918}"/>
              </a:ext>
            </a:extLst>
          </p:cNvPr>
          <p:cNvSpPr>
            <a:spLocks noGrp="1"/>
          </p:cNvSpPr>
          <p:nvPr>
            <p:ph type="sldNum" sz="quarter" idx="11"/>
          </p:nvPr>
        </p:nvSpPr>
        <p:spPr/>
        <p:txBody>
          <a:bodyPr/>
          <a:lstStyle/>
          <a:p>
            <a:fld id="{4E950855-28E0-B842-9330-3B380073FD02}" type="slidenum">
              <a:rPr lang="fr-FR" smtClean="0"/>
              <a:pPr/>
              <a:t>26</a:t>
            </a:fld>
            <a:endParaRPr lang="fr-FR" dirty="0"/>
          </a:p>
        </p:txBody>
      </p:sp>
    </p:spTree>
    <p:extLst>
      <p:ext uri="{BB962C8B-B14F-4D97-AF65-F5344CB8AC3E}">
        <p14:creationId xmlns:p14="http://schemas.microsoft.com/office/powerpoint/2010/main" val="357118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294AC-9556-47A4-8D7E-B28A53D118A1}"/>
              </a:ext>
            </a:extLst>
          </p:cNvPr>
          <p:cNvSpPr>
            <a:spLocks noGrp="1"/>
          </p:cNvSpPr>
          <p:nvPr>
            <p:ph type="title"/>
          </p:nvPr>
        </p:nvSpPr>
        <p:spPr/>
        <p:txBody>
          <a:bodyPr>
            <a:normAutofit fontScale="90000"/>
          </a:bodyPr>
          <a:lstStyle/>
          <a:p>
            <a:r>
              <a:rPr lang="en-US" dirty="0"/>
              <a:t> </a:t>
            </a:r>
            <a:br>
              <a:rPr lang="en-US" dirty="0"/>
            </a:br>
            <a:r>
              <a:rPr lang="en-US" dirty="0"/>
              <a:t>3.0 How to Conduct an Effective PFMEA (</a:t>
            </a:r>
            <a:r>
              <a:rPr lang="en-US" dirty="0" err="1"/>
              <a:t>cont</a:t>
            </a:r>
            <a:r>
              <a:rPr lang="en-US" dirty="0"/>
              <a:t>)</a:t>
            </a:r>
            <a:br>
              <a:rPr lang="en-US" dirty="0"/>
            </a:br>
            <a:br>
              <a:rPr lang="en-US" dirty="0"/>
            </a:br>
            <a:endParaRPr lang="fr-FR" dirty="0"/>
          </a:p>
        </p:txBody>
      </p:sp>
      <p:sp>
        <p:nvSpPr>
          <p:cNvPr id="3" name="Espace réservé du contenu 2">
            <a:extLst>
              <a:ext uri="{FF2B5EF4-FFF2-40B4-BE49-F238E27FC236}">
                <a16:creationId xmlns:a16="http://schemas.microsoft.com/office/drawing/2014/main" id="{05F3C0AC-E754-447A-8F60-8243EB23B5BA}"/>
              </a:ext>
            </a:extLst>
          </p:cNvPr>
          <p:cNvSpPr>
            <a:spLocks noGrp="1"/>
          </p:cNvSpPr>
          <p:nvPr>
            <p:ph sz="quarter" idx="12"/>
          </p:nvPr>
        </p:nvSpPr>
        <p:spPr/>
        <p:txBody>
          <a:bodyPr>
            <a:normAutofit fontScale="85000" lnSpcReduction="10000"/>
          </a:bodyPr>
          <a:lstStyle/>
          <a:p>
            <a:pPr marL="0" indent="0">
              <a:buNone/>
            </a:pPr>
            <a:r>
              <a:rPr lang="fr-FR" b="1" dirty="0"/>
              <a:t>STEP 4</a:t>
            </a:r>
          </a:p>
          <a:p>
            <a:r>
              <a:rPr lang="en-US" dirty="0"/>
              <a:t>Proposed changes for high/significant RPN ratings that have not been completed are listed on the PFMEA form as “Open Issue or Preventive Action Report (PAR) ” </a:t>
            </a:r>
          </a:p>
          <a:p>
            <a:endParaRPr lang="fr-FR" dirty="0"/>
          </a:p>
          <a:p>
            <a:pPr lvl="1"/>
            <a:r>
              <a:rPr lang="en-US" dirty="0"/>
              <a:t>PFMEA team reaches agreement on items to keep open and carry </a:t>
            </a:r>
            <a:r>
              <a:rPr lang="fr-FR" dirty="0" err="1"/>
              <a:t>forward</a:t>
            </a:r>
            <a:endParaRPr lang="fr-FR" dirty="0"/>
          </a:p>
          <a:p>
            <a:pPr lvl="1"/>
            <a:r>
              <a:rPr lang="en-US" dirty="0"/>
              <a:t>All “Open Issue” items will be included in the summary of the PFMEA </a:t>
            </a:r>
          </a:p>
          <a:p>
            <a:pPr lvl="1"/>
            <a:r>
              <a:rPr lang="en-US" dirty="0"/>
              <a:t>Individual members will be responsible for the implementation of their respective “Open Issue” items</a:t>
            </a:r>
          </a:p>
          <a:p>
            <a:pPr lvl="1"/>
            <a:endParaRPr lang="en-US" dirty="0"/>
          </a:p>
          <a:p>
            <a:r>
              <a:rPr lang="en-US" dirty="0"/>
              <a:t>Presenting the PFMEA results to management and releasing the final report completes the PFMEA effort</a:t>
            </a:r>
          </a:p>
        </p:txBody>
      </p:sp>
      <p:sp>
        <p:nvSpPr>
          <p:cNvPr id="6" name="Espace réservé du numéro de diapositive 5">
            <a:extLst>
              <a:ext uri="{FF2B5EF4-FFF2-40B4-BE49-F238E27FC236}">
                <a16:creationId xmlns:a16="http://schemas.microsoft.com/office/drawing/2014/main" id="{EFC77FF1-25EE-9140-A87C-B1F55D4E70DE}"/>
              </a:ext>
            </a:extLst>
          </p:cNvPr>
          <p:cNvSpPr>
            <a:spLocks noGrp="1"/>
          </p:cNvSpPr>
          <p:nvPr>
            <p:ph type="sldNum" sz="quarter" idx="11"/>
          </p:nvPr>
        </p:nvSpPr>
        <p:spPr/>
        <p:txBody>
          <a:bodyPr/>
          <a:lstStyle/>
          <a:p>
            <a:fld id="{4E950855-28E0-B842-9330-3B380073FD02}" type="slidenum">
              <a:rPr lang="fr-FR" smtClean="0"/>
              <a:pPr/>
              <a:t>27</a:t>
            </a:fld>
            <a:endParaRPr lang="fr-FR" dirty="0"/>
          </a:p>
        </p:txBody>
      </p:sp>
    </p:spTree>
    <p:extLst>
      <p:ext uri="{BB962C8B-B14F-4D97-AF65-F5344CB8AC3E}">
        <p14:creationId xmlns:p14="http://schemas.microsoft.com/office/powerpoint/2010/main" val="2528239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5- FMEA Terminology</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CD411096-FD52-5D49-92F7-45D0B1145494}"/>
              </a:ext>
            </a:extLst>
          </p:cNvPr>
          <p:cNvSpPr>
            <a:spLocks noGrp="1"/>
          </p:cNvSpPr>
          <p:nvPr>
            <p:ph type="sldNum" sz="quarter" idx="12"/>
          </p:nvPr>
        </p:nvSpPr>
        <p:spPr/>
        <p:txBody>
          <a:bodyPr/>
          <a:lstStyle/>
          <a:p>
            <a:fld id="{4E950855-28E0-B842-9330-3B380073FD02}" type="slidenum">
              <a:rPr lang="fr-FR" smtClean="0">
                <a:solidFill>
                  <a:prstClr val="white"/>
                </a:solidFill>
              </a:rPr>
              <a:pPr/>
              <a:t>28</a:t>
            </a:fld>
            <a:endParaRPr lang="fr-FR">
              <a:solidFill>
                <a:prstClr val="white"/>
              </a:solidFill>
            </a:endParaRPr>
          </a:p>
        </p:txBody>
      </p:sp>
    </p:spTree>
    <p:extLst>
      <p:ext uri="{BB962C8B-B14F-4D97-AF65-F5344CB8AC3E}">
        <p14:creationId xmlns:p14="http://schemas.microsoft.com/office/powerpoint/2010/main" val="65514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43BE14B-9A3D-4D63-9386-CC674074C031}"/>
              </a:ext>
            </a:extLst>
          </p:cNvPr>
          <p:cNvSpPr>
            <a:spLocks noGrp="1" noChangeArrowheads="1"/>
          </p:cNvSpPr>
          <p:nvPr>
            <p:ph type="title"/>
          </p:nvPr>
        </p:nvSpPr>
        <p:spPr/>
        <p:txBody>
          <a:bodyPr/>
          <a:lstStyle/>
          <a:p>
            <a:r>
              <a:rPr lang="en-US" altLang="fr-FR" dirty="0"/>
              <a:t>FMEA Terminology</a:t>
            </a:r>
          </a:p>
        </p:txBody>
      </p:sp>
      <p:sp>
        <p:nvSpPr>
          <p:cNvPr id="2" name="Espace réservé du contenu 1">
            <a:extLst>
              <a:ext uri="{FF2B5EF4-FFF2-40B4-BE49-F238E27FC236}">
                <a16:creationId xmlns:a16="http://schemas.microsoft.com/office/drawing/2014/main" id="{84607636-6744-2C4B-B255-803693DDFAB0}"/>
              </a:ext>
            </a:extLst>
          </p:cNvPr>
          <p:cNvSpPr>
            <a:spLocks noGrp="1"/>
          </p:cNvSpPr>
          <p:nvPr>
            <p:ph sz="quarter" idx="12"/>
          </p:nvPr>
        </p:nvSpPr>
        <p:spPr/>
        <p:txBody>
          <a:bodyPr>
            <a:normAutofit fontScale="77500" lnSpcReduction="20000"/>
          </a:bodyPr>
          <a:lstStyle/>
          <a:p>
            <a:pPr marL="457200" indent="-457200">
              <a:buFont typeface="+mj-lt"/>
              <a:buAutoNum type="arabicPeriod"/>
            </a:pPr>
            <a:r>
              <a:rPr lang="en-US" altLang="fr-FR" dirty="0"/>
              <a:t>Failure Modes: (Specific loss of a function) is a concise  description of how a part system, or manufacturing process may potentially fail to perform its functions.</a:t>
            </a:r>
          </a:p>
          <a:p>
            <a:pPr marL="457200" indent="-457200">
              <a:buFont typeface="+mj-lt"/>
              <a:buAutoNum type="arabicPeriod"/>
            </a:pPr>
            <a:r>
              <a:rPr lang="en-US" altLang="fr-FR" dirty="0"/>
              <a:t>Failure Mode “Effect”: A description of the consequence or Ramification of a system or part failure. A typical failure mode may  have several “effects” depending on which customer you consider. When multiple effects exist for a given failure mode, enter the worst case severity on the worksheet to calculate risk.</a:t>
            </a:r>
          </a:p>
          <a:p>
            <a:pPr marL="457200" indent="-457200">
              <a:buFont typeface="+mj-lt"/>
              <a:buAutoNum type="arabicPeriod"/>
            </a:pPr>
            <a:r>
              <a:rPr lang="en-US" altLang="fr-FR" dirty="0"/>
              <a:t>Severity Rating: (Seriousness of the Effect) Severity is the numerical rating of the impact on customers.</a:t>
            </a:r>
          </a:p>
          <a:p>
            <a:pPr marL="457200" indent="-457200">
              <a:buFont typeface="+mj-lt"/>
              <a:buAutoNum type="arabicPeriod"/>
            </a:pPr>
            <a:r>
              <a:rPr lang="en-US" altLang="fr-FR" dirty="0"/>
              <a:t>Failure </a:t>
            </a:r>
            <a:r>
              <a:rPr lang="en-US" altLang="fr-FR" dirty="0" err="1"/>
              <a:t>Mode“Causes</a:t>
            </a:r>
            <a:r>
              <a:rPr lang="en-US" altLang="fr-FR" dirty="0"/>
              <a:t>”: A description of the design or process deficiency (global cause or root level cause) that results in the failure mode .</a:t>
            </a:r>
          </a:p>
          <a:p>
            <a:r>
              <a:rPr lang="en-US" altLang="fr-FR" dirty="0"/>
              <a:t>You must look at the causes not the symptoms of the failure. Most failure Modes have more than one Cause.</a:t>
            </a:r>
          </a:p>
          <a:p>
            <a:endParaRPr lang="en-US" altLang="fr-FR" dirty="0"/>
          </a:p>
          <a:p>
            <a:endParaRPr lang="en-US" altLang="fr-FR" dirty="0"/>
          </a:p>
          <a:p>
            <a:endParaRPr lang="en-US" altLang="fr-FR" dirty="0"/>
          </a:p>
          <a:p>
            <a:endParaRPr lang="fr-FR" dirty="0"/>
          </a:p>
        </p:txBody>
      </p:sp>
      <p:sp>
        <p:nvSpPr>
          <p:cNvPr id="15" name="Espace réservé du numéro de diapositive 14">
            <a:extLst>
              <a:ext uri="{FF2B5EF4-FFF2-40B4-BE49-F238E27FC236}">
                <a16:creationId xmlns:a16="http://schemas.microsoft.com/office/drawing/2014/main" id="{CFE92C17-CE33-254A-A198-7D55EB5C1662}"/>
              </a:ext>
            </a:extLst>
          </p:cNvPr>
          <p:cNvSpPr>
            <a:spLocks noGrp="1"/>
          </p:cNvSpPr>
          <p:nvPr>
            <p:ph type="sldNum" sz="quarter" idx="11"/>
          </p:nvPr>
        </p:nvSpPr>
        <p:spPr/>
        <p:txBody>
          <a:bodyPr/>
          <a:lstStyle/>
          <a:p>
            <a:fld id="{4E950855-28E0-B842-9330-3B380073FD02}" type="slidenum">
              <a:rPr lang="fr-FR" smtClean="0"/>
              <a:pPr/>
              <a:t>29</a:t>
            </a:fld>
            <a:endParaRPr lang="fr-FR" dirty="0"/>
          </a:p>
        </p:txBody>
      </p:sp>
    </p:spTree>
    <p:extLst>
      <p:ext uri="{BB962C8B-B14F-4D97-AF65-F5344CB8AC3E}">
        <p14:creationId xmlns:p14="http://schemas.microsoft.com/office/powerpoint/2010/main" val="331438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9582"/>
            <a:ext cx="8001000" cy="1102519"/>
          </a:xfrm>
        </p:spPr>
        <p:txBody>
          <a:bodyPr/>
          <a:lstStyle/>
          <a:p>
            <a:r>
              <a:rPr lang="en-US" altLang="fr-FR" dirty="0"/>
              <a:t>Overview Objective</a:t>
            </a:r>
            <a:endParaRPr lang="en-CA" dirty="0"/>
          </a:p>
        </p:txBody>
      </p:sp>
      <p:sp>
        <p:nvSpPr>
          <p:cNvPr id="3" name="Title 1"/>
          <p:cNvSpPr txBox="1">
            <a:spLocks/>
          </p:cNvSpPr>
          <p:nvPr/>
        </p:nvSpPr>
        <p:spPr>
          <a:xfrm>
            <a:off x="685800" y="2162101"/>
            <a:ext cx="8001000" cy="1273745"/>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r>
              <a:rPr lang="en-US" altLang="fr-FR" sz="2000" b="0" dirty="0"/>
              <a:t>Failure Mode Effect Analysis (FMEA) – Provide a Basic familiarization with a tool that aids in quantifying severity, occurrences and detection of failures, and guides the creation of corrective action, process improvement and risk mitigation plans.</a:t>
            </a:r>
          </a:p>
          <a:p>
            <a:pPr marL="457200" indent="-457200">
              <a:buFont typeface="+mj-lt"/>
              <a:buAutoNum type="arabicPeriod"/>
            </a:pPr>
            <a:endParaRPr lang="en-CA" sz="2000" b="0" dirty="0"/>
          </a:p>
        </p:txBody>
      </p:sp>
      <p:sp>
        <p:nvSpPr>
          <p:cNvPr id="5" name="Espace réservé du numéro de diapositive 4">
            <a:extLst>
              <a:ext uri="{FF2B5EF4-FFF2-40B4-BE49-F238E27FC236}">
                <a16:creationId xmlns:a16="http://schemas.microsoft.com/office/drawing/2014/main" id="{AF2C20F2-1C7B-994B-85B2-4FE01E5A4E22}"/>
              </a:ext>
            </a:extLst>
          </p:cNvPr>
          <p:cNvSpPr>
            <a:spLocks noGrp="1"/>
          </p:cNvSpPr>
          <p:nvPr>
            <p:ph type="sldNum" sz="quarter" idx="12"/>
          </p:nvPr>
        </p:nvSpPr>
        <p:spPr/>
        <p:txBody>
          <a:bodyPr/>
          <a:lstStyle/>
          <a:p>
            <a:fld id="{4E950855-28E0-B842-9330-3B380073FD02}" type="slidenum">
              <a:rPr lang="fr-FR" smtClean="0">
                <a:solidFill>
                  <a:prstClr val="white"/>
                </a:solidFill>
              </a:rPr>
              <a:pPr/>
              <a:t>3</a:t>
            </a:fld>
            <a:endParaRPr lang="fr-FR">
              <a:solidFill>
                <a:prstClr val="white"/>
              </a:solidFill>
            </a:endParaRPr>
          </a:p>
        </p:txBody>
      </p:sp>
    </p:spTree>
    <p:extLst>
      <p:ext uri="{BB962C8B-B14F-4D97-AF65-F5344CB8AC3E}">
        <p14:creationId xmlns:p14="http://schemas.microsoft.com/office/powerpoint/2010/main" val="33564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4816D031-607F-4B28-A997-094706C7083E}"/>
              </a:ext>
            </a:extLst>
          </p:cNvPr>
          <p:cNvSpPr>
            <a:spLocks noGrp="1" noChangeArrowheads="1"/>
          </p:cNvSpPr>
          <p:nvPr>
            <p:ph type="title"/>
          </p:nvPr>
        </p:nvSpPr>
        <p:spPr/>
        <p:txBody>
          <a:bodyPr/>
          <a:lstStyle/>
          <a:p>
            <a:r>
              <a:rPr lang="en-US" altLang="fr-FR" dirty="0"/>
              <a:t>FMEA Terminology (continued)</a:t>
            </a:r>
          </a:p>
        </p:txBody>
      </p:sp>
      <p:sp>
        <p:nvSpPr>
          <p:cNvPr id="4" name="Espace réservé du contenu 3">
            <a:extLst>
              <a:ext uri="{FF2B5EF4-FFF2-40B4-BE49-F238E27FC236}">
                <a16:creationId xmlns:a16="http://schemas.microsoft.com/office/drawing/2014/main" id="{A9B06121-8883-7240-84FF-F46C1D18392F}"/>
              </a:ext>
            </a:extLst>
          </p:cNvPr>
          <p:cNvSpPr>
            <a:spLocks noGrp="1"/>
          </p:cNvSpPr>
          <p:nvPr>
            <p:ph sz="quarter" idx="12"/>
          </p:nvPr>
        </p:nvSpPr>
        <p:spPr/>
        <p:txBody>
          <a:bodyPr>
            <a:normAutofit fontScale="85000" lnSpcReduction="10000"/>
          </a:bodyPr>
          <a:lstStyle/>
          <a:p>
            <a:pPr marL="457200" indent="-457200">
              <a:buFont typeface="+mj-lt"/>
              <a:buAutoNum type="arabicPeriod" startAt="5"/>
            </a:pPr>
            <a:r>
              <a:rPr lang="en-US" altLang="fr-FR" dirty="0"/>
              <a:t>Occurrence Rating: Is an estimate number of frequencies or cumulative number of failures (based on experience) that will occur (in our design concept) for a given cause over the intended “life of the design”.</a:t>
            </a:r>
          </a:p>
          <a:p>
            <a:pPr marL="457200" indent="-457200">
              <a:buFont typeface="+mj-lt"/>
              <a:buAutoNum type="arabicPeriod" startAt="5"/>
            </a:pPr>
            <a:r>
              <a:rPr lang="en-US" altLang="fr-FR" dirty="0"/>
              <a:t>Failure </a:t>
            </a:r>
            <a:r>
              <a:rPr lang="en-US" altLang="fr-FR" dirty="0" err="1"/>
              <a:t>Mode“Controls</a:t>
            </a:r>
            <a:r>
              <a:rPr lang="en-US" altLang="fr-FR" dirty="0"/>
              <a:t>”:  The mechanisms, methods, </a:t>
            </a:r>
            <a:r>
              <a:rPr lang="en-US" altLang="fr-FR" dirty="0" err="1"/>
              <a:t>tests,procedures</a:t>
            </a:r>
            <a:r>
              <a:rPr lang="en-US" altLang="fr-FR" dirty="0"/>
              <a:t>, or controls that we have in place to PREVENT the Cause of the Failure Mode or DETECT  the Failure Mode or Cause should it occur.</a:t>
            </a:r>
          </a:p>
          <a:p>
            <a:pPr lvl="1"/>
            <a:r>
              <a:rPr lang="en-US" altLang="fr-FR" dirty="0"/>
              <a:t>Design Controls prevent or detect the Failure Mode prior to engineering Release</a:t>
            </a:r>
          </a:p>
          <a:p>
            <a:pPr marL="457200" indent="-457200">
              <a:buFont typeface="+mj-lt"/>
              <a:buAutoNum type="arabicPeriod" startAt="7"/>
            </a:pPr>
            <a:r>
              <a:rPr lang="en-US" altLang="fr-FR" dirty="0"/>
              <a:t>Detection Rating: A numerical rating of the probability that a given set of controls WILL DISCOVER a specific Cause of Failure Mode to prevent bad parts leaving the facility or getting to the ultimate customer.</a:t>
            </a:r>
          </a:p>
          <a:p>
            <a:pPr lvl="1"/>
            <a:r>
              <a:rPr lang="en-US" altLang="fr-FR" dirty="0"/>
              <a:t>Assuming that the cause of the failure did occur, assess the capabilities of the controls to find the design flaw.</a:t>
            </a:r>
          </a:p>
          <a:p>
            <a:pPr lvl="1"/>
            <a:endParaRPr lang="en-US" altLang="fr-FR" dirty="0"/>
          </a:p>
          <a:p>
            <a:endParaRPr lang="en-US" altLang="fr-FR" dirty="0"/>
          </a:p>
          <a:p>
            <a:endParaRPr lang="en-US" altLang="fr-FR" dirty="0"/>
          </a:p>
          <a:p>
            <a:endParaRPr lang="fr-FR" dirty="0"/>
          </a:p>
        </p:txBody>
      </p:sp>
      <p:sp>
        <p:nvSpPr>
          <p:cNvPr id="8" name="Espace réservé du numéro de diapositive 7">
            <a:extLst>
              <a:ext uri="{FF2B5EF4-FFF2-40B4-BE49-F238E27FC236}">
                <a16:creationId xmlns:a16="http://schemas.microsoft.com/office/drawing/2014/main" id="{48636553-79E6-E24E-A083-8004DD795137}"/>
              </a:ext>
            </a:extLst>
          </p:cNvPr>
          <p:cNvSpPr>
            <a:spLocks noGrp="1"/>
          </p:cNvSpPr>
          <p:nvPr>
            <p:ph type="sldNum" sz="quarter" idx="11"/>
          </p:nvPr>
        </p:nvSpPr>
        <p:spPr/>
        <p:txBody>
          <a:bodyPr/>
          <a:lstStyle/>
          <a:p>
            <a:fld id="{4E950855-28E0-B842-9330-3B380073FD02}" type="slidenum">
              <a:rPr lang="fr-FR" smtClean="0"/>
              <a:pPr/>
              <a:t>30</a:t>
            </a:fld>
            <a:endParaRPr lang="fr-FR" dirty="0"/>
          </a:p>
        </p:txBody>
      </p:sp>
    </p:spTree>
    <p:extLst>
      <p:ext uri="{BB962C8B-B14F-4D97-AF65-F5344CB8AC3E}">
        <p14:creationId xmlns:p14="http://schemas.microsoft.com/office/powerpoint/2010/main" val="550825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C467144-F5D3-4B2D-853C-757E5BB5C18D}"/>
              </a:ext>
            </a:extLst>
          </p:cNvPr>
          <p:cNvSpPr>
            <a:spLocks noGrp="1" noChangeArrowheads="1"/>
          </p:cNvSpPr>
          <p:nvPr>
            <p:ph type="title"/>
          </p:nvPr>
        </p:nvSpPr>
        <p:spPr/>
        <p:txBody>
          <a:bodyPr/>
          <a:lstStyle/>
          <a:p>
            <a:r>
              <a:rPr lang="en-US" altLang="fr-FR" dirty="0"/>
              <a:t>FMEA Terminology (continued)</a:t>
            </a:r>
          </a:p>
        </p:txBody>
      </p:sp>
      <p:sp>
        <p:nvSpPr>
          <p:cNvPr id="18434" name="Espace réservé du numéro de diapositive 3">
            <a:extLst>
              <a:ext uri="{FF2B5EF4-FFF2-40B4-BE49-F238E27FC236}">
                <a16:creationId xmlns:a16="http://schemas.microsoft.com/office/drawing/2014/main" id="{D9829AF3-2A45-4ABA-B2AC-EE37E76B3961}"/>
              </a:ext>
            </a:extLst>
          </p:cNvPr>
          <p:cNvSpPr>
            <a:spLocks noGrp="1"/>
          </p:cNvSpPr>
          <p:nvPr>
            <p:ph type="sldNum" sz="quarter" idx="11"/>
          </p:nvPr>
        </p:nvSpPr>
        <p:spPr/>
        <p:txBody>
          <a:bodyPr/>
          <a:lstStyle>
            <a:lvl1pPr defTabSz="725091">
              <a:lnSpc>
                <a:spcPct val="85000"/>
              </a:lnSpc>
              <a:spcBef>
                <a:spcPct val="35000"/>
              </a:spcBef>
              <a:buClr>
                <a:srgbClr val="006699"/>
              </a:buClr>
              <a:buFont typeface="Wingdings" panose="05000000000000000000" pitchFamily="2" charset="2"/>
              <a:buChar char="§"/>
              <a:defRPr sz="1800" b="1">
                <a:solidFill>
                  <a:schemeClr val="tx1"/>
                </a:solidFill>
                <a:latin typeface="Arial" panose="020B0604020202020204" pitchFamily="34" charset="0"/>
              </a:defRPr>
            </a:lvl1pPr>
            <a:lvl2pPr marL="557213" indent="-214313" defTabSz="725091">
              <a:lnSpc>
                <a:spcPct val="85000"/>
              </a:lnSpc>
              <a:spcBef>
                <a:spcPct val="20000"/>
              </a:spcBef>
              <a:buClr>
                <a:srgbClr val="006699"/>
              </a:buClr>
              <a:buFont typeface="Wingdings" panose="05000000000000000000" pitchFamily="2" charset="2"/>
              <a:buChar char="§"/>
              <a:defRPr sz="1800">
                <a:solidFill>
                  <a:schemeClr val="tx1"/>
                </a:solidFill>
                <a:latin typeface="Arial" panose="020B0604020202020204" pitchFamily="34" charset="0"/>
              </a:defRPr>
            </a:lvl2pPr>
            <a:lvl3pPr marL="857250" indent="-171450" defTabSz="725091">
              <a:lnSpc>
                <a:spcPct val="85000"/>
              </a:lnSpc>
              <a:spcBef>
                <a:spcPct val="20000"/>
              </a:spcBef>
              <a:buClr>
                <a:srgbClr val="006699"/>
              </a:buClr>
              <a:buFont typeface="Wingdings" panose="05000000000000000000" pitchFamily="2" charset="2"/>
              <a:buChar char="§"/>
              <a:defRPr sz="1800">
                <a:solidFill>
                  <a:schemeClr val="tx1"/>
                </a:solidFill>
                <a:latin typeface="Arial" panose="020B0604020202020204" pitchFamily="34" charset="0"/>
              </a:defRPr>
            </a:lvl3pPr>
            <a:lvl4pPr marL="1200150" indent="-171450" defTabSz="725091">
              <a:lnSpc>
                <a:spcPct val="85000"/>
              </a:lnSpc>
              <a:spcBef>
                <a:spcPct val="20000"/>
              </a:spcBef>
              <a:buClr>
                <a:srgbClr val="006699"/>
              </a:buClr>
              <a:buFont typeface="Wingdings" panose="05000000000000000000" pitchFamily="2" charset="2"/>
              <a:buChar char="§"/>
              <a:defRPr sz="1800">
                <a:solidFill>
                  <a:schemeClr val="tx1"/>
                </a:solidFill>
                <a:latin typeface="Arial" panose="020B0604020202020204" pitchFamily="34" charset="0"/>
              </a:defRPr>
            </a:lvl4pPr>
            <a:lvl5pPr marL="1543050" indent="-171450" defTabSz="725091">
              <a:lnSpc>
                <a:spcPct val="85000"/>
              </a:lnSpc>
              <a:spcBef>
                <a:spcPct val="20000"/>
              </a:spcBef>
              <a:buClr>
                <a:srgbClr val="006699"/>
              </a:buClr>
              <a:buFont typeface="Wingdings" panose="05000000000000000000" pitchFamily="2" charset="2"/>
              <a:buChar char="§"/>
              <a:defRPr sz="1800">
                <a:solidFill>
                  <a:schemeClr val="tx1"/>
                </a:solidFill>
                <a:latin typeface="Arial" panose="020B0604020202020204" pitchFamily="34" charset="0"/>
              </a:defRPr>
            </a:lvl5pPr>
            <a:lvl6pPr marL="1885950" indent="-171450" defTabSz="725091" eaLnBrk="0" fontAlgn="base" hangingPunct="0">
              <a:lnSpc>
                <a:spcPct val="85000"/>
              </a:lnSpc>
              <a:spcBef>
                <a:spcPct val="20000"/>
              </a:spcBef>
              <a:spcAft>
                <a:spcPct val="0"/>
              </a:spcAft>
              <a:buClr>
                <a:srgbClr val="006699"/>
              </a:buClr>
              <a:buFont typeface="Wingdings" panose="05000000000000000000" pitchFamily="2" charset="2"/>
              <a:buChar char="§"/>
              <a:defRPr sz="1800">
                <a:solidFill>
                  <a:schemeClr val="tx1"/>
                </a:solidFill>
                <a:latin typeface="Arial" panose="020B0604020202020204" pitchFamily="34" charset="0"/>
              </a:defRPr>
            </a:lvl6pPr>
            <a:lvl7pPr marL="2228850" indent="-171450" defTabSz="725091" eaLnBrk="0" fontAlgn="base" hangingPunct="0">
              <a:lnSpc>
                <a:spcPct val="85000"/>
              </a:lnSpc>
              <a:spcBef>
                <a:spcPct val="20000"/>
              </a:spcBef>
              <a:spcAft>
                <a:spcPct val="0"/>
              </a:spcAft>
              <a:buClr>
                <a:srgbClr val="006699"/>
              </a:buClr>
              <a:buFont typeface="Wingdings" panose="05000000000000000000" pitchFamily="2" charset="2"/>
              <a:buChar char="§"/>
              <a:defRPr sz="1800">
                <a:solidFill>
                  <a:schemeClr val="tx1"/>
                </a:solidFill>
                <a:latin typeface="Arial" panose="020B0604020202020204" pitchFamily="34" charset="0"/>
              </a:defRPr>
            </a:lvl7pPr>
            <a:lvl8pPr marL="2571750" indent="-171450" defTabSz="725091" eaLnBrk="0" fontAlgn="base" hangingPunct="0">
              <a:lnSpc>
                <a:spcPct val="85000"/>
              </a:lnSpc>
              <a:spcBef>
                <a:spcPct val="20000"/>
              </a:spcBef>
              <a:spcAft>
                <a:spcPct val="0"/>
              </a:spcAft>
              <a:buClr>
                <a:srgbClr val="006699"/>
              </a:buClr>
              <a:buFont typeface="Wingdings" panose="05000000000000000000" pitchFamily="2" charset="2"/>
              <a:buChar char="§"/>
              <a:defRPr sz="1800">
                <a:solidFill>
                  <a:schemeClr val="tx1"/>
                </a:solidFill>
                <a:latin typeface="Arial" panose="020B0604020202020204" pitchFamily="34" charset="0"/>
              </a:defRPr>
            </a:lvl8pPr>
            <a:lvl9pPr marL="2914650" indent="-171450" defTabSz="725091" eaLnBrk="0" fontAlgn="base" hangingPunct="0">
              <a:lnSpc>
                <a:spcPct val="85000"/>
              </a:lnSpc>
              <a:spcBef>
                <a:spcPct val="20000"/>
              </a:spcBef>
              <a:spcAft>
                <a:spcPct val="0"/>
              </a:spcAft>
              <a:buClr>
                <a:srgbClr val="006699"/>
              </a:buClr>
              <a:buFont typeface="Wingdings" panose="05000000000000000000" pitchFamily="2" charset="2"/>
              <a:buChar char="§"/>
              <a:defRPr sz="1800">
                <a:solidFill>
                  <a:schemeClr val="tx1"/>
                </a:solidFill>
                <a:latin typeface="Arial" panose="020B0604020202020204" pitchFamily="34" charset="0"/>
              </a:defRPr>
            </a:lvl9pPr>
          </a:lstStyle>
          <a:p>
            <a:pPr>
              <a:buNone/>
            </a:pPr>
            <a:fld id="{B5698DD8-004E-426A-8C73-2C38E52CE0A7}" type="slidenum">
              <a:rPr lang="en-US" altLang="fr-FR" sz="800">
                <a:solidFill>
                  <a:schemeClr val="accent1"/>
                </a:solidFill>
              </a:rPr>
              <a:pPr>
                <a:buNone/>
              </a:pPr>
              <a:t>31</a:t>
            </a:fld>
            <a:endParaRPr lang="en-US" altLang="fr-FR" sz="800" dirty="0">
              <a:solidFill>
                <a:schemeClr val="accent1"/>
              </a:solidFill>
            </a:endParaRPr>
          </a:p>
        </p:txBody>
      </p:sp>
      <p:sp>
        <p:nvSpPr>
          <p:cNvPr id="2" name="Espace réservé du contenu 1">
            <a:extLst>
              <a:ext uri="{FF2B5EF4-FFF2-40B4-BE49-F238E27FC236}">
                <a16:creationId xmlns:a16="http://schemas.microsoft.com/office/drawing/2014/main" id="{EF5F2DD5-E6C5-EB43-BB49-2432E5197367}"/>
              </a:ext>
            </a:extLst>
          </p:cNvPr>
          <p:cNvSpPr>
            <a:spLocks noGrp="1"/>
          </p:cNvSpPr>
          <p:nvPr>
            <p:ph sz="quarter" idx="12"/>
          </p:nvPr>
        </p:nvSpPr>
        <p:spPr/>
        <p:txBody>
          <a:bodyPr>
            <a:normAutofit fontScale="85000" lnSpcReduction="20000"/>
          </a:bodyPr>
          <a:lstStyle/>
          <a:p>
            <a:pPr marL="457200" indent="-457200">
              <a:buFont typeface="+mj-lt"/>
              <a:buAutoNum type="arabicPeriod" startAt="8"/>
            </a:pPr>
            <a:r>
              <a:rPr lang="en-US" altLang="fr-FR" dirty="0"/>
              <a:t>Risk Priority Number (RPN): Is the product of Severity, Occurrence, &amp; Detection. Risk= RPN= S x O x D</a:t>
            </a:r>
          </a:p>
          <a:p>
            <a:pPr lvl="1"/>
            <a:r>
              <a:rPr lang="en-US" altLang="fr-FR" dirty="0"/>
              <a:t>Often the RPN’s are sorted from high to low for consideration in the action planning step (Caution, RPN’s can be misleading- you must look for patterns).</a:t>
            </a:r>
          </a:p>
          <a:p>
            <a:pPr marL="457200" indent="-457200">
              <a:buFont typeface="+mj-lt"/>
              <a:buAutoNum type="arabicPeriod" startAt="9"/>
            </a:pPr>
            <a:r>
              <a:rPr lang="en-US" altLang="fr-FR" dirty="0"/>
              <a:t>Action Planning: A thoroughly thought out and well developed FMEA With High Risk Patterns that is not followed with corrective actions has little or no value, other than having a chart for an audit</a:t>
            </a:r>
          </a:p>
          <a:p>
            <a:pPr lvl="1"/>
            <a:r>
              <a:rPr lang="en-US" altLang="fr-FR" dirty="0"/>
              <a:t>Action plans should be taken very seriously. If ignored, you have probably wasted much of your valuable time.</a:t>
            </a:r>
          </a:p>
          <a:p>
            <a:pPr lvl="1"/>
            <a:r>
              <a:rPr lang="en-US" altLang="fr-FR" dirty="0"/>
              <a:t>Based on the FMEA analysis, strategies to reduce risk are focused on:</a:t>
            </a:r>
          </a:p>
          <a:p>
            <a:pPr lvl="2"/>
            <a:r>
              <a:rPr lang="en-US" altLang="fr-FR" dirty="0"/>
              <a:t>Reducing the Severity Rating.</a:t>
            </a:r>
          </a:p>
          <a:p>
            <a:pPr lvl="2"/>
            <a:r>
              <a:rPr lang="en-US" altLang="fr-FR" dirty="0"/>
              <a:t>Reducing the Occurrence Rating.</a:t>
            </a:r>
          </a:p>
          <a:p>
            <a:pPr lvl="2"/>
            <a:r>
              <a:rPr lang="en-US" altLang="fr-FR" dirty="0"/>
              <a:t>Reducing the detection Rating.</a:t>
            </a:r>
          </a:p>
          <a:p>
            <a:endParaRPr lang="en-US" altLang="fr-FR" dirty="0"/>
          </a:p>
          <a:p>
            <a:endParaRPr lang="en-US" altLang="fr-FR" dirty="0"/>
          </a:p>
          <a:p>
            <a:endParaRPr lang="en-US" altLang="fr-FR" dirty="0"/>
          </a:p>
          <a:p>
            <a:endParaRPr lang="fr-FR" dirty="0"/>
          </a:p>
        </p:txBody>
      </p:sp>
    </p:spTree>
    <p:extLst>
      <p:ext uri="{BB962C8B-B14F-4D97-AF65-F5344CB8AC3E}">
        <p14:creationId xmlns:p14="http://schemas.microsoft.com/office/powerpoint/2010/main" val="169742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6- Getting started with a PFMEA</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FCCC0782-C89A-904E-AE56-DFB7FF1F8E5A}"/>
              </a:ext>
            </a:extLst>
          </p:cNvPr>
          <p:cNvSpPr>
            <a:spLocks noGrp="1"/>
          </p:cNvSpPr>
          <p:nvPr>
            <p:ph type="sldNum" sz="quarter" idx="12"/>
          </p:nvPr>
        </p:nvSpPr>
        <p:spPr/>
        <p:txBody>
          <a:bodyPr/>
          <a:lstStyle/>
          <a:p>
            <a:fld id="{4E950855-28E0-B842-9330-3B380073FD02}" type="slidenum">
              <a:rPr lang="fr-FR" smtClean="0">
                <a:solidFill>
                  <a:prstClr val="white"/>
                </a:solidFill>
              </a:rPr>
              <a:pPr/>
              <a:t>32</a:t>
            </a:fld>
            <a:endParaRPr lang="fr-FR">
              <a:solidFill>
                <a:prstClr val="white"/>
              </a:solidFill>
            </a:endParaRPr>
          </a:p>
        </p:txBody>
      </p:sp>
    </p:spTree>
    <p:extLst>
      <p:ext uri="{BB962C8B-B14F-4D97-AF65-F5344CB8AC3E}">
        <p14:creationId xmlns:p14="http://schemas.microsoft.com/office/powerpoint/2010/main" val="72115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What does a PFMEA consist of???</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33</a:t>
            </a:fld>
            <a:endParaRPr lang="fr-FR" dirty="0"/>
          </a:p>
        </p:txBody>
      </p:sp>
      <p:sp>
        <p:nvSpPr>
          <p:cNvPr id="3" name="Espace réservé du contenu 2">
            <a:extLst>
              <a:ext uri="{FF2B5EF4-FFF2-40B4-BE49-F238E27FC236}">
                <a16:creationId xmlns:a16="http://schemas.microsoft.com/office/drawing/2014/main" id="{B0F5727A-5633-A544-9DF8-B94AD63FC576}"/>
              </a:ext>
            </a:extLst>
          </p:cNvPr>
          <p:cNvSpPr>
            <a:spLocks noGrp="1"/>
          </p:cNvSpPr>
          <p:nvPr>
            <p:ph sz="quarter" idx="12"/>
          </p:nvPr>
        </p:nvSpPr>
        <p:spPr/>
        <p:txBody>
          <a:bodyPr/>
          <a:lstStyle/>
          <a:p>
            <a:pPr marL="0" indent="0">
              <a:buNone/>
            </a:pPr>
            <a:r>
              <a:rPr lang="en-US" altLang="fr-FR" b="1" dirty="0"/>
              <a:t>A PFMEA is made of 3 parts:</a:t>
            </a:r>
          </a:p>
          <a:p>
            <a:r>
              <a:rPr lang="en-US" altLang="fr-FR" dirty="0"/>
              <a:t>Process Flow Diagram (PFD) - which define each step of a process</a:t>
            </a:r>
          </a:p>
          <a:p>
            <a:r>
              <a:rPr lang="en-US" altLang="fr-FR" dirty="0"/>
              <a:t>Process Failure Mode and Effects Analysis (PFMEA) - which define potential failure modes of a process</a:t>
            </a:r>
          </a:p>
          <a:p>
            <a:r>
              <a:rPr lang="en-US" altLang="fr-FR" dirty="0"/>
              <a:t>Process Control Plan (PCP) - which show the controls in place to reduce/remove the potential failures of a process</a:t>
            </a:r>
          </a:p>
          <a:p>
            <a:endParaRPr lang="fr-FR" dirty="0"/>
          </a:p>
        </p:txBody>
      </p:sp>
    </p:spTree>
    <p:extLst>
      <p:ext uri="{BB962C8B-B14F-4D97-AF65-F5344CB8AC3E}">
        <p14:creationId xmlns:p14="http://schemas.microsoft.com/office/powerpoint/2010/main" val="254301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A486537-F1C5-4C0C-9E0B-BAE6C46E2238}"/>
              </a:ext>
            </a:extLst>
          </p:cNvPr>
          <p:cNvSpPr>
            <a:spLocks noChangeArrowheads="1"/>
          </p:cNvSpPr>
          <p:nvPr/>
        </p:nvSpPr>
        <p:spPr bwMode="auto">
          <a:xfrm>
            <a:off x="2293354" y="1881781"/>
            <a:ext cx="3116986" cy="580955"/>
          </a:xfrm>
          <a:prstGeom prst="rect">
            <a:avLst/>
          </a:prstGeom>
          <a:solidFill>
            <a:srgbClr val="FFFFFF"/>
          </a:solidFill>
          <a:ln w="14288">
            <a:solidFill>
              <a:srgbClr val="000000"/>
            </a:solidFill>
            <a:miter lim="800000"/>
            <a:headEnd/>
            <a:tailEnd/>
          </a:ln>
        </p:spPr>
        <p:txBody>
          <a:bodyPr/>
          <a:lstStyle>
            <a:lvl1pPr>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a:spcBef>
                <a:spcPct val="20000"/>
              </a:spcBef>
              <a:buClr>
                <a:schemeClr val="tx2"/>
              </a:buClr>
              <a:buSzPct val="65000"/>
              <a:buChar char="o"/>
              <a:defRPr sz="2700">
                <a:solidFill>
                  <a:schemeClr val="tx1"/>
                </a:solidFill>
                <a:latin typeface="Arial" panose="020B0604020202020204" pitchFamily="34" charset="0"/>
              </a:defRPr>
            </a:lvl3pPr>
            <a:lvl4pPr marL="1600200" indent="-228600">
              <a:spcBef>
                <a:spcPct val="20000"/>
              </a:spcBef>
              <a:buClr>
                <a:schemeClr val="tx2"/>
              </a:buClr>
              <a:buChar char="–"/>
              <a:defRPr sz="2500">
                <a:solidFill>
                  <a:schemeClr val="tx1"/>
                </a:solidFill>
                <a:latin typeface="Arial" panose="020B0604020202020204" pitchFamily="34" charset="0"/>
              </a:defRPr>
            </a:lvl4pPr>
            <a:lvl5pPr marL="2057400" indent="-22860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fr-FR" altLang="fr-FR" sz="1655">
              <a:latin typeface="Times New Roman" panose="02020603050405020304" pitchFamily="18" charset="0"/>
            </a:endParaRPr>
          </a:p>
        </p:txBody>
      </p:sp>
      <p:sp>
        <p:nvSpPr>
          <p:cNvPr id="21507" name="Rectangle 3">
            <a:extLst>
              <a:ext uri="{FF2B5EF4-FFF2-40B4-BE49-F238E27FC236}">
                <a16:creationId xmlns:a16="http://schemas.microsoft.com/office/drawing/2014/main" id="{2612060E-968D-4492-8017-4EAAF4ED113C}"/>
              </a:ext>
            </a:extLst>
          </p:cNvPr>
          <p:cNvSpPr>
            <a:spLocks noChangeArrowheads="1"/>
          </p:cNvSpPr>
          <p:nvPr/>
        </p:nvSpPr>
        <p:spPr bwMode="auto">
          <a:xfrm>
            <a:off x="2326972" y="1873377"/>
            <a:ext cx="1934825" cy="2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853" dirty="0">
                <a:solidFill>
                  <a:srgbClr val="000000"/>
                </a:solidFill>
              </a:rPr>
              <a:t>Product Definition:</a:t>
            </a:r>
            <a:endParaRPr lang="en-US" altLang="fr-FR" sz="1324" dirty="0">
              <a:latin typeface="Comic Sans MS" panose="030F0702030302020204" pitchFamily="66" charset="0"/>
            </a:endParaRPr>
          </a:p>
        </p:txBody>
      </p:sp>
      <p:sp>
        <p:nvSpPr>
          <p:cNvPr id="21508" name="Rectangle 5">
            <a:extLst>
              <a:ext uri="{FF2B5EF4-FFF2-40B4-BE49-F238E27FC236}">
                <a16:creationId xmlns:a16="http://schemas.microsoft.com/office/drawing/2014/main" id="{5C91E225-23F9-4693-A8DE-D7F4636C496C}"/>
              </a:ext>
            </a:extLst>
          </p:cNvPr>
          <p:cNvSpPr>
            <a:spLocks noChangeArrowheads="1"/>
          </p:cNvSpPr>
          <p:nvPr/>
        </p:nvSpPr>
        <p:spPr bwMode="auto">
          <a:xfrm>
            <a:off x="2337478" y="2123278"/>
            <a:ext cx="2959652" cy="3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dirty="0">
                <a:solidFill>
                  <a:srgbClr val="000000"/>
                </a:solidFill>
              </a:rPr>
              <a:t>Key Product Characteristics from the  Design FMEA</a:t>
            </a:r>
            <a:endParaRPr lang="en-US" altLang="fr-FR" sz="1324" dirty="0">
              <a:latin typeface="Comic Sans MS" panose="030F0702030302020204" pitchFamily="66" charset="0"/>
            </a:endParaRPr>
          </a:p>
        </p:txBody>
      </p:sp>
      <p:sp>
        <p:nvSpPr>
          <p:cNvPr id="21509" name="Rectangle 7">
            <a:extLst>
              <a:ext uri="{FF2B5EF4-FFF2-40B4-BE49-F238E27FC236}">
                <a16:creationId xmlns:a16="http://schemas.microsoft.com/office/drawing/2014/main" id="{B2DF070D-14D3-45DA-8D8F-F8BA6960FAC9}"/>
              </a:ext>
            </a:extLst>
          </p:cNvPr>
          <p:cNvSpPr>
            <a:spLocks noChangeArrowheads="1"/>
          </p:cNvSpPr>
          <p:nvPr/>
        </p:nvSpPr>
        <p:spPr bwMode="auto">
          <a:xfrm>
            <a:off x="2791315" y="2505809"/>
            <a:ext cx="3118037" cy="580955"/>
          </a:xfrm>
          <a:prstGeom prst="rect">
            <a:avLst/>
          </a:prstGeom>
          <a:solidFill>
            <a:schemeClr val="hlink"/>
          </a:solidFill>
          <a:ln w="14351">
            <a:solidFill>
              <a:srgbClr val="000000"/>
            </a:solidFill>
            <a:miter lim="800000"/>
            <a:headEnd/>
            <a:tailEnd/>
          </a:ln>
        </p:spPr>
        <p:txBody>
          <a:bodyPr/>
          <a:lstStyle>
            <a:lvl1pPr>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a:spcBef>
                <a:spcPct val="20000"/>
              </a:spcBef>
              <a:buClr>
                <a:schemeClr val="tx2"/>
              </a:buClr>
              <a:buSzPct val="65000"/>
              <a:buChar char="o"/>
              <a:defRPr sz="2700">
                <a:solidFill>
                  <a:schemeClr val="tx1"/>
                </a:solidFill>
                <a:latin typeface="Arial" panose="020B0604020202020204" pitchFamily="34" charset="0"/>
              </a:defRPr>
            </a:lvl3pPr>
            <a:lvl4pPr marL="1600200" indent="-228600">
              <a:spcBef>
                <a:spcPct val="20000"/>
              </a:spcBef>
              <a:buClr>
                <a:schemeClr val="tx2"/>
              </a:buClr>
              <a:buChar char="–"/>
              <a:defRPr sz="2500">
                <a:solidFill>
                  <a:schemeClr val="tx1"/>
                </a:solidFill>
                <a:latin typeface="Arial" panose="020B0604020202020204" pitchFamily="34" charset="0"/>
              </a:defRPr>
            </a:lvl4pPr>
            <a:lvl5pPr marL="2057400" indent="-22860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fr-FR" altLang="fr-FR" sz="1655">
              <a:latin typeface="Times New Roman" panose="02020603050405020304" pitchFamily="18" charset="0"/>
            </a:endParaRPr>
          </a:p>
        </p:txBody>
      </p:sp>
      <p:sp>
        <p:nvSpPr>
          <p:cNvPr id="21510" name="Rectangle 8">
            <a:extLst>
              <a:ext uri="{FF2B5EF4-FFF2-40B4-BE49-F238E27FC236}">
                <a16:creationId xmlns:a16="http://schemas.microsoft.com/office/drawing/2014/main" id="{01AA969D-2F7C-439D-9BBC-1F4EA9262255}"/>
              </a:ext>
            </a:extLst>
          </p:cNvPr>
          <p:cNvSpPr>
            <a:spLocks noChangeArrowheads="1"/>
          </p:cNvSpPr>
          <p:nvPr/>
        </p:nvSpPr>
        <p:spPr bwMode="auto">
          <a:xfrm>
            <a:off x="2825984" y="2497405"/>
            <a:ext cx="1974900" cy="2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853" dirty="0">
                <a:solidFill>
                  <a:schemeClr val="bg1"/>
                </a:solidFill>
              </a:rPr>
              <a:t>Process Definition:</a:t>
            </a:r>
            <a:endParaRPr lang="en-US" altLang="fr-FR" sz="1324" dirty="0">
              <a:solidFill>
                <a:schemeClr val="bg1"/>
              </a:solidFill>
              <a:latin typeface="Comic Sans MS" panose="030F0702030302020204" pitchFamily="66" charset="0"/>
            </a:endParaRPr>
          </a:p>
        </p:txBody>
      </p:sp>
      <p:sp>
        <p:nvSpPr>
          <p:cNvPr id="21511" name="Rectangle 9">
            <a:extLst>
              <a:ext uri="{FF2B5EF4-FFF2-40B4-BE49-F238E27FC236}">
                <a16:creationId xmlns:a16="http://schemas.microsoft.com/office/drawing/2014/main" id="{62E22CA2-80DB-42F5-BE68-300BA2910CCD}"/>
              </a:ext>
            </a:extLst>
          </p:cNvPr>
          <p:cNvSpPr>
            <a:spLocks noChangeArrowheads="1"/>
          </p:cNvSpPr>
          <p:nvPr/>
        </p:nvSpPr>
        <p:spPr bwMode="auto">
          <a:xfrm>
            <a:off x="2825984" y="2753739"/>
            <a:ext cx="2168863"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b="1" i="1" dirty="0">
                <a:solidFill>
                  <a:schemeClr val="bg1"/>
                </a:solidFill>
              </a:rPr>
              <a:t>Process Flow Diagram (PFD), </a:t>
            </a:r>
            <a:endParaRPr lang="en-US" altLang="fr-FR" sz="1324" dirty="0">
              <a:solidFill>
                <a:schemeClr val="bg1"/>
              </a:solidFill>
              <a:latin typeface="Comic Sans MS" panose="030F0702030302020204" pitchFamily="66" charset="0"/>
            </a:endParaRPr>
          </a:p>
        </p:txBody>
      </p:sp>
      <p:sp>
        <p:nvSpPr>
          <p:cNvPr id="21512" name="Rectangle 10">
            <a:extLst>
              <a:ext uri="{FF2B5EF4-FFF2-40B4-BE49-F238E27FC236}">
                <a16:creationId xmlns:a16="http://schemas.microsoft.com/office/drawing/2014/main" id="{43523DAC-1DB2-472F-8E30-AC3F4B1D917F}"/>
              </a:ext>
            </a:extLst>
          </p:cNvPr>
          <p:cNvSpPr>
            <a:spLocks noChangeArrowheads="1"/>
          </p:cNvSpPr>
          <p:nvPr/>
        </p:nvSpPr>
        <p:spPr bwMode="auto">
          <a:xfrm>
            <a:off x="3290327" y="3128786"/>
            <a:ext cx="3116987" cy="580955"/>
          </a:xfrm>
          <a:prstGeom prst="rect">
            <a:avLst/>
          </a:prstGeom>
          <a:solidFill>
            <a:schemeClr val="accent6"/>
          </a:solidFill>
          <a:ln w="14351">
            <a:solidFill>
              <a:schemeClr val="accent6"/>
            </a:solidFill>
            <a:miter lim="800000"/>
            <a:headEnd/>
            <a:tailEnd/>
          </a:ln>
        </p:spPr>
        <p:txBody>
          <a:bodyPr/>
          <a:lstStyle>
            <a:lvl1pPr>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a:spcBef>
                <a:spcPct val="20000"/>
              </a:spcBef>
              <a:buClr>
                <a:schemeClr val="tx2"/>
              </a:buClr>
              <a:buSzPct val="65000"/>
              <a:buChar char="o"/>
              <a:defRPr sz="2700">
                <a:solidFill>
                  <a:schemeClr val="tx1"/>
                </a:solidFill>
                <a:latin typeface="Arial" panose="020B0604020202020204" pitchFamily="34" charset="0"/>
              </a:defRPr>
            </a:lvl3pPr>
            <a:lvl4pPr marL="1600200" indent="-228600">
              <a:spcBef>
                <a:spcPct val="20000"/>
              </a:spcBef>
              <a:buClr>
                <a:schemeClr val="tx2"/>
              </a:buClr>
              <a:buChar char="–"/>
              <a:defRPr sz="2500">
                <a:solidFill>
                  <a:schemeClr val="tx1"/>
                </a:solidFill>
                <a:latin typeface="Arial" panose="020B0604020202020204" pitchFamily="34" charset="0"/>
              </a:defRPr>
            </a:lvl4pPr>
            <a:lvl5pPr marL="2057400" indent="-22860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fr-FR" altLang="fr-FR" sz="1655">
              <a:latin typeface="Times New Roman" panose="02020603050405020304" pitchFamily="18" charset="0"/>
            </a:endParaRPr>
          </a:p>
        </p:txBody>
      </p:sp>
      <p:sp>
        <p:nvSpPr>
          <p:cNvPr id="21513" name="Rectangle 11">
            <a:extLst>
              <a:ext uri="{FF2B5EF4-FFF2-40B4-BE49-F238E27FC236}">
                <a16:creationId xmlns:a16="http://schemas.microsoft.com/office/drawing/2014/main" id="{B2314977-6048-429F-A6D0-72A33EB8A400}"/>
              </a:ext>
            </a:extLst>
          </p:cNvPr>
          <p:cNvSpPr>
            <a:spLocks noChangeArrowheads="1"/>
          </p:cNvSpPr>
          <p:nvPr/>
        </p:nvSpPr>
        <p:spPr bwMode="auto">
          <a:xfrm>
            <a:off x="3323945" y="3120381"/>
            <a:ext cx="2383409" cy="2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853" dirty="0">
                <a:solidFill>
                  <a:schemeClr val="bg1"/>
                </a:solidFill>
              </a:rPr>
              <a:t>Failure Mode Analysis:</a:t>
            </a:r>
            <a:endParaRPr lang="en-US" altLang="fr-FR" sz="1324" dirty="0">
              <a:solidFill>
                <a:schemeClr val="bg1"/>
              </a:solidFill>
              <a:latin typeface="Comic Sans MS" panose="030F0702030302020204" pitchFamily="66" charset="0"/>
            </a:endParaRPr>
          </a:p>
        </p:txBody>
      </p:sp>
      <p:sp>
        <p:nvSpPr>
          <p:cNvPr id="21514" name="Rectangle 12">
            <a:extLst>
              <a:ext uri="{FF2B5EF4-FFF2-40B4-BE49-F238E27FC236}">
                <a16:creationId xmlns:a16="http://schemas.microsoft.com/office/drawing/2014/main" id="{BC662772-D8C2-44E2-A33B-6B2EA8C48993}"/>
              </a:ext>
            </a:extLst>
          </p:cNvPr>
          <p:cNvSpPr>
            <a:spLocks noChangeArrowheads="1"/>
          </p:cNvSpPr>
          <p:nvPr/>
        </p:nvSpPr>
        <p:spPr bwMode="auto">
          <a:xfrm>
            <a:off x="3336552" y="3422940"/>
            <a:ext cx="535403"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a:solidFill>
                  <a:schemeClr val="bg1"/>
                </a:solidFill>
              </a:rPr>
              <a:t>PFMEA</a:t>
            </a:r>
            <a:endParaRPr lang="en-US" altLang="fr-FR" sz="1324">
              <a:solidFill>
                <a:schemeClr val="bg1"/>
              </a:solidFill>
              <a:latin typeface="Comic Sans MS" panose="030F0702030302020204" pitchFamily="66" charset="0"/>
            </a:endParaRPr>
          </a:p>
        </p:txBody>
      </p:sp>
      <p:sp>
        <p:nvSpPr>
          <p:cNvPr id="21515" name="Rectangle 14">
            <a:extLst>
              <a:ext uri="{FF2B5EF4-FFF2-40B4-BE49-F238E27FC236}">
                <a16:creationId xmlns:a16="http://schemas.microsoft.com/office/drawing/2014/main" id="{2ADBF068-66E1-40BF-A430-27F6971743CB}"/>
              </a:ext>
            </a:extLst>
          </p:cNvPr>
          <p:cNvSpPr>
            <a:spLocks noChangeArrowheads="1"/>
          </p:cNvSpPr>
          <p:nvPr/>
        </p:nvSpPr>
        <p:spPr bwMode="auto">
          <a:xfrm>
            <a:off x="3788288" y="3753864"/>
            <a:ext cx="3118037" cy="580955"/>
          </a:xfrm>
          <a:prstGeom prst="rect">
            <a:avLst/>
          </a:prstGeom>
          <a:solidFill>
            <a:schemeClr val="accent6"/>
          </a:solidFill>
          <a:ln w="14351">
            <a:solidFill>
              <a:schemeClr val="accent6"/>
            </a:solidFill>
            <a:miter lim="800000"/>
            <a:headEnd/>
            <a:tailEnd/>
          </a:ln>
        </p:spPr>
        <p:txBody>
          <a:bodyPr/>
          <a:lstStyle>
            <a:lvl1pPr>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a:spcBef>
                <a:spcPct val="20000"/>
              </a:spcBef>
              <a:buClr>
                <a:schemeClr val="tx2"/>
              </a:buClr>
              <a:buSzPct val="65000"/>
              <a:buChar char="o"/>
              <a:defRPr sz="2700">
                <a:solidFill>
                  <a:schemeClr val="tx1"/>
                </a:solidFill>
                <a:latin typeface="Arial" panose="020B0604020202020204" pitchFamily="34" charset="0"/>
              </a:defRPr>
            </a:lvl3pPr>
            <a:lvl4pPr marL="1600200" indent="-228600">
              <a:spcBef>
                <a:spcPct val="20000"/>
              </a:spcBef>
              <a:buClr>
                <a:schemeClr val="tx2"/>
              </a:buClr>
              <a:buChar char="–"/>
              <a:defRPr sz="2500">
                <a:solidFill>
                  <a:schemeClr val="tx1"/>
                </a:solidFill>
                <a:latin typeface="Arial" panose="020B0604020202020204" pitchFamily="34" charset="0"/>
              </a:defRPr>
            </a:lvl4pPr>
            <a:lvl5pPr marL="2057400" indent="-22860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fr-FR" altLang="fr-FR" sz="1655">
              <a:latin typeface="Times New Roman" panose="02020603050405020304" pitchFamily="18" charset="0"/>
            </a:endParaRPr>
          </a:p>
        </p:txBody>
      </p:sp>
      <p:sp>
        <p:nvSpPr>
          <p:cNvPr id="21516" name="Rectangle 15">
            <a:extLst>
              <a:ext uri="{FF2B5EF4-FFF2-40B4-BE49-F238E27FC236}">
                <a16:creationId xmlns:a16="http://schemas.microsoft.com/office/drawing/2014/main" id="{B059609D-C7EB-476D-8D47-AF9750DED0D6}"/>
              </a:ext>
            </a:extLst>
          </p:cNvPr>
          <p:cNvSpPr>
            <a:spLocks noChangeArrowheads="1"/>
          </p:cNvSpPr>
          <p:nvPr/>
        </p:nvSpPr>
        <p:spPr bwMode="auto">
          <a:xfrm>
            <a:off x="3822957" y="3745460"/>
            <a:ext cx="1776127" cy="2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853">
                <a:solidFill>
                  <a:schemeClr val="bg1"/>
                </a:solidFill>
              </a:rPr>
              <a:t>Control Strategy:</a:t>
            </a:r>
            <a:endParaRPr lang="en-US" altLang="fr-FR" sz="1324">
              <a:solidFill>
                <a:schemeClr val="bg1"/>
              </a:solidFill>
              <a:latin typeface="Comic Sans MS" panose="030F0702030302020204" pitchFamily="66" charset="0"/>
            </a:endParaRPr>
          </a:p>
        </p:txBody>
      </p:sp>
      <p:sp>
        <p:nvSpPr>
          <p:cNvPr id="21517" name="Rectangle 16">
            <a:extLst>
              <a:ext uri="{FF2B5EF4-FFF2-40B4-BE49-F238E27FC236}">
                <a16:creationId xmlns:a16="http://schemas.microsoft.com/office/drawing/2014/main" id="{C4D17FB8-C93B-495F-B18B-3A082622056C}"/>
              </a:ext>
            </a:extLst>
          </p:cNvPr>
          <p:cNvSpPr>
            <a:spLocks noChangeArrowheads="1"/>
          </p:cNvSpPr>
          <p:nvPr/>
        </p:nvSpPr>
        <p:spPr bwMode="auto">
          <a:xfrm>
            <a:off x="3822958" y="4003895"/>
            <a:ext cx="881652"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dirty="0">
                <a:solidFill>
                  <a:schemeClr val="bg1"/>
                </a:solidFill>
              </a:rPr>
              <a:t>Control Plan,</a:t>
            </a:r>
            <a:endParaRPr lang="en-US" altLang="fr-FR" sz="1324" dirty="0">
              <a:solidFill>
                <a:schemeClr val="bg1"/>
              </a:solidFill>
              <a:latin typeface="Comic Sans MS" panose="030F0702030302020204" pitchFamily="66" charset="0"/>
            </a:endParaRPr>
          </a:p>
        </p:txBody>
      </p:sp>
      <p:sp>
        <p:nvSpPr>
          <p:cNvPr id="21518" name="Rectangle 17">
            <a:extLst>
              <a:ext uri="{FF2B5EF4-FFF2-40B4-BE49-F238E27FC236}">
                <a16:creationId xmlns:a16="http://schemas.microsoft.com/office/drawing/2014/main" id="{0286830F-7E74-4DC5-AD14-8C60321BCCE1}"/>
              </a:ext>
            </a:extLst>
          </p:cNvPr>
          <p:cNvSpPr>
            <a:spLocks noChangeArrowheads="1"/>
          </p:cNvSpPr>
          <p:nvPr/>
        </p:nvSpPr>
        <p:spPr bwMode="auto">
          <a:xfrm>
            <a:off x="3822957" y="4160427"/>
            <a:ext cx="934551"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a:solidFill>
                  <a:schemeClr val="bg1"/>
                </a:solidFill>
              </a:rPr>
              <a:t>Error proofing</a:t>
            </a:r>
            <a:endParaRPr lang="en-US" altLang="fr-FR" sz="1324">
              <a:solidFill>
                <a:schemeClr val="bg1"/>
              </a:solidFill>
              <a:latin typeface="Comic Sans MS" panose="030F0702030302020204" pitchFamily="66" charset="0"/>
            </a:endParaRPr>
          </a:p>
        </p:txBody>
      </p:sp>
      <p:sp>
        <p:nvSpPr>
          <p:cNvPr id="21519" name="Rectangle 18">
            <a:extLst>
              <a:ext uri="{FF2B5EF4-FFF2-40B4-BE49-F238E27FC236}">
                <a16:creationId xmlns:a16="http://schemas.microsoft.com/office/drawing/2014/main" id="{C0ADF2BD-F95A-4B0F-B1DB-41289BA987B6}"/>
              </a:ext>
            </a:extLst>
          </p:cNvPr>
          <p:cNvSpPr>
            <a:spLocks noChangeArrowheads="1"/>
          </p:cNvSpPr>
          <p:nvPr/>
        </p:nvSpPr>
        <p:spPr bwMode="auto">
          <a:xfrm>
            <a:off x="1794342" y="1256703"/>
            <a:ext cx="3116987" cy="580955"/>
          </a:xfrm>
          <a:prstGeom prst="rect">
            <a:avLst/>
          </a:prstGeom>
          <a:solidFill>
            <a:srgbClr val="FFFFFF"/>
          </a:solidFill>
          <a:ln w="14288">
            <a:solidFill>
              <a:srgbClr val="000000"/>
            </a:solidFill>
            <a:miter lim="800000"/>
            <a:headEnd/>
            <a:tailEnd/>
          </a:ln>
        </p:spPr>
        <p:txBody>
          <a:bodyPr/>
          <a:lstStyle>
            <a:lvl1pPr>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a:spcBef>
                <a:spcPct val="20000"/>
              </a:spcBef>
              <a:buClr>
                <a:schemeClr val="tx2"/>
              </a:buClr>
              <a:buSzPct val="65000"/>
              <a:buChar char="o"/>
              <a:defRPr sz="2700">
                <a:solidFill>
                  <a:schemeClr val="tx1"/>
                </a:solidFill>
                <a:latin typeface="Arial" panose="020B0604020202020204" pitchFamily="34" charset="0"/>
              </a:defRPr>
            </a:lvl3pPr>
            <a:lvl4pPr marL="1600200" indent="-228600">
              <a:spcBef>
                <a:spcPct val="20000"/>
              </a:spcBef>
              <a:buClr>
                <a:schemeClr val="tx2"/>
              </a:buClr>
              <a:buChar char="–"/>
              <a:defRPr sz="2500">
                <a:solidFill>
                  <a:schemeClr val="tx1"/>
                </a:solidFill>
                <a:latin typeface="Arial" panose="020B0604020202020204" pitchFamily="34" charset="0"/>
              </a:defRPr>
            </a:lvl4pPr>
            <a:lvl5pPr marL="2057400" indent="-22860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fr-FR" altLang="fr-FR" sz="1655">
              <a:latin typeface="Times New Roman" panose="02020603050405020304" pitchFamily="18" charset="0"/>
            </a:endParaRPr>
          </a:p>
        </p:txBody>
      </p:sp>
      <p:sp>
        <p:nvSpPr>
          <p:cNvPr id="21520" name="Rectangle 19">
            <a:extLst>
              <a:ext uri="{FF2B5EF4-FFF2-40B4-BE49-F238E27FC236}">
                <a16:creationId xmlns:a16="http://schemas.microsoft.com/office/drawing/2014/main" id="{67CD0CFD-AC21-4679-90E3-E258AF68C28B}"/>
              </a:ext>
            </a:extLst>
          </p:cNvPr>
          <p:cNvSpPr>
            <a:spLocks noChangeArrowheads="1"/>
          </p:cNvSpPr>
          <p:nvPr/>
        </p:nvSpPr>
        <p:spPr bwMode="auto">
          <a:xfrm>
            <a:off x="1829011" y="1248299"/>
            <a:ext cx="2630528" cy="2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853">
                <a:solidFill>
                  <a:srgbClr val="000000"/>
                </a:solidFill>
              </a:rPr>
              <a:t>Customer Requirements:</a:t>
            </a:r>
            <a:endParaRPr lang="en-US" altLang="fr-FR" sz="1324">
              <a:latin typeface="Comic Sans MS" panose="030F0702030302020204" pitchFamily="66" charset="0"/>
            </a:endParaRPr>
          </a:p>
        </p:txBody>
      </p:sp>
      <p:sp>
        <p:nvSpPr>
          <p:cNvPr id="21521" name="Freeform 21">
            <a:extLst>
              <a:ext uri="{FF2B5EF4-FFF2-40B4-BE49-F238E27FC236}">
                <a16:creationId xmlns:a16="http://schemas.microsoft.com/office/drawing/2014/main" id="{3FF9EEDC-B2F0-419F-8391-4C3CE9261DEF}"/>
              </a:ext>
            </a:extLst>
          </p:cNvPr>
          <p:cNvSpPr>
            <a:spLocks/>
          </p:cNvSpPr>
          <p:nvPr/>
        </p:nvSpPr>
        <p:spPr bwMode="auto">
          <a:xfrm>
            <a:off x="4677055" y="4352679"/>
            <a:ext cx="2866955" cy="762700"/>
          </a:xfrm>
          <a:custGeom>
            <a:avLst/>
            <a:gdLst>
              <a:gd name="T0" fmla="*/ 4332288 w 4962"/>
              <a:gd name="T1" fmla="*/ 822590 h 1282"/>
              <a:gd name="T2" fmla="*/ 4332288 w 4962"/>
              <a:gd name="T3" fmla="*/ 0 h 1282"/>
              <a:gd name="T4" fmla="*/ 4332288 w 4962"/>
              <a:gd name="T5" fmla="*/ 988007 h 1282"/>
              <a:gd name="T6" fmla="*/ 4332288 w 4962"/>
              <a:gd name="T7" fmla="*/ 1152525 h 1282"/>
              <a:gd name="T8" fmla="*/ 0 w 4962"/>
              <a:gd name="T9" fmla="*/ 1152525 h 1282"/>
              <a:gd name="T10" fmla="*/ 0 60000 65536"/>
              <a:gd name="T11" fmla="*/ 0 60000 65536"/>
              <a:gd name="T12" fmla="*/ 0 60000 65536"/>
              <a:gd name="T13" fmla="*/ 0 60000 65536"/>
              <a:gd name="T14" fmla="*/ 0 60000 65536"/>
              <a:gd name="T15" fmla="*/ 0 w 4962"/>
              <a:gd name="T16" fmla="*/ 0 h 1282"/>
              <a:gd name="T17" fmla="*/ 4962 w 4962"/>
              <a:gd name="T18" fmla="*/ 1282 h 1282"/>
            </a:gdLst>
            <a:ahLst/>
            <a:cxnLst>
              <a:cxn ang="T10">
                <a:pos x="T0" y="T1"/>
              </a:cxn>
              <a:cxn ang="T11">
                <a:pos x="T2" y="T3"/>
              </a:cxn>
              <a:cxn ang="T12">
                <a:pos x="T4" y="T5"/>
              </a:cxn>
              <a:cxn ang="T13">
                <a:pos x="T6" y="T7"/>
              </a:cxn>
              <a:cxn ang="T14">
                <a:pos x="T8" y="T9"/>
              </a:cxn>
            </a:cxnLst>
            <a:rect l="T15" t="T16" r="T17" b="T18"/>
            <a:pathLst>
              <a:path w="4962" h="1282">
                <a:moveTo>
                  <a:pt x="4962" y="915"/>
                </a:moveTo>
                <a:lnTo>
                  <a:pt x="4962" y="0"/>
                </a:lnTo>
                <a:lnTo>
                  <a:pt x="4962" y="1099"/>
                </a:lnTo>
                <a:lnTo>
                  <a:pt x="4962" y="1282"/>
                </a:lnTo>
                <a:lnTo>
                  <a:pt x="0" y="128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91"/>
          </a:p>
        </p:txBody>
      </p:sp>
      <p:sp>
        <p:nvSpPr>
          <p:cNvPr id="21522" name="Rectangle 22">
            <a:extLst>
              <a:ext uri="{FF2B5EF4-FFF2-40B4-BE49-F238E27FC236}">
                <a16:creationId xmlns:a16="http://schemas.microsoft.com/office/drawing/2014/main" id="{0DFA1CE7-CB20-4680-864F-1067B2509EBB}"/>
              </a:ext>
            </a:extLst>
          </p:cNvPr>
          <p:cNvSpPr>
            <a:spLocks noChangeArrowheads="1"/>
          </p:cNvSpPr>
          <p:nvPr/>
        </p:nvSpPr>
        <p:spPr bwMode="auto">
          <a:xfrm>
            <a:off x="4287301" y="4378942"/>
            <a:ext cx="3118037" cy="579904"/>
          </a:xfrm>
          <a:prstGeom prst="rect">
            <a:avLst/>
          </a:prstGeom>
          <a:solidFill>
            <a:srgbClr val="FFFFFF"/>
          </a:solidFill>
          <a:ln w="14288">
            <a:solidFill>
              <a:srgbClr val="000000"/>
            </a:solidFill>
            <a:miter lim="800000"/>
            <a:headEnd/>
            <a:tailEnd/>
          </a:ln>
        </p:spPr>
        <p:txBody>
          <a:bodyPr/>
          <a:lstStyle>
            <a:lvl1pPr>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a:spcBef>
                <a:spcPct val="20000"/>
              </a:spcBef>
              <a:buClr>
                <a:schemeClr val="tx2"/>
              </a:buClr>
              <a:buSzPct val="65000"/>
              <a:buChar char="o"/>
              <a:defRPr sz="2700">
                <a:solidFill>
                  <a:schemeClr val="tx1"/>
                </a:solidFill>
                <a:latin typeface="Arial" panose="020B0604020202020204" pitchFamily="34" charset="0"/>
              </a:defRPr>
            </a:lvl3pPr>
            <a:lvl4pPr marL="1600200" indent="-228600">
              <a:spcBef>
                <a:spcPct val="20000"/>
              </a:spcBef>
              <a:buClr>
                <a:schemeClr val="tx2"/>
              </a:buClr>
              <a:buChar char="–"/>
              <a:defRPr sz="2500">
                <a:solidFill>
                  <a:schemeClr val="tx1"/>
                </a:solidFill>
                <a:latin typeface="Arial" panose="020B0604020202020204" pitchFamily="34" charset="0"/>
              </a:defRPr>
            </a:lvl4pPr>
            <a:lvl5pPr marL="2057400" indent="-22860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endParaRPr lang="fr-FR" altLang="fr-FR" sz="1655">
              <a:latin typeface="Times New Roman" panose="02020603050405020304" pitchFamily="18" charset="0"/>
            </a:endParaRPr>
          </a:p>
        </p:txBody>
      </p:sp>
      <p:sp>
        <p:nvSpPr>
          <p:cNvPr id="21523" name="Rectangle 23">
            <a:extLst>
              <a:ext uri="{FF2B5EF4-FFF2-40B4-BE49-F238E27FC236}">
                <a16:creationId xmlns:a16="http://schemas.microsoft.com/office/drawing/2014/main" id="{AF031EA7-0E3C-41E0-99BF-BF888AC694A0}"/>
              </a:ext>
            </a:extLst>
          </p:cNvPr>
          <p:cNvSpPr>
            <a:spLocks noChangeArrowheads="1"/>
          </p:cNvSpPr>
          <p:nvPr/>
        </p:nvSpPr>
        <p:spPr bwMode="auto">
          <a:xfrm>
            <a:off x="4321969" y="4369487"/>
            <a:ext cx="1564531" cy="2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853" dirty="0">
                <a:solidFill>
                  <a:srgbClr val="000000"/>
                </a:solidFill>
              </a:rPr>
              <a:t>Manufacturing:</a:t>
            </a:r>
            <a:endParaRPr lang="en-US" altLang="fr-FR" sz="1324" dirty="0">
              <a:latin typeface="Comic Sans MS" panose="030F0702030302020204" pitchFamily="66" charset="0"/>
            </a:endParaRPr>
          </a:p>
        </p:txBody>
      </p:sp>
      <p:sp>
        <p:nvSpPr>
          <p:cNvPr id="21524" name="Rectangle 24">
            <a:extLst>
              <a:ext uri="{FF2B5EF4-FFF2-40B4-BE49-F238E27FC236}">
                <a16:creationId xmlns:a16="http://schemas.microsoft.com/office/drawing/2014/main" id="{13D04516-29F7-49BB-BED8-45DD0B11560A}"/>
              </a:ext>
            </a:extLst>
          </p:cNvPr>
          <p:cNvSpPr>
            <a:spLocks noChangeArrowheads="1"/>
          </p:cNvSpPr>
          <p:nvPr/>
        </p:nvSpPr>
        <p:spPr bwMode="auto">
          <a:xfrm>
            <a:off x="4321969" y="4646833"/>
            <a:ext cx="3009830"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dirty="0">
                <a:solidFill>
                  <a:srgbClr val="000000"/>
                </a:solidFill>
              </a:rPr>
              <a:t>Work Instructions &amp; Process Monitoring</a:t>
            </a:r>
            <a:endParaRPr lang="en-US" altLang="fr-FR" sz="1324" dirty="0">
              <a:latin typeface="Comic Sans MS" panose="030F0702030302020204" pitchFamily="66" charset="0"/>
            </a:endParaRPr>
          </a:p>
        </p:txBody>
      </p:sp>
      <p:sp>
        <p:nvSpPr>
          <p:cNvPr id="21525" name="Line 26">
            <a:extLst>
              <a:ext uri="{FF2B5EF4-FFF2-40B4-BE49-F238E27FC236}">
                <a16:creationId xmlns:a16="http://schemas.microsoft.com/office/drawing/2014/main" id="{E28C80A2-B21C-4A9D-A123-0B3BAF7A04E4}"/>
              </a:ext>
            </a:extLst>
          </p:cNvPr>
          <p:cNvSpPr>
            <a:spLocks noChangeShapeType="1"/>
          </p:cNvSpPr>
          <p:nvPr/>
        </p:nvSpPr>
        <p:spPr bwMode="auto">
          <a:xfrm rot="144329">
            <a:off x="1523299" y="1944814"/>
            <a:ext cx="2627430" cy="2995122"/>
          </a:xfrm>
          <a:prstGeom prst="line">
            <a:avLst/>
          </a:prstGeom>
          <a:noFill/>
          <a:ln w="57150">
            <a:solidFill>
              <a:schemeClr val="accent4"/>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fr-FR" sz="1191"/>
          </a:p>
        </p:txBody>
      </p:sp>
      <p:sp>
        <p:nvSpPr>
          <p:cNvPr id="21526" name="AutoShape 27">
            <a:extLst>
              <a:ext uri="{FF2B5EF4-FFF2-40B4-BE49-F238E27FC236}">
                <a16:creationId xmlns:a16="http://schemas.microsoft.com/office/drawing/2014/main" id="{2E961C4C-D7E4-4B6F-BE84-F1B8CDDBC3C5}"/>
              </a:ext>
            </a:extLst>
          </p:cNvPr>
          <p:cNvSpPr>
            <a:spLocks noChangeArrowheads="1"/>
          </p:cNvSpPr>
          <p:nvPr/>
        </p:nvSpPr>
        <p:spPr bwMode="auto">
          <a:xfrm rot="5054173">
            <a:off x="4644012" y="1163527"/>
            <a:ext cx="681808" cy="1003276"/>
          </a:xfrm>
          <a:custGeom>
            <a:avLst/>
            <a:gdLst>
              <a:gd name="T0" fmla="*/ 10399698 w 21600"/>
              <a:gd name="T1" fmla="*/ 9739435 h 21600"/>
              <a:gd name="T2" fmla="*/ 3954203 w 21600"/>
              <a:gd name="T3" fmla="*/ 53204722 h 21600"/>
              <a:gd name="T4" fmla="*/ 14961341 w 21600"/>
              <a:gd name="T5" fmla="*/ 23725388 h 21600"/>
              <a:gd name="T6" fmla="*/ 34852940 w 21600"/>
              <a:gd name="T7" fmla="*/ -9468439 h 21600"/>
              <a:gd name="T8" fmla="*/ 40986725 w 21600"/>
              <a:gd name="T9" fmla="*/ 18454124 h 21600"/>
              <a:gd name="T10" fmla="*/ 28091204 w 21600"/>
              <a:gd name="T11" fmla="*/ 317356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51" y="3898"/>
                </a:moveTo>
                <a:cubicBezTo>
                  <a:pt x="12464" y="3618"/>
                  <a:pt x="11635" y="3476"/>
                  <a:pt x="10800" y="3476"/>
                </a:cubicBezTo>
                <a:cubicBezTo>
                  <a:pt x="6755" y="3476"/>
                  <a:pt x="3476" y="6755"/>
                  <a:pt x="3476" y="10800"/>
                </a:cubicBezTo>
                <a:lnTo>
                  <a:pt x="0" y="10800"/>
                </a:lnTo>
                <a:cubicBezTo>
                  <a:pt x="0" y="4835"/>
                  <a:pt x="4835" y="0"/>
                  <a:pt x="10800" y="0"/>
                </a:cubicBezTo>
                <a:cubicBezTo>
                  <a:pt x="12031" y="0"/>
                  <a:pt x="13254" y="210"/>
                  <a:pt x="14415" y="623"/>
                </a:cubicBezTo>
                <a:lnTo>
                  <a:pt x="15319" y="-1922"/>
                </a:lnTo>
                <a:lnTo>
                  <a:pt x="18015" y="3746"/>
                </a:lnTo>
                <a:lnTo>
                  <a:pt x="12347" y="6442"/>
                </a:lnTo>
                <a:lnTo>
                  <a:pt x="13251" y="3898"/>
                </a:lnTo>
                <a:close/>
              </a:path>
            </a:pathLst>
          </a:custGeom>
          <a:solidFill>
            <a:schemeClr val="accent5"/>
          </a:solidFill>
          <a:ln w="12700">
            <a:noFill/>
            <a:miter lim="800000"/>
            <a:headEnd/>
            <a:tailEnd/>
          </a:ln>
        </p:spPr>
        <p:txBody>
          <a:bodyPr wrap="none" anchor="ctr"/>
          <a:lstStyle/>
          <a:p>
            <a:endParaRPr lang="fr-FR" sz="1191"/>
          </a:p>
        </p:txBody>
      </p:sp>
      <p:sp>
        <p:nvSpPr>
          <p:cNvPr id="21527" name="AutoShape 28">
            <a:extLst>
              <a:ext uri="{FF2B5EF4-FFF2-40B4-BE49-F238E27FC236}">
                <a16:creationId xmlns:a16="http://schemas.microsoft.com/office/drawing/2014/main" id="{0A191DD3-FF08-4757-9871-946A4FF36F96}"/>
              </a:ext>
            </a:extLst>
          </p:cNvPr>
          <p:cNvSpPr>
            <a:spLocks noChangeArrowheads="1"/>
          </p:cNvSpPr>
          <p:nvPr/>
        </p:nvSpPr>
        <p:spPr bwMode="auto">
          <a:xfrm rot="5054173">
            <a:off x="5131993" y="1773372"/>
            <a:ext cx="680757" cy="1003276"/>
          </a:xfrm>
          <a:custGeom>
            <a:avLst/>
            <a:gdLst>
              <a:gd name="T0" fmla="*/ 10367677 w 21600"/>
              <a:gd name="T1" fmla="*/ 9739435 h 21600"/>
              <a:gd name="T2" fmla="*/ 3942017 w 21600"/>
              <a:gd name="T3" fmla="*/ 53204722 h 21600"/>
              <a:gd name="T4" fmla="*/ 14915293 w 21600"/>
              <a:gd name="T5" fmla="*/ 23725388 h 21600"/>
              <a:gd name="T6" fmla="*/ 34745628 w 21600"/>
              <a:gd name="T7" fmla="*/ -9468439 h 21600"/>
              <a:gd name="T8" fmla="*/ 40860536 w 21600"/>
              <a:gd name="T9" fmla="*/ 18454124 h 21600"/>
              <a:gd name="T10" fmla="*/ 28004738 w 21600"/>
              <a:gd name="T11" fmla="*/ 317356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51" y="3898"/>
                </a:moveTo>
                <a:cubicBezTo>
                  <a:pt x="12464" y="3618"/>
                  <a:pt x="11635" y="3476"/>
                  <a:pt x="10800" y="3476"/>
                </a:cubicBezTo>
                <a:cubicBezTo>
                  <a:pt x="6755" y="3476"/>
                  <a:pt x="3476" y="6755"/>
                  <a:pt x="3476" y="10800"/>
                </a:cubicBezTo>
                <a:lnTo>
                  <a:pt x="0" y="10800"/>
                </a:lnTo>
                <a:cubicBezTo>
                  <a:pt x="0" y="4835"/>
                  <a:pt x="4835" y="0"/>
                  <a:pt x="10800" y="0"/>
                </a:cubicBezTo>
                <a:cubicBezTo>
                  <a:pt x="12031" y="0"/>
                  <a:pt x="13254" y="210"/>
                  <a:pt x="14415" y="623"/>
                </a:cubicBezTo>
                <a:lnTo>
                  <a:pt x="15319" y="-1922"/>
                </a:lnTo>
                <a:lnTo>
                  <a:pt x="18015" y="3746"/>
                </a:lnTo>
                <a:lnTo>
                  <a:pt x="12347" y="6442"/>
                </a:lnTo>
                <a:lnTo>
                  <a:pt x="13251" y="3898"/>
                </a:lnTo>
                <a:close/>
              </a:path>
            </a:pathLst>
          </a:custGeom>
          <a:solidFill>
            <a:schemeClr val="accent5"/>
          </a:solidFill>
          <a:ln w="12700">
            <a:noFill/>
            <a:miter lim="800000"/>
            <a:headEnd/>
            <a:tailEnd/>
          </a:ln>
        </p:spPr>
        <p:txBody>
          <a:bodyPr wrap="none" anchor="ctr"/>
          <a:lstStyle/>
          <a:p>
            <a:endParaRPr lang="fr-FR" sz="1191"/>
          </a:p>
        </p:txBody>
      </p:sp>
      <p:sp>
        <p:nvSpPr>
          <p:cNvPr id="21528" name="AutoShape 29">
            <a:extLst>
              <a:ext uri="{FF2B5EF4-FFF2-40B4-BE49-F238E27FC236}">
                <a16:creationId xmlns:a16="http://schemas.microsoft.com/office/drawing/2014/main" id="{A9CF092C-2DFE-4258-8AA7-957B69ACEF82}"/>
              </a:ext>
            </a:extLst>
          </p:cNvPr>
          <p:cNvSpPr>
            <a:spLocks noChangeArrowheads="1"/>
          </p:cNvSpPr>
          <p:nvPr/>
        </p:nvSpPr>
        <p:spPr bwMode="auto">
          <a:xfrm rot="5054173">
            <a:off x="5631006" y="2406854"/>
            <a:ext cx="680757" cy="1003277"/>
          </a:xfrm>
          <a:custGeom>
            <a:avLst/>
            <a:gdLst>
              <a:gd name="T0" fmla="*/ 10367677 w 21600"/>
              <a:gd name="T1" fmla="*/ 9739441 h 21600"/>
              <a:gd name="T2" fmla="*/ 3942017 w 21600"/>
              <a:gd name="T3" fmla="*/ 53204827 h 21600"/>
              <a:gd name="T4" fmla="*/ 14915293 w 21600"/>
              <a:gd name="T5" fmla="*/ 23725403 h 21600"/>
              <a:gd name="T6" fmla="*/ 34745628 w 21600"/>
              <a:gd name="T7" fmla="*/ -9468515 h 21600"/>
              <a:gd name="T8" fmla="*/ 40860536 w 21600"/>
              <a:gd name="T9" fmla="*/ 18454207 h 21600"/>
              <a:gd name="T10" fmla="*/ 28004738 w 21600"/>
              <a:gd name="T11" fmla="*/ 3173569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51" y="3898"/>
                </a:moveTo>
                <a:cubicBezTo>
                  <a:pt x="12464" y="3618"/>
                  <a:pt x="11635" y="3476"/>
                  <a:pt x="10800" y="3476"/>
                </a:cubicBezTo>
                <a:cubicBezTo>
                  <a:pt x="6755" y="3476"/>
                  <a:pt x="3476" y="6755"/>
                  <a:pt x="3476" y="10800"/>
                </a:cubicBezTo>
                <a:lnTo>
                  <a:pt x="0" y="10800"/>
                </a:lnTo>
                <a:cubicBezTo>
                  <a:pt x="0" y="4835"/>
                  <a:pt x="4835" y="0"/>
                  <a:pt x="10800" y="0"/>
                </a:cubicBezTo>
                <a:cubicBezTo>
                  <a:pt x="12031" y="0"/>
                  <a:pt x="13254" y="210"/>
                  <a:pt x="14415" y="623"/>
                </a:cubicBezTo>
                <a:lnTo>
                  <a:pt x="15319" y="-1922"/>
                </a:lnTo>
                <a:lnTo>
                  <a:pt x="18015" y="3746"/>
                </a:lnTo>
                <a:lnTo>
                  <a:pt x="12347" y="6442"/>
                </a:lnTo>
                <a:lnTo>
                  <a:pt x="13251" y="3898"/>
                </a:lnTo>
                <a:close/>
              </a:path>
            </a:pathLst>
          </a:custGeom>
          <a:solidFill>
            <a:schemeClr val="accent5"/>
          </a:solidFill>
          <a:ln w="12700">
            <a:noFill/>
            <a:miter lim="800000"/>
            <a:headEnd/>
            <a:tailEnd/>
          </a:ln>
        </p:spPr>
        <p:txBody>
          <a:bodyPr wrap="none" anchor="ctr"/>
          <a:lstStyle/>
          <a:p>
            <a:endParaRPr lang="fr-FR" sz="1191"/>
          </a:p>
        </p:txBody>
      </p:sp>
      <p:sp>
        <p:nvSpPr>
          <p:cNvPr id="21529" name="AutoShape 30">
            <a:extLst>
              <a:ext uri="{FF2B5EF4-FFF2-40B4-BE49-F238E27FC236}">
                <a16:creationId xmlns:a16="http://schemas.microsoft.com/office/drawing/2014/main" id="{CE441FCE-CEB9-42F8-ADBB-7BEF79B7FB6D}"/>
              </a:ext>
            </a:extLst>
          </p:cNvPr>
          <p:cNvSpPr>
            <a:spLocks noChangeArrowheads="1"/>
          </p:cNvSpPr>
          <p:nvPr/>
        </p:nvSpPr>
        <p:spPr bwMode="auto">
          <a:xfrm rot="5054173">
            <a:off x="6650085" y="3663839"/>
            <a:ext cx="681808" cy="1003277"/>
          </a:xfrm>
          <a:custGeom>
            <a:avLst/>
            <a:gdLst>
              <a:gd name="T0" fmla="*/ 10399698 w 21600"/>
              <a:gd name="T1" fmla="*/ 9739441 h 21600"/>
              <a:gd name="T2" fmla="*/ 3954203 w 21600"/>
              <a:gd name="T3" fmla="*/ 53204827 h 21600"/>
              <a:gd name="T4" fmla="*/ 14961341 w 21600"/>
              <a:gd name="T5" fmla="*/ 23725403 h 21600"/>
              <a:gd name="T6" fmla="*/ 34852940 w 21600"/>
              <a:gd name="T7" fmla="*/ -9468515 h 21600"/>
              <a:gd name="T8" fmla="*/ 40986725 w 21600"/>
              <a:gd name="T9" fmla="*/ 18454207 h 21600"/>
              <a:gd name="T10" fmla="*/ 28091204 w 21600"/>
              <a:gd name="T11" fmla="*/ 3173569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51" y="3898"/>
                </a:moveTo>
                <a:cubicBezTo>
                  <a:pt x="12464" y="3618"/>
                  <a:pt x="11635" y="3476"/>
                  <a:pt x="10800" y="3476"/>
                </a:cubicBezTo>
                <a:cubicBezTo>
                  <a:pt x="6755" y="3476"/>
                  <a:pt x="3476" y="6755"/>
                  <a:pt x="3476" y="10800"/>
                </a:cubicBezTo>
                <a:lnTo>
                  <a:pt x="0" y="10800"/>
                </a:lnTo>
                <a:cubicBezTo>
                  <a:pt x="0" y="4835"/>
                  <a:pt x="4835" y="0"/>
                  <a:pt x="10800" y="0"/>
                </a:cubicBezTo>
                <a:cubicBezTo>
                  <a:pt x="12031" y="0"/>
                  <a:pt x="13254" y="210"/>
                  <a:pt x="14415" y="623"/>
                </a:cubicBezTo>
                <a:lnTo>
                  <a:pt x="15319" y="-1922"/>
                </a:lnTo>
                <a:lnTo>
                  <a:pt x="18015" y="3746"/>
                </a:lnTo>
                <a:lnTo>
                  <a:pt x="12347" y="6442"/>
                </a:lnTo>
                <a:lnTo>
                  <a:pt x="13251" y="3898"/>
                </a:lnTo>
                <a:close/>
              </a:path>
            </a:pathLst>
          </a:custGeom>
          <a:solidFill>
            <a:schemeClr val="accent5"/>
          </a:solidFill>
          <a:ln w="12700">
            <a:noFill/>
            <a:miter lim="800000"/>
            <a:headEnd/>
            <a:tailEnd/>
          </a:ln>
        </p:spPr>
        <p:txBody>
          <a:bodyPr wrap="none" anchor="ctr"/>
          <a:lstStyle/>
          <a:p>
            <a:endParaRPr lang="fr-FR" sz="1191"/>
          </a:p>
        </p:txBody>
      </p:sp>
      <p:sp>
        <p:nvSpPr>
          <p:cNvPr id="21530" name="AutoShape 31">
            <a:extLst>
              <a:ext uri="{FF2B5EF4-FFF2-40B4-BE49-F238E27FC236}">
                <a16:creationId xmlns:a16="http://schemas.microsoft.com/office/drawing/2014/main" id="{E083CFC4-393D-4AE0-A1AA-8A3B7E2D5D16}"/>
              </a:ext>
            </a:extLst>
          </p:cNvPr>
          <p:cNvSpPr>
            <a:spLocks noChangeArrowheads="1"/>
          </p:cNvSpPr>
          <p:nvPr/>
        </p:nvSpPr>
        <p:spPr bwMode="auto">
          <a:xfrm rot="5054173">
            <a:off x="6130543" y="3035610"/>
            <a:ext cx="680757" cy="1002226"/>
          </a:xfrm>
          <a:custGeom>
            <a:avLst/>
            <a:gdLst>
              <a:gd name="T0" fmla="*/ 10367677 w 21600"/>
              <a:gd name="T1" fmla="*/ 9719073 h 21600"/>
              <a:gd name="T2" fmla="*/ 3942017 w 21600"/>
              <a:gd name="T3" fmla="*/ 53093427 h 21600"/>
              <a:gd name="T4" fmla="*/ 14915293 w 21600"/>
              <a:gd name="T5" fmla="*/ 23675732 h 21600"/>
              <a:gd name="T6" fmla="*/ 34745628 w 21600"/>
              <a:gd name="T7" fmla="*/ -9448641 h 21600"/>
              <a:gd name="T8" fmla="*/ 40860536 w 21600"/>
              <a:gd name="T9" fmla="*/ 18415525 h 21600"/>
              <a:gd name="T10" fmla="*/ 28004738 w 21600"/>
              <a:gd name="T11" fmla="*/ 3166921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51" y="3898"/>
                </a:moveTo>
                <a:cubicBezTo>
                  <a:pt x="12464" y="3618"/>
                  <a:pt x="11635" y="3476"/>
                  <a:pt x="10800" y="3476"/>
                </a:cubicBezTo>
                <a:cubicBezTo>
                  <a:pt x="6755" y="3476"/>
                  <a:pt x="3476" y="6755"/>
                  <a:pt x="3476" y="10800"/>
                </a:cubicBezTo>
                <a:lnTo>
                  <a:pt x="0" y="10800"/>
                </a:lnTo>
                <a:cubicBezTo>
                  <a:pt x="0" y="4835"/>
                  <a:pt x="4835" y="0"/>
                  <a:pt x="10800" y="0"/>
                </a:cubicBezTo>
                <a:cubicBezTo>
                  <a:pt x="12031" y="0"/>
                  <a:pt x="13254" y="210"/>
                  <a:pt x="14415" y="623"/>
                </a:cubicBezTo>
                <a:lnTo>
                  <a:pt x="15319" y="-1922"/>
                </a:lnTo>
                <a:lnTo>
                  <a:pt x="18015" y="3746"/>
                </a:lnTo>
                <a:lnTo>
                  <a:pt x="12347" y="6442"/>
                </a:lnTo>
                <a:lnTo>
                  <a:pt x="13251" y="3898"/>
                </a:lnTo>
                <a:close/>
              </a:path>
            </a:pathLst>
          </a:custGeom>
          <a:solidFill>
            <a:schemeClr val="accent5"/>
          </a:solidFill>
          <a:ln w="12700">
            <a:noFill/>
            <a:miter lim="800000"/>
            <a:headEnd/>
            <a:tailEnd/>
          </a:ln>
        </p:spPr>
        <p:txBody>
          <a:bodyPr wrap="none" anchor="ctr"/>
          <a:lstStyle/>
          <a:p>
            <a:endParaRPr lang="fr-FR" sz="1191"/>
          </a:p>
        </p:txBody>
      </p:sp>
      <p:sp>
        <p:nvSpPr>
          <p:cNvPr id="260128" name="Rectangle 32">
            <a:extLst>
              <a:ext uri="{FF2B5EF4-FFF2-40B4-BE49-F238E27FC236}">
                <a16:creationId xmlns:a16="http://schemas.microsoft.com/office/drawing/2014/main" id="{F2EC524A-97F1-4610-B316-15BE7F804383}"/>
              </a:ext>
            </a:extLst>
          </p:cNvPr>
          <p:cNvSpPr>
            <a:spLocks noGrp="1" noChangeArrowheads="1"/>
          </p:cNvSpPr>
          <p:nvPr>
            <p:ph type="title"/>
          </p:nvPr>
        </p:nvSpPr>
        <p:spPr/>
        <p:txBody>
          <a:bodyPr/>
          <a:lstStyle/>
          <a:p>
            <a:r>
              <a:rPr lang="en-US" altLang="fr-FR" dirty="0"/>
              <a:t>The flow of information of a PFMEA</a:t>
            </a:r>
            <a:endParaRPr lang="en-US" dirty="0"/>
          </a:p>
        </p:txBody>
      </p:sp>
      <p:sp>
        <p:nvSpPr>
          <p:cNvPr id="21532" name="Rectangle 33">
            <a:extLst>
              <a:ext uri="{FF2B5EF4-FFF2-40B4-BE49-F238E27FC236}">
                <a16:creationId xmlns:a16="http://schemas.microsoft.com/office/drawing/2014/main" id="{5DF9B061-0B6C-408D-B85D-2CD539784C9C}"/>
              </a:ext>
            </a:extLst>
          </p:cNvPr>
          <p:cNvSpPr>
            <a:spLocks noChangeArrowheads="1"/>
          </p:cNvSpPr>
          <p:nvPr/>
        </p:nvSpPr>
        <p:spPr bwMode="auto">
          <a:xfrm>
            <a:off x="1848971" y="1487824"/>
            <a:ext cx="2453038"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dirty="0">
                <a:solidFill>
                  <a:srgbClr val="000000"/>
                </a:solidFill>
              </a:rPr>
              <a:t>SOR (statement of requirement) </a:t>
            </a:r>
            <a:endParaRPr lang="en-US" altLang="fr-FR" sz="1324" dirty="0">
              <a:latin typeface="Comic Sans MS" panose="030F0702030302020204" pitchFamily="66" charset="0"/>
            </a:endParaRPr>
          </a:p>
        </p:txBody>
      </p:sp>
      <p:sp>
        <p:nvSpPr>
          <p:cNvPr id="21533" name="Rectangle 40">
            <a:extLst>
              <a:ext uri="{FF2B5EF4-FFF2-40B4-BE49-F238E27FC236}">
                <a16:creationId xmlns:a16="http://schemas.microsoft.com/office/drawing/2014/main" id="{CB0B0DC9-18DD-4815-B814-908BFE93FD0D}"/>
              </a:ext>
            </a:extLst>
          </p:cNvPr>
          <p:cNvSpPr>
            <a:spLocks noChangeArrowheads="1"/>
          </p:cNvSpPr>
          <p:nvPr/>
        </p:nvSpPr>
        <p:spPr bwMode="auto">
          <a:xfrm>
            <a:off x="2819681" y="2913423"/>
            <a:ext cx="2726181"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lnSpc>
                <a:spcPct val="90000"/>
              </a:lnSpc>
              <a:spcBef>
                <a:spcPct val="20000"/>
              </a:spcBef>
              <a:buClr>
                <a:schemeClr val="tx2"/>
              </a:buClr>
              <a:buSzPct val="75000"/>
              <a:buFont typeface="Wingdings" panose="05000000000000000000" pitchFamily="2" charset="2"/>
              <a:buChar char="l"/>
              <a:defRPr sz="3600">
                <a:solidFill>
                  <a:schemeClr val="tx1"/>
                </a:solidFill>
                <a:latin typeface="Arial" panose="020B0604020202020204" pitchFamily="34" charset="0"/>
              </a:defRPr>
            </a:lvl1pPr>
            <a:lvl2pPr marL="742950" indent="-285750" defTabSz="1019175">
              <a:spcBef>
                <a:spcPct val="20000"/>
              </a:spcBef>
              <a:buClr>
                <a:schemeClr val="tx2"/>
              </a:buClr>
              <a:buFont typeface="Wingdings" panose="05000000000000000000" pitchFamily="2" charset="2"/>
              <a:buChar char="§"/>
              <a:defRPr sz="3100">
                <a:solidFill>
                  <a:schemeClr val="tx1"/>
                </a:solidFill>
                <a:latin typeface="Arial" panose="020B0604020202020204" pitchFamily="34" charset="0"/>
              </a:defRPr>
            </a:lvl2pPr>
            <a:lvl3pPr marL="1143000" indent="-228600" defTabSz="1019175">
              <a:spcBef>
                <a:spcPct val="20000"/>
              </a:spcBef>
              <a:buClr>
                <a:schemeClr val="tx2"/>
              </a:buClr>
              <a:buSzPct val="65000"/>
              <a:buChar char="o"/>
              <a:defRPr sz="2700">
                <a:solidFill>
                  <a:schemeClr val="tx1"/>
                </a:solidFill>
                <a:latin typeface="Arial" panose="020B0604020202020204" pitchFamily="34" charset="0"/>
              </a:defRPr>
            </a:lvl3pPr>
            <a:lvl4pPr marL="1600200" indent="-228600" defTabSz="1019175">
              <a:spcBef>
                <a:spcPct val="20000"/>
              </a:spcBef>
              <a:buClr>
                <a:schemeClr val="tx2"/>
              </a:buClr>
              <a:buChar char="–"/>
              <a:defRPr sz="2500">
                <a:solidFill>
                  <a:schemeClr val="tx1"/>
                </a:solidFill>
                <a:latin typeface="Arial" panose="020B0604020202020204" pitchFamily="34" charset="0"/>
              </a:defRPr>
            </a:lvl4pPr>
            <a:lvl5pPr marL="2057400" indent="-228600" defTabSz="1019175">
              <a:spcBef>
                <a:spcPct val="20000"/>
              </a:spcBef>
              <a:buClr>
                <a:schemeClr val="tx2"/>
              </a:buClr>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fr-FR" sz="1191" i="1" dirty="0">
                <a:solidFill>
                  <a:schemeClr val="bg1"/>
                </a:solidFill>
              </a:rPr>
              <a:t>Product and Process Characteristics</a:t>
            </a:r>
            <a:endParaRPr lang="en-US" altLang="fr-FR" sz="1324" dirty="0">
              <a:solidFill>
                <a:schemeClr val="bg1"/>
              </a:solidFill>
              <a:latin typeface="Comic Sans MS" panose="030F0702030302020204" pitchFamily="66" charset="0"/>
            </a:endParaRPr>
          </a:p>
        </p:txBody>
      </p:sp>
      <p:sp>
        <p:nvSpPr>
          <p:cNvPr id="3" name="Espace réservé du numéro de diapositive 2">
            <a:extLst>
              <a:ext uri="{FF2B5EF4-FFF2-40B4-BE49-F238E27FC236}">
                <a16:creationId xmlns:a16="http://schemas.microsoft.com/office/drawing/2014/main" id="{AD3B18BA-38CC-6544-A301-807F68C6C9F9}"/>
              </a:ext>
            </a:extLst>
          </p:cNvPr>
          <p:cNvSpPr>
            <a:spLocks noGrp="1"/>
          </p:cNvSpPr>
          <p:nvPr>
            <p:ph type="sldNum" sz="quarter" idx="11"/>
          </p:nvPr>
        </p:nvSpPr>
        <p:spPr/>
        <p:txBody>
          <a:bodyPr/>
          <a:lstStyle/>
          <a:p>
            <a:fld id="{4E950855-28E0-B842-9330-3B380073FD02}" type="slidenum">
              <a:rPr lang="fr-FR" smtClean="0"/>
              <a:pPr/>
              <a:t>34</a:t>
            </a:fld>
            <a:endParaRPr lang="fr-FR" dirty="0"/>
          </a:p>
        </p:txBody>
      </p:sp>
    </p:spTree>
    <p:extLst>
      <p:ext uri="{BB962C8B-B14F-4D97-AF65-F5344CB8AC3E}">
        <p14:creationId xmlns:p14="http://schemas.microsoft.com/office/powerpoint/2010/main" val="99659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B1D48CDC-4338-4907-A46F-B80DE7F7189D}"/>
              </a:ext>
            </a:extLst>
          </p:cNvPr>
          <p:cNvSpPr>
            <a:spLocks noGrp="1" noChangeArrowheads="1"/>
          </p:cNvSpPr>
          <p:nvPr>
            <p:ph type="title"/>
          </p:nvPr>
        </p:nvSpPr>
        <p:spPr/>
        <p:txBody>
          <a:bodyPr>
            <a:normAutofit/>
          </a:bodyPr>
          <a:lstStyle/>
          <a:p>
            <a:r>
              <a:rPr lang="en-US" altLang="fr-FR" dirty="0"/>
              <a:t>Getting Started on FMEA</a:t>
            </a:r>
            <a:br>
              <a:rPr lang="en-US" altLang="fr-FR" dirty="0"/>
            </a:br>
            <a:r>
              <a:rPr lang="en-US" altLang="fr-FR" sz="1200" dirty="0"/>
              <a:t>What Must be done before FMEA Begins!</a:t>
            </a:r>
          </a:p>
        </p:txBody>
      </p:sp>
      <p:sp>
        <p:nvSpPr>
          <p:cNvPr id="135190" name="Rectangle 22">
            <a:extLst>
              <a:ext uri="{FF2B5EF4-FFF2-40B4-BE49-F238E27FC236}">
                <a16:creationId xmlns:a16="http://schemas.microsoft.com/office/drawing/2014/main" id="{9B3C50DD-D841-4EC6-BF19-B90C1A526A15}"/>
              </a:ext>
            </a:extLst>
          </p:cNvPr>
          <p:cNvSpPr>
            <a:spLocks noChangeArrowheads="1"/>
          </p:cNvSpPr>
          <p:nvPr/>
        </p:nvSpPr>
        <p:spPr bwMode="auto">
          <a:xfrm>
            <a:off x="5662613" y="3969544"/>
            <a:ext cx="932260" cy="6143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n-US" altLang="fr-FR" sz="800">
                <a:latin typeface="Arial" panose="020B0604020202020204" pitchFamily="34" charset="0"/>
                <a:cs typeface="Arial" panose="020B0604020202020204" pitchFamily="34" charset="0"/>
              </a:rPr>
              <a:t>Determine</a:t>
            </a:r>
          </a:p>
          <a:p>
            <a:pPr algn="ctr" eaLnBrk="1" hangingPunct="1">
              <a:defRPr/>
            </a:pPr>
            <a:r>
              <a:rPr lang="en-US" altLang="fr-FR" sz="800">
                <a:latin typeface="Arial" panose="020B0604020202020204" pitchFamily="34" charset="0"/>
                <a:cs typeface="Arial" panose="020B0604020202020204" pitchFamily="34" charset="0"/>
              </a:rPr>
              <a:t>“Controls”</a:t>
            </a:r>
          </a:p>
          <a:p>
            <a:pPr algn="ctr" eaLnBrk="1" hangingPunct="1">
              <a:defRPr/>
            </a:pPr>
            <a:endParaRPr lang="en-US" altLang="fr-FR" sz="800">
              <a:latin typeface="Arial" panose="020B0604020202020204" pitchFamily="34" charset="0"/>
              <a:cs typeface="Arial" panose="020B0604020202020204" pitchFamily="34" charset="0"/>
            </a:endParaRPr>
          </a:p>
          <a:p>
            <a:pPr algn="ctr" eaLnBrk="1" hangingPunct="1">
              <a:defRPr/>
            </a:pPr>
            <a:r>
              <a:rPr lang="en-US" altLang="fr-FR" sz="800" i="1">
                <a:latin typeface="Arial" panose="020B0604020202020204" pitchFamily="34" charset="0"/>
                <a:cs typeface="Arial" panose="020B0604020202020204" pitchFamily="34" charset="0"/>
              </a:rPr>
              <a:t>Detection Rating</a:t>
            </a:r>
          </a:p>
        </p:txBody>
      </p:sp>
      <p:sp>
        <p:nvSpPr>
          <p:cNvPr id="135221" name="Rectangle 53">
            <a:extLst>
              <a:ext uri="{FF2B5EF4-FFF2-40B4-BE49-F238E27FC236}">
                <a16:creationId xmlns:a16="http://schemas.microsoft.com/office/drawing/2014/main" id="{7A01AF8D-3524-4253-B523-164F6F190052}"/>
              </a:ext>
            </a:extLst>
          </p:cNvPr>
          <p:cNvSpPr>
            <a:spLocks noChangeArrowheads="1"/>
          </p:cNvSpPr>
          <p:nvPr/>
        </p:nvSpPr>
        <p:spPr bwMode="auto">
          <a:xfrm>
            <a:off x="4418410" y="2937272"/>
            <a:ext cx="994172" cy="722709"/>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n-US" altLang="fr-FR" sz="800">
                <a:latin typeface="Arial" panose="020B0604020202020204" pitchFamily="34" charset="0"/>
                <a:cs typeface="Arial" panose="020B0604020202020204" pitchFamily="34" charset="0"/>
              </a:rPr>
              <a:t>Determine</a:t>
            </a:r>
          </a:p>
          <a:p>
            <a:pPr algn="ctr" eaLnBrk="1" hangingPunct="1">
              <a:defRPr/>
            </a:pPr>
            <a:r>
              <a:rPr lang="en-US" altLang="fr-FR" sz="800">
                <a:latin typeface="Arial" panose="020B0604020202020204" pitchFamily="34" charset="0"/>
                <a:cs typeface="Arial" panose="020B0604020202020204" pitchFamily="34" charset="0"/>
              </a:rPr>
              <a:t>“Effects” of</a:t>
            </a:r>
          </a:p>
          <a:p>
            <a:pPr algn="ctr" eaLnBrk="1" hangingPunct="1">
              <a:defRPr/>
            </a:pPr>
            <a:r>
              <a:rPr lang="en-US" altLang="fr-FR" sz="800">
                <a:latin typeface="Arial" panose="020B0604020202020204" pitchFamily="34" charset="0"/>
                <a:cs typeface="Arial" panose="020B0604020202020204" pitchFamily="34" charset="0"/>
              </a:rPr>
              <a:t>The Failure</a:t>
            </a:r>
          </a:p>
          <a:p>
            <a:pPr algn="ctr" eaLnBrk="1" hangingPunct="1">
              <a:defRPr/>
            </a:pPr>
            <a:r>
              <a:rPr lang="en-US" altLang="fr-FR" sz="800">
                <a:latin typeface="Arial" panose="020B0604020202020204" pitchFamily="34" charset="0"/>
                <a:cs typeface="Arial" panose="020B0604020202020204" pitchFamily="34" charset="0"/>
              </a:rPr>
              <a:t>Mode</a:t>
            </a:r>
          </a:p>
          <a:p>
            <a:pPr algn="ctr" eaLnBrk="1" hangingPunct="1">
              <a:defRPr/>
            </a:pPr>
            <a:r>
              <a:rPr lang="en-US" altLang="fr-FR" sz="800" i="1">
                <a:latin typeface="Arial" panose="020B0604020202020204" pitchFamily="34" charset="0"/>
                <a:cs typeface="Arial" panose="020B0604020202020204" pitchFamily="34" charset="0"/>
              </a:rPr>
              <a:t>Severity Rating</a:t>
            </a:r>
          </a:p>
        </p:txBody>
      </p:sp>
      <p:sp>
        <p:nvSpPr>
          <p:cNvPr id="135179" name="Line 11">
            <a:extLst>
              <a:ext uri="{FF2B5EF4-FFF2-40B4-BE49-F238E27FC236}">
                <a16:creationId xmlns:a16="http://schemas.microsoft.com/office/drawing/2014/main" id="{04629D32-8523-4B7F-BA9B-D9636C1230F2}"/>
              </a:ext>
            </a:extLst>
          </p:cNvPr>
          <p:cNvSpPr>
            <a:spLocks noChangeShapeType="1"/>
          </p:cNvSpPr>
          <p:nvPr/>
        </p:nvSpPr>
        <p:spPr bwMode="auto">
          <a:xfrm flipV="1">
            <a:off x="4132660" y="4282679"/>
            <a:ext cx="373856" cy="0"/>
          </a:xfrm>
          <a:prstGeom prst="line">
            <a:avLst/>
          </a:prstGeom>
          <a:noFill/>
          <a:ln w="571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0" name="Line 12">
            <a:extLst>
              <a:ext uri="{FF2B5EF4-FFF2-40B4-BE49-F238E27FC236}">
                <a16:creationId xmlns:a16="http://schemas.microsoft.com/office/drawing/2014/main" id="{DA023C04-9492-4264-A2BD-E9140C5B3AEC}"/>
              </a:ext>
            </a:extLst>
          </p:cNvPr>
          <p:cNvSpPr>
            <a:spLocks noChangeShapeType="1"/>
          </p:cNvSpPr>
          <p:nvPr/>
        </p:nvSpPr>
        <p:spPr bwMode="auto">
          <a:xfrm flipV="1">
            <a:off x="5347098" y="4299347"/>
            <a:ext cx="372665" cy="0"/>
          </a:xfrm>
          <a:prstGeom prst="line">
            <a:avLst/>
          </a:prstGeom>
          <a:noFill/>
          <a:ln w="571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1" name="Line 13">
            <a:extLst>
              <a:ext uri="{FF2B5EF4-FFF2-40B4-BE49-F238E27FC236}">
                <a16:creationId xmlns:a16="http://schemas.microsoft.com/office/drawing/2014/main" id="{69F6A541-F4A8-4E2E-A0A2-FA089F02AF8B}"/>
              </a:ext>
            </a:extLst>
          </p:cNvPr>
          <p:cNvSpPr>
            <a:spLocks noChangeShapeType="1"/>
          </p:cNvSpPr>
          <p:nvPr/>
        </p:nvSpPr>
        <p:spPr bwMode="auto">
          <a:xfrm flipV="1">
            <a:off x="6488907" y="4285060"/>
            <a:ext cx="373856" cy="0"/>
          </a:xfrm>
          <a:prstGeom prst="line">
            <a:avLst/>
          </a:prstGeom>
          <a:noFill/>
          <a:ln w="571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2" name="Line 14">
            <a:extLst>
              <a:ext uri="{FF2B5EF4-FFF2-40B4-BE49-F238E27FC236}">
                <a16:creationId xmlns:a16="http://schemas.microsoft.com/office/drawing/2014/main" id="{2C5D39DB-ADFF-491B-8484-58D20E1850EC}"/>
              </a:ext>
            </a:extLst>
          </p:cNvPr>
          <p:cNvSpPr>
            <a:spLocks noChangeShapeType="1"/>
          </p:cNvSpPr>
          <p:nvPr/>
        </p:nvSpPr>
        <p:spPr bwMode="auto">
          <a:xfrm flipV="1">
            <a:off x="3026569" y="4281488"/>
            <a:ext cx="373856" cy="0"/>
          </a:xfrm>
          <a:prstGeom prst="line">
            <a:avLst/>
          </a:prstGeom>
          <a:noFill/>
          <a:ln w="571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3" name="Line 15">
            <a:extLst>
              <a:ext uri="{FF2B5EF4-FFF2-40B4-BE49-F238E27FC236}">
                <a16:creationId xmlns:a16="http://schemas.microsoft.com/office/drawing/2014/main" id="{D8AA4617-08E6-4882-8197-CA5FF14C0A0D}"/>
              </a:ext>
            </a:extLst>
          </p:cNvPr>
          <p:cNvSpPr>
            <a:spLocks noChangeShapeType="1"/>
          </p:cNvSpPr>
          <p:nvPr/>
        </p:nvSpPr>
        <p:spPr bwMode="auto">
          <a:xfrm>
            <a:off x="2701529" y="3643313"/>
            <a:ext cx="0" cy="255985"/>
          </a:xfrm>
          <a:prstGeom prst="line">
            <a:avLst/>
          </a:prstGeom>
          <a:noFill/>
          <a:ln w="381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4" name="Line 16">
            <a:extLst>
              <a:ext uri="{FF2B5EF4-FFF2-40B4-BE49-F238E27FC236}">
                <a16:creationId xmlns:a16="http://schemas.microsoft.com/office/drawing/2014/main" id="{0C807473-C908-4D79-8E90-FC911580CE96}"/>
              </a:ext>
            </a:extLst>
          </p:cNvPr>
          <p:cNvSpPr>
            <a:spLocks noChangeShapeType="1"/>
          </p:cNvSpPr>
          <p:nvPr/>
        </p:nvSpPr>
        <p:spPr bwMode="auto">
          <a:xfrm>
            <a:off x="2699147" y="2934891"/>
            <a:ext cx="0" cy="255984"/>
          </a:xfrm>
          <a:prstGeom prst="line">
            <a:avLst/>
          </a:prstGeom>
          <a:noFill/>
          <a:ln w="381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5" name="Line 17">
            <a:extLst>
              <a:ext uri="{FF2B5EF4-FFF2-40B4-BE49-F238E27FC236}">
                <a16:creationId xmlns:a16="http://schemas.microsoft.com/office/drawing/2014/main" id="{ADFA043B-483F-459D-9E5F-20ADE344783C}"/>
              </a:ext>
            </a:extLst>
          </p:cNvPr>
          <p:cNvSpPr>
            <a:spLocks noChangeShapeType="1"/>
          </p:cNvSpPr>
          <p:nvPr/>
        </p:nvSpPr>
        <p:spPr bwMode="auto">
          <a:xfrm>
            <a:off x="2699147" y="2281238"/>
            <a:ext cx="0" cy="255985"/>
          </a:xfrm>
          <a:prstGeom prst="line">
            <a:avLst/>
          </a:prstGeom>
          <a:noFill/>
          <a:ln w="381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89" name="Rectangle 21">
            <a:extLst>
              <a:ext uri="{FF2B5EF4-FFF2-40B4-BE49-F238E27FC236}">
                <a16:creationId xmlns:a16="http://schemas.microsoft.com/office/drawing/2014/main" id="{B26BED8D-BC6F-4986-83EE-C8134F7C7FE6}"/>
              </a:ext>
            </a:extLst>
          </p:cNvPr>
          <p:cNvSpPr>
            <a:spLocks noChangeArrowheads="1"/>
          </p:cNvSpPr>
          <p:nvPr/>
        </p:nvSpPr>
        <p:spPr bwMode="auto">
          <a:xfrm>
            <a:off x="4454129" y="3969544"/>
            <a:ext cx="967978" cy="7239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n-US" altLang="fr-FR" sz="800">
                <a:latin typeface="Arial" panose="020B0604020202020204" pitchFamily="34" charset="0"/>
                <a:cs typeface="Arial" panose="020B0604020202020204" pitchFamily="34" charset="0"/>
              </a:rPr>
              <a:t>Determine</a:t>
            </a:r>
          </a:p>
          <a:p>
            <a:pPr algn="ctr" eaLnBrk="1" hangingPunct="1">
              <a:defRPr/>
            </a:pPr>
            <a:r>
              <a:rPr lang="en-US" altLang="fr-FR" sz="800">
                <a:latin typeface="Arial" panose="020B0604020202020204" pitchFamily="34" charset="0"/>
                <a:cs typeface="Arial" panose="020B0604020202020204" pitchFamily="34" charset="0"/>
              </a:rPr>
              <a:t>“Causes” of</a:t>
            </a:r>
          </a:p>
          <a:p>
            <a:pPr algn="ctr" eaLnBrk="1" hangingPunct="1">
              <a:defRPr/>
            </a:pPr>
            <a:r>
              <a:rPr lang="en-US" altLang="fr-FR" sz="800">
                <a:latin typeface="Arial" panose="020B0604020202020204" pitchFamily="34" charset="0"/>
                <a:cs typeface="Arial" panose="020B0604020202020204" pitchFamily="34" charset="0"/>
              </a:rPr>
              <a:t>The Failure</a:t>
            </a:r>
          </a:p>
          <a:p>
            <a:pPr algn="ctr" eaLnBrk="1" hangingPunct="1">
              <a:defRPr/>
            </a:pPr>
            <a:r>
              <a:rPr lang="en-US" altLang="fr-FR" sz="800">
                <a:latin typeface="Arial" panose="020B0604020202020204" pitchFamily="34" charset="0"/>
                <a:cs typeface="Arial" panose="020B0604020202020204" pitchFamily="34" charset="0"/>
              </a:rPr>
              <a:t>Mode</a:t>
            </a:r>
          </a:p>
          <a:p>
            <a:pPr algn="ctr" eaLnBrk="1" hangingPunct="1">
              <a:defRPr/>
            </a:pPr>
            <a:r>
              <a:rPr lang="en-US" altLang="fr-FR" sz="800" i="1">
                <a:latin typeface="Arial" panose="020B0604020202020204" pitchFamily="34" charset="0"/>
                <a:cs typeface="Arial" panose="020B0604020202020204" pitchFamily="34" charset="0"/>
              </a:rPr>
              <a:t>Occurrence Rating</a:t>
            </a:r>
          </a:p>
        </p:txBody>
      </p:sp>
      <p:sp>
        <p:nvSpPr>
          <p:cNvPr id="135192" name="Rectangle 24">
            <a:extLst>
              <a:ext uri="{FF2B5EF4-FFF2-40B4-BE49-F238E27FC236}">
                <a16:creationId xmlns:a16="http://schemas.microsoft.com/office/drawing/2014/main" id="{1D3BD6AA-4821-4E97-9033-C3E30D019284}"/>
              </a:ext>
            </a:extLst>
          </p:cNvPr>
          <p:cNvSpPr>
            <a:spLocks noChangeArrowheads="1"/>
          </p:cNvSpPr>
          <p:nvPr/>
        </p:nvSpPr>
        <p:spPr bwMode="auto">
          <a:xfrm>
            <a:off x="2245519" y="3969544"/>
            <a:ext cx="907256" cy="6143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n-US" altLang="fr-FR" sz="800" dirty="0">
                <a:latin typeface="Arial" panose="020B0604020202020204" pitchFamily="34" charset="0"/>
                <a:cs typeface="Arial" panose="020B0604020202020204" pitchFamily="34" charset="0"/>
              </a:rPr>
              <a:t>Determine</a:t>
            </a:r>
          </a:p>
          <a:p>
            <a:pPr algn="ctr" eaLnBrk="1" hangingPunct="1">
              <a:defRPr/>
            </a:pPr>
            <a:r>
              <a:rPr lang="en-US" altLang="fr-FR" sz="800" dirty="0">
                <a:latin typeface="Arial" panose="020B0604020202020204" pitchFamily="34" charset="0"/>
                <a:cs typeface="Arial" panose="020B0604020202020204" pitchFamily="34" charset="0"/>
              </a:rPr>
              <a:t>Product or</a:t>
            </a:r>
          </a:p>
          <a:p>
            <a:pPr algn="ctr" eaLnBrk="1" hangingPunct="1">
              <a:defRPr/>
            </a:pPr>
            <a:r>
              <a:rPr lang="en-US" altLang="fr-FR" sz="800" dirty="0">
                <a:latin typeface="Arial" panose="020B0604020202020204" pitchFamily="34" charset="0"/>
                <a:cs typeface="Arial" panose="020B0604020202020204" pitchFamily="34" charset="0"/>
              </a:rPr>
              <a:t> Process</a:t>
            </a:r>
          </a:p>
          <a:p>
            <a:pPr algn="ctr" eaLnBrk="1" hangingPunct="1">
              <a:defRPr/>
            </a:pPr>
            <a:r>
              <a:rPr lang="en-US" altLang="fr-FR" sz="800" dirty="0">
                <a:latin typeface="Arial" panose="020B0604020202020204" pitchFamily="34" charset="0"/>
                <a:cs typeface="Arial" panose="020B0604020202020204" pitchFamily="34" charset="0"/>
              </a:rPr>
              <a:t>Functions</a:t>
            </a:r>
          </a:p>
        </p:txBody>
      </p:sp>
      <p:sp>
        <p:nvSpPr>
          <p:cNvPr id="135193" name="Line 25">
            <a:extLst>
              <a:ext uri="{FF2B5EF4-FFF2-40B4-BE49-F238E27FC236}">
                <a16:creationId xmlns:a16="http://schemas.microsoft.com/office/drawing/2014/main" id="{EBCD23FD-6F16-4DC0-A532-A15ACBCA456D}"/>
              </a:ext>
            </a:extLst>
          </p:cNvPr>
          <p:cNvSpPr>
            <a:spLocks noChangeShapeType="1"/>
          </p:cNvSpPr>
          <p:nvPr/>
        </p:nvSpPr>
        <p:spPr bwMode="auto">
          <a:xfrm>
            <a:off x="5530454" y="3339704"/>
            <a:ext cx="0" cy="958453"/>
          </a:xfrm>
          <a:prstGeom prst="line">
            <a:avLst/>
          </a:prstGeom>
          <a:noFill/>
          <a:ln w="5715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94" name="Line 26">
            <a:extLst>
              <a:ext uri="{FF2B5EF4-FFF2-40B4-BE49-F238E27FC236}">
                <a16:creationId xmlns:a16="http://schemas.microsoft.com/office/drawing/2014/main" id="{FB5347CC-600A-441F-8E70-C776DED00278}"/>
              </a:ext>
            </a:extLst>
          </p:cNvPr>
          <p:cNvSpPr>
            <a:spLocks noChangeShapeType="1"/>
          </p:cNvSpPr>
          <p:nvPr/>
        </p:nvSpPr>
        <p:spPr bwMode="auto">
          <a:xfrm flipV="1">
            <a:off x="4176713" y="3344466"/>
            <a:ext cx="269081" cy="7144"/>
          </a:xfrm>
          <a:prstGeom prst="line">
            <a:avLst/>
          </a:prstGeom>
          <a:noFill/>
          <a:ln w="571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95" name="Line 27">
            <a:extLst>
              <a:ext uri="{FF2B5EF4-FFF2-40B4-BE49-F238E27FC236}">
                <a16:creationId xmlns:a16="http://schemas.microsoft.com/office/drawing/2014/main" id="{831C394C-A7E3-401F-B40B-7A6E5ECC9BC8}"/>
              </a:ext>
            </a:extLst>
          </p:cNvPr>
          <p:cNvSpPr>
            <a:spLocks noChangeShapeType="1"/>
          </p:cNvSpPr>
          <p:nvPr/>
        </p:nvSpPr>
        <p:spPr bwMode="auto">
          <a:xfrm>
            <a:off x="2699147" y="1604963"/>
            <a:ext cx="0" cy="254794"/>
          </a:xfrm>
          <a:prstGeom prst="line">
            <a:avLst/>
          </a:prstGeom>
          <a:noFill/>
          <a:ln w="381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350">
              <a:latin typeface="Arial" panose="020B0604020202020204" pitchFamily="34" charset="0"/>
              <a:cs typeface="Arial" panose="020B0604020202020204" pitchFamily="34" charset="0"/>
            </a:endParaRPr>
          </a:p>
        </p:txBody>
      </p:sp>
      <p:sp>
        <p:nvSpPr>
          <p:cNvPr id="135196" name="Rectangle 28">
            <a:extLst>
              <a:ext uri="{FF2B5EF4-FFF2-40B4-BE49-F238E27FC236}">
                <a16:creationId xmlns:a16="http://schemas.microsoft.com/office/drawing/2014/main" id="{681CF42F-0656-443C-BAA2-85C86B379C44}"/>
              </a:ext>
            </a:extLst>
          </p:cNvPr>
          <p:cNvSpPr>
            <a:spLocks noChangeArrowheads="1"/>
          </p:cNvSpPr>
          <p:nvPr/>
        </p:nvSpPr>
        <p:spPr bwMode="auto">
          <a:xfrm>
            <a:off x="3353992" y="3969544"/>
            <a:ext cx="907256" cy="6143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n-US" altLang="fr-FR" sz="800">
                <a:latin typeface="Arial" panose="020B0604020202020204" pitchFamily="34" charset="0"/>
                <a:cs typeface="Arial" panose="020B0604020202020204" pitchFamily="34" charset="0"/>
              </a:rPr>
              <a:t>Determine</a:t>
            </a:r>
          </a:p>
          <a:p>
            <a:pPr algn="ctr" eaLnBrk="1" hangingPunct="1">
              <a:defRPr/>
            </a:pPr>
            <a:r>
              <a:rPr lang="en-US" altLang="fr-FR" sz="800">
                <a:latin typeface="Arial" panose="020B0604020202020204" pitchFamily="34" charset="0"/>
                <a:cs typeface="Arial" panose="020B0604020202020204" pitchFamily="34" charset="0"/>
              </a:rPr>
              <a:t> Failure Modes</a:t>
            </a:r>
          </a:p>
          <a:p>
            <a:pPr algn="ctr" eaLnBrk="1" hangingPunct="1">
              <a:defRPr/>
            </a:pPr>
            <a:r>
              <a:rPr lang="en-US" altLang="fr-FR" sz="800">
                <a:latin typeface="Arial" panose="020B0604020202020204" pitchFamily="34" charset="0"/>
                <a:cs typeface="Arial" panose="020B0604020202020204" pitchFamily="34" charset="0"/>
              </a:rPr>
              <a:t> of Function</a:t>
            </a:r>
          </a:p>
        </p:txBody>
      </p:sp>
      <p:sp>
        <p:nvSpPr>
          <p:cNvPr id="135197" name="AutoShape 29">
            <a:extLst>
              <a:ext uri="{FF2B5EF4-FFF2-40B4-BE49-F238E27FC236}">
                <a16:creationId xmlns:a16="http://schemas.microsoft.com/office/drawing/2014/main" id="{53F31027-EEA5-41A0-8154-093B65B1AA56}"/>
              </a:ext>
            </a:extLst>
          </p:cNvPr>
          <p:cNvSpPr>
            <a:spLocks noChangeArrowheads="1"/>
          </p:cNvSpPr>
          <p:nvPr/>
        </p:nvSpPr>
        <p:spPr bwMode="auto">
          <a:xfrm>
            <a:off x="2110979" y="1272779"/>
            <a:ext cx="1191815" cy="435769"/>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altLang="fr-FR" sz="900" dirty="0">
                <a:latin typeface="Arial" panose="020B0604020202020204" pitchFamily="34" charset="0"/>
                <a:cs typeface="Arial" panose="020B0604020202020204" pitchFamily="34" charset="0"/>
              </a:rPr>
              <a:t>Understand your</a:t>
            </a:r>
          </a:p>
          <a:p>
            <a:pPr algn="ctr" eaLnBrk="1" hangingPunct="1">
              <a:defRPr/>
            </a:pPr>
            <a:r>
              <a:rPr lang="en-US" altLang="fr-FR" sz="900" dirty="0">
                <a:latin typeface="Arial" panose="020B0604020202020204" pitchFamily="34" charset="0"/>
                <a:cs typeface="Arial" panose="020B0604020202020204" pitchFamily="34" charset="0"/>
              </a:rPr>
              <a:t>Customer </a:t>
            </a:r>
          </a:p>
          <a:p>
            <a:pPr algn="ctr" eaLnBrk="1" hangingPunct="1">
              <a:defRPr/>
            </a:pPr>
            <a:r>
              <a:rPr lang="en-US" altLang="fr-FR" sz="900" dirty="0">
                <a:latin typeface="Arial" panose="020B0604020202020204" pitchFamily="34" charset="0"/>
                <a:cs typeface="Arial" panose="020B0604020202020204" pitchFamily="34" charset="0"/>
              </a:rPr>
              <a:t>Needs</a:t>
            </a:r>
          </a:p>
        </p:txBody>
      </p:sp>
      <p:sp>
        <p:nvSpPr>
          <p:cNvPr id="135198" name="Line 30">
            <a:extLst>
              <a:ext uri="{FF2B5EF4-FFF2-40B4-BE49-F238E27FC236}">
                <a16:creationId xmlns:a16="http://schemas.microsoft.com/office/drawing/2014/main" id="{369C21B7-CAB8-46F9-BADD-CB3E9AB4942B}"/>
              </a:ext>
            </a:extLst>
          </p:cNvPr>
          <p:cNvSpPr>
            <a:spLocks noChangeShapeType="1"/>
          </p:cNvSpPr>
          <p:nvPr/>
        </p:nvSpPr>
        <p:spPr bwMode="auto">
          <a:xfrm flipV="1">
            <a:off x="4188619" y="3333751"/>
            <a:ext cx="0" cy="564356"/>
          </a:xfrm>
          <a:prstGeom prst="line">
            <a:avLst/>
          </a:prstGeom>
          <a:noFill/>
          <a:ln w="5715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350">
              <a:latin typeface="Arial" panose="020B0604020202020204" pitchFamily="34" charset="0"/>
              <a:cs typeface="Arial" panose="020B0604020202020204" pitchFamily="34" charset="0"/>
            </a:endParaRPr>
          </a:p>
        </p:txBody>
      </p:sp>
      <p:sp>
        <p:nvSpPr>
          <p:cNvPr id="135199" name="Line 31">
            <a:extLst>
              <a:ext uri="{FF2B5EF4-FFF2-40B4-BE49-F238E27FC236}">
                <a16:creationId xmlns:a16="http://schemas.microsoft.com/office/drawing/2014/main" id="{7352AEF5-44A5-415E-83B0-10AD74F50C96}"/>
              </a:ext>
            </a:extLst>
          </p:cNvPr>
          <p:cNvSpPr>
            <a:spLocks noChangeShapeType="1"/>
          </p:cNvSpPr>
          <p:nvPr/>
        </p:nvSpPr>
        <p:spPr bwMode="auto">
          <a:xfrm>
            <a:off x="5456635" y="3358754"/>
            <a:ext cx="79772" cy="0"/>
          </a:xfrm>
          <a:prstGeom prst="line">
            <a:avLst/>
          </a:prstGeom>
          <a:noFill/>
          <a:ln w="5715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350">
              <a:latin typeface="Arial" panose="020B0604020202020204" pitchFamily="34" charset="0"/>
              <a:cs typeface="Arial" panose="020B0604020202020204" pitchFamily="34" charset="0"/>
            </a:endParaRPr>
          </a:p>
        </p:txBody>
      </p:sp>
      <p:sp>
        <p:nvSpPr>
          <p:cNvPr id="135200" name="Line 32">
            <a:extLst>
              <a:ext uri="{FF2B5EF4-FFF2-40B4-BE49-F238E27FC236}">
                <a16:creationId xmlns:a16="http://schemas.microsoft.com/office/drawing/2014/main" id="{9F50E30B-2E66-4525-9BC2-8019473F1602}"/>
              </a:ext>
            </a:extLst>
          </p:cNvPr>
          <p:cNvSpPr>
            <a:spLocks noChangeShapeType="1"/>
          </p:cNvSpPr>
          <p:nvPr/>
        </p:nvSpPr>
        <p:spPr bwMode="auto">
          <a:xfrm flipV="1">
            <a:off x="7280672" y="3238500"/>
            <a:ext cx="0" cy="666750"/>
          </a:xfrm>
          <a:prstGeom prst="line">
            <a:avLst/>
          </a:prstGeom>
          <a:noFill/>
          <a:ln w="571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350">
              <a:latin typeface="Arial" panose="020B0604020202020204" pitchFamily="34" charset="0"/>
              <a:cs typeface="Arial" panose="020B0604020202020204" pitchFamily="34" charset="0"/>
            </a:endParaRPr>
          </a:p>
        </p:txBody>
      </p:sp>
      <p:sp>
        <p:nvSpPr>
          <p:cNvPr id="135201" name="AutoShape 33">
            <a:extLst>
              <a:ext uri="{FF2B5EF4-FFF2-40B4-BE49-F238E27FC236}">
                <a16:creationId xmlns:a16="http://schemas.microsoft.com/office/drawing/2014/main" id="{42B7A067-25A4-4D9E-80CF-AD4C91C83AB0}"/>
              </a:ext>
            </a:extLst>
          </p:cNvPr>
          <p:cNvSpPr>
            <a:spLocks noChangeArrowheads="1"/>
          </p:cNvSpPr>
          <p:nvPr/>
        </p:nvSpPr>
        <p:spPr bwMode="auto">
          <a:xfrm>
            <a:off x="2110978" y="1888331"/>
            <a:ext cx="1191816" cy="504825"/>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altLang="fr-FR" sz="900" dirty="0">
                <a:latin typeface="Arial" panose="020B0604020202020204" pitchFamily="34" charset="0"/>
                <a:cs typeface="Arial" panose="020B0604020202020204" pitchFamily="34" charset="0"/>
              </a:rPr>
              <a:t>Develop &amp; Evaluate</a:t>
            </a:r>
          </a:p>
          <a:p>
            <a:pPr algn="ctr" eaLnBrk="1" hangingPunct="1">
              <a:defRPr/>
            </a:pPr>
            <a:r>
              <a:rPr lang="en-US" altLang="fr-FR" sz="900" dirty="0">
                <a:latin typeface="Arial" panose="020B0604020202020204" pitchFamily="34" charset="0"/>
                <a:cs typeface="Arial" panose="020B0604020202020204" pitchFamily="34" charset="0"/>
              </a:rPr>
              <a:t>Product/Process</a:t>
            </a:r>
          </a:p>
          <a:p>
            <a:pPr algn="ctr" eaLnBrk="1" hangingPunct="1">
              <a:defRPr/>
            </a:pPr>
            <a:r>
              <a:rPr lang="en-US" altLang="fr-FR" sz="900" dirty="0">
                <a:latin typeface="Arial" panose="020B0604020202020204" pitchFamily="34" charset="0"/>
                <a:cs typeface="Arial" panose="020B0604020202020204" pitchFamily="34" charset="0"/>
              </a:rPr>
              <a:t>Concepts</a:t>
            </a:r>
          </a:p>
        </p:txBody>
      </p:sp>
      <p:sp>
        <p:nvSpPr>
          <p:cNvPr id="135202" name="AutoShape 34">
            <a:extLst>
              <a:ext uri="{FF2B5EF4-FFF2-40B4-BE49-F238E27FC236}">
                <a16:creationId xmlns:a16="http://schemas.microsoft.com/office/drawing/2014/main" id="{3E6FD221-408D-4213-99CF-E22BBCEB96F0}"/>
              </a:ext>
            </a:extLst>
          </p:cNvPr>
          <p:cNvSpPr>
            <a:spLocks noChangeArrowheads="1"/>
          </p:cNvSpPr>
          <p:nvPr/>
        </p:nvSpPr>
        <p:spPr bwMode="auto">
          <a:xfrm>
            <a:off x="2110979" y="2580085"/>
            <a:ext cx="1191815" cy="436959"/>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altLang="fr-FR" sz="900" dirty="0">
                <a:latin typeface="Arial" panose="020B0604020202020204" pitchFamily="34" charset="0"/>
                <a:cs typeface="Arial" panose="020B0604020202020204" pitchFamily="34" charset="0"/>
              </a:rPr>
              <a:t>Create </a:t>
            </a:r>
          </a:p>
          <a:p>
            <a:pPr algn="ctr" eaLnBrk="1" hangingPunct="1">
              <a:defRPr/>
            </a:pPr>
            <a:r>
              <a:rPr lang="en-US" altLang="fr-FR" sz="900" dirty="0">
                <a:latin typeface="Arial" panose="020B0604020202020204" pitchFamily="34" charset="0"/>
                <a:cs typeface="Arial" panose="020B0604020202020204" pitchFamily="34" charset="0"/>
              </a:rPr>
              <a:t>an Effective </a:t>
            </a:r>
          </a:p>
          <a:p>
            <a:pPr algn="ctr" eaLnBrk="1" hangingPunct="1">
              <a:defRPr/>
            </a:pPr>
            <a:r>
              <a:rPr lang="en-US" altLang="fr-FR" sz="900" dirty="0">
                <a:latin typeface="Arial" panose="020B0604020202020204" pitchFamily="34" charset="0"/>
                <a:cs typeface="Arial" panose="020B0604020202020204" pitchFamily="34" charset="0"/>
              </a:rPr>
              <a:t>FMEA Team</a:t>
            </a:r>
          </a:p>
        </p:txBody>
      </p:sp>
      <p:sp>
        <p:nvSpPr>
          <p:cNvPr id="135206" name="Oval 38">
            <a:extLst>
              <a:ext uri="{FF2B5EF4-FFF2-40B4-BE49-F238E27FC236}">
                <a16:creationId xmlns:a16="http://schemas.microsoft.com/office/drawing/2014/main" id="{2DF4AF24-A804-428E-906A-66B946D20EE1}"/>
              </a:ext>
            </a:extLst>
          </p:cNvPr>
          <p:cNvSpPr>
            <a:spLocks noChangeArrowheads="1"/>
          </p:cNvSpPr>
          <p:nvPr/>
        </p:nvSpPr>
        <p:spPr bwMode="auto">
          <a:xfrm>
            <a:off x="6226969" y="2037297"/>
            <a:ext cx="1650206" cy="1252401"/>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altLang="fr-FR" sz="1350" b="1" dirty="0">
                <a:solidFill>
                  <a:schemeClr val="bg1"/>
                </a:solidFill>
                <a:latin typeface="Arial" panose="020B0604020202020204" pitchFamily="34" charset="0"/>
                <a:cs typeface="Arial" panose="020B0604020202020204" pitchFamily="34" charset="0"/>
              </a:rPr>
              <a:t>Develop and</a:t>
            </a:r>
          </a:p>
          <a:p>
            <a:pPr algn="ctr" eaLnBrk="1" hangingPunct="1">
              <a:defRPr/>
            </a:pPr>
            <a:r>
              <a:rPr lang="en-US" altLang="fr-FR" sz="1350" b="1" dirty="0">
                <a:solidFill>
                  <a:schemeClr val="bg1"/>
                </a:solidFill>
                <a:latin typeface="Arial" panose="020B0604020202020204" pitchFamily="34" charset="0"/>
                <a:cs typeface="Arial" panose="020B0604020202020204" pitchFamily="34" charset="0"/>
              </a:rPr>
              <a:t>Drive</a:t>
            </a:r>
          </a:p>
          <a:p>
            <a:pPr algn="ctr" eaLnBrk="1" hangingPunct="1">
              <a:defRPr/>
            </a:pPr>
            <a:r>
              <a:rPr lang="en-US" altLang="fr-FR" sz="1350" b="1" dirty="0">
                <a:solidFill>
                  <a:schemeClr val="bg1"/>
                </a:solidFill>
                <a:latin typeface="Arial" panose="020B0604020202020204" pitchFamily="34" charset="0"/>
                <a:cs typeface="Arial" panose="020B0604020202020204" pitchFamily="34" charset="0"/>
              </a:rPr>
              <a:t>Action Plan</a:t>
            </a:r>
            <a:endParaRPr lang="en-US" altLang="fr-FR" sz="2100" b="1" i="1" dirty="0">
              <a:solidFill>
                <a:schemeClr val="bg1"/>
              </a:solidFill>
              <a:latin typeface="Arial" panose="020B0604020202020204" pitchFamily="34" charset="0"/>
              <a:cs typeface="Arial" panose="020B0604020202020204" pitchFamily="34" charset="0"/>
            </a:endParaRPr>
          </a:p>
        </p:txBody>
      </p:sp>
      <p:sp>
        <p:nvSpPr>
          <p:cNvPr id="135210" name="Text Box 42">
            <a:extLst>
              <a:ext uri="{FF2B5EF4-FFF2-40B4-BE49-F238E27FC236}">
                <a16:creationId xmlns:a16="http://schemas.microsoft.com/office/drawing/2014/main" id="{1D4183C5-995E-491F-84A8-148D5267A3B6}"/>
              </a:ext>
            </a:extLst>
          </p:cNvPr>
          <p:cNvSpPr txBox="1">
            <a:spLocks noChangeArrowheads="1"/>
          </p:cNvSpPr>
          <p:nvPr/>
        </p:nvSpPr>
        <p:spPr bwMode="auto">
          <a:xfrm>
            <a:off x="2915816" y="3921900"/>
            <a:ext cx="28725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1</a:t>
            </a:r>
          </a:p>
        </p:txBody>
      </p:sp>
      <p:sp>
        <p:nvSpPr>
          <p:cNvPr id="135211" name="Text Box 43">
            <a:extLst>
              <a:ext uri="{FF2B5EF4-FFF2-40B4-BE49-F238E27FC236}">
                <a16:creationId xmlns:a16="http://schemas.microsoft.com/office/drawing/2014/main" id="{CA8996BB-6B46-4BD7-9479-53BF8F7DB900}"/>
              </a:ext>
            </a:extLst>
          </p:cNvPr>
          <p:cNvSpPr txBox="1">
            <a:spLocks noChangeArrowheads="1"/>
          </p:cNvSpPr>
          <p:nvPr/>
        </p:nvSpPr>
        <p:spPr bwMode="auto">
          <a:xfrm>
            <a:off x="5220846" y="2931790"/>
            <a:ext cx="28725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3</a:t>
            </a:r>
          </a:p>
        </p:txBody>
      </p:sp>
      <p:sp>
        <p:nvSpPr>
          <p:cNvPr id="135212" name="Text Box 44">
            <a:extLst>
              <a:ext uri="{FF2B5EF4-FFF2-40B4-BE49-F238E27FC236}">
                <a16:creationId xmlns:a16="http://schemas.microsoft.com/office/drawing/2014/main" id="{F7FC3E01-B8A8-4554-9197-E2E620E8C79F}"/>
              </a:ext>
            </a:extLst>
          </p:cNvPr>
          <p:cNvSpPr txBox="1">
            <a:spLocks noChangeArrowheads="1"/>
          </p:cNvSpPr>
          <p:nvPr/>
        </p:nvSpPr>
        <p:spPr bwMode="auto">
          <a:xfrm>
            <a:off x="4001666" y="3918327"/>
            <a:ext cx="28725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2</a:t>
            </a:r>
          </a:p>
        </p:txBody>
      </p:sp>
      <p:sp>
        <p:nvSpPr>
          <p:cNvPr id="135213" name="Text Box 45">
            <a:extLst>
              <a:ext uri="{FF2B5EF4-FFF2-40B4-BE49-F238E27FC236}">
                <a16:creationId xmlns:a16="http://schemas.microsoft.com/office/drawing/2014/main" id="{589C0DC0-4B18-4350-91FF-9528E11F113F}"/>
              </a:ext>
            </a:extLst>
          </p:cNvPr>
          <p:cNvSpPr txBox="1">
            <a:spLocks noChangeArrowheads="1"/>
          </p:cNvSpPr>
          <p:nvPr/>
        </p:nvSpPr>
        <p:spPr bwMode="auto">
          <a:xfrm>
            <a:off x="5168478" y="3927852"/>
            <a:ext cx="28725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4</a:t>
            </a:r>
          </a:p>
        </p:txBody>
      </p:sp>
      <p:sp>
        <p:nvSpPr>
          <p:cNvPr id="135215" name="Text Box 47">
            <a:extLst>
              <a:ext uri="{FF2B5EF4-FFF2-40B4-BE49-F238E27FC236}">
                <a16:creationId xmlns:a16="http://schemas.microsoft.com/office/drawing/2014/main" id="{04C085D9-8AE7-4E78-8531-6B22E1E2004C}"/>
              </a:ext>
            </a:extLst>
          </p:cNvPr>
          <p:cNvSpPr txBox="1">
            <a:spLocks noChangeArrowheads="1"/>
          </p:cNvSpPr>
          <p:nvPr/>
        </p:nvSpPr>
        <p:spPr bwMode="auto">
          <a:xfrm>
            <a:off x="7516416" y="3924300"/>
            <a:ext cx="28084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6</a:t>
            </a:r>
          </a:p>
        </p:txBody>
      </p:sp>
      <p:sp>
        <p:nvSpPr>
          <p:cNvPr id="135216" name="Text Box 48">
            <a:extLst>
              <a:ext uri="{FF2B5EF4-FFF2-40B4-BE49-F238E27FC236}">
                <a16:creationId xmlns:a16="http://schemas.microsoft.com/office/drawing/2014/main" id="{E74B7D70-6510-43B1-BC05-9116CBF810F9}"/>
              </a:ext>
            </a:extLst>
          </p:cNvPr>
          <p:cNvSpPr txBox="1">
            <a:spLocks noChangeArrowheads="1"/>
          </p:cNvSpPr>
          <p:nvPr/>
        </p:nvSpPr>
        <p:spPr bwMode="auto">
          <a:xfrm>
            <a:off x="3301603" y="1290638"/>
            <a:ext cx="11168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fr-FR" sz="1200" i="1" dirty="0">
                <a:latin typeface="Arial" panose="020B0604020202020204" pitchFamily="34" charset="0"/>
                <a:cs typeface="Arial" panose="020B0604020202020204" pitchFamily="34" charset="0"/>
              </a:rPr>
              <a:t>=SOR, CSR or VOC</a:t>
            </a:r>
          </a:p>
        </p:txBody>
      </p:sp>
      <p:sp>
        <p:nvSpPr>
          <p:cNvPr id="135217" name="Text Box 49">
            <a:extLst>
              <a:ext uri="{FF2B5EF4-FFF2-40B4-BE49-F238E27FC236}">
                <a16:creationId xmlns:a16="http://schemas.microsoft.com/office/drawing/2014/main" id="{182B2F3C-E47D-405F-BE84-30B1548158BA}"/>
              </a:ext>
            </a:extLst>
          </p:cNvPr>
          <p:cNvSpPr txBox="1">
            <a:spLocks noChangeArrowheads="1"/>
          </p:cNvSpPr>
          <p:nvPr/>
        </p:nvSpPr>
        <p:spPr bwMode="auto">
          <a:xfrm>
            <a:off x="3301604" y="1949054"/>
            <a:ext cx="1501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fr-FR" sz="1200" i="1" dirty="0">
                <a:latin typeface="Arial" panose="020B0604020202020204" pitchFamily="34" charset="0"/>
                <a:cs typeface="Arial" panose="020B0604020202020204" pitchFamily="34" charset="0"/>
              </a:rPr>
              <a:t>=Brain Storming</a:t>
            </a:r>
          </a:p>
        </p:txBody>
      </p:sp>
      <p:sp>
        <p:nvSpPr>
          <p:cNvPr id="135218" name="Text Box 50">
            <a:extLst>
              <a:ext uri="{FF2B5EF4-FFF2-40B4-BE49-F238E27FC236}">
                <a16:creationId xmlns:a16="http://schemas.microsoft.com/office/drawing/2014/main" id="{421D863F-0B27-4696-BF56-9E3F0E2C08E5}"/>
              </a:ext>
            </a:extLst>
          </p:cNvPr>
          <p:cNvSpPr txBox="1">
            <a:spLocks noChangeArrowheads="1"/>
          </p:cNvSpPr>
          <p:nvPr/>
        </p:nvSpPr>
        <p:spPr bwMode="auto">
          <a:xfrm>
            <a:off x="3311129" y="2553891"/>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fr-FR" sz="1200" i="1">
                <a:latin typeface="Arial" panose="020B0604020202020204" pitchFamily="34" charset="0"/>
                <a:cs typeface="Arial" panose="020B0604020202020204" pitchFamily="34" charset="0"/>
              </a:rPr>
              <a:t>=4 to 6 Consensus Based Multi</a:t>
            </a:r>
          </a:p>
          <a:p>
            <a:pPr eaLnBrk="1" hangingPunct="1">
              <a:defRPr/>
            </a:pPr>
            <a:r>
              <a:rPr lang="en-US" altLang="fr-FR" sz="1200" i="1">
                <a:latin typeface="Arial" panose="020B0604020202020204" pitchFamily="34" charset="0"/>
                <a:cs typeface="Arial" panose="020B0604020202020204" pitchFamily="34" charset="0"/>
              </a:rPr>
              <a:t>Level Experts</a:t>
            </a:r>
          </a:p>
        </p:txBody>
      </p:sp>
      <p:sp>
        <p:nvSpPr>
          <p:cNvPr id="135219" name="Text Box 51">
            <a:extLst>
              <a:ext uri="{FF2B5EF4-FFF2-40B4-BE49-F238E27FC236}">
                <a16:creationId xmlns:a16="http://schemas.microsoft.com/office/drawing/2014/main" id="{7B926014-AA6C-4491-94EE-951224D44872}"/>
              </a:ext>
            </a:extLst>
          </p:cNvPr>
          <p:cNvSpPr txBox="1">
            <a:spLocks noChangeArrowheads="1"/>
          </p:cNvSpPr>
          <p:nvPr/>
        </p:nvSpPr>
        <p:spPr bwMode="auto">
          <a:xfrm>
            <a:off x="3303984" y="3140869"/>
            <a:ext cx="957257" cy="5770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fr-FR" sz="1050" i="1" dirty="0">
                <a:latin typeface="Arial" panose="020B0604020202020204" pitchFamily="34" charset="0"/>
                <a:cs typeface="Arial" panose="020B0604020202020204" pitchFamily="34" charset="0"/>
              </a:rPr>
              <a:t>= What  is </a:t>
            </a:r>
          </a:p>
          <a:p>
            <a:pPr eaLnBrk="1" hangingPunct="1">
              <a:defRPr/>
            </a:pPr>
            <a:r>
              <a:rPr lang="en-US" altLang="fr-FR" sz="1050" i="1" dirty="0">
                <a:latin typeface="Arial" panose="020B0604020202020204" pitchFamily="34" charset="0"/>
                <a:cs typeface="Arial" panose="020B0604020202020204" pitchFamily="34" charset="0"/>
              </a:rPr>
              <a:t> and is </a:t>
            </a:r>
          </a:p>
          <a:p>
            <a:pPr eaLnBrk="1" hangingPunct="1">
              <a:defRPr/>
            </a:pPr>
            <a:r>
              <a:rPr lang="en-US" altLang="fr-FR" sz="1050" i="1" dirty="0">
                <a:latin typeface="Arial" panose="020B0604020202020204" pitchFamily="34" charset="0"/>
                <a:cs typeface="Arial" panose="020B0604020202020204" pitchFamily="34" charset="0"/>
              </a:rPr>
              <a:t>not working</a:t>
            </a:r>
          </a:p>
        </p:txBody>
      </p:sp>
      <p:sp>
        <p:nvSpPr>
          <p:cNvPr id="135220" name="AutoShape 52">
            <a:extLst>
              <a:ext uri="{FF2B5EF4-FFF2-40B4-BE49-F238E27FC236}">
                <a16:creationId xmlns:a16="http://schemas.microsoft.com/office/drawing/2014/main" id="{3E5507B9-C4F2-45F2-8773-1ACE9FFCEA70}"/>
              </a:ext>
            </a:extLst>
          </p:cNvPr>
          <p:cNvSpPr>
            <a:spLocks noChangeArrowheads="1"/>
          </p:cNvSpPr>
          <p:nvPr/>
        </p:nvSpPr>
        <p:spPr bwMode="auto">
          <a:xfrm>
            <a:off x="2110979" y="3237310"/>
            <a:ext cx="1191815" cy="436959"/>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altLang="fr-FR" sz="900">
                <a:latin typeface="Arial" panose="020B0604020202020204" pitchFamily="34" charset="0"/>
                <a:cs typeface="Arial" panose="020B0604020202020204" pitchFamily="34" charset="0"/>
              </a:rPr>
              <a:t>Define the FMEA</a:t>
            </a:r>
          </a:p>
          <a:p>
            <a:pPr algn="ctr" eaLnBrk="1" hangingPunct="1">
              <a:defRPr/>
            </a:pPr>
            <a:r>
              <a:rPr lang="en-US" altLang="fr-FR" sz="900">
                <a:latin typeface="Arial" panose="020B0604020202020204" pitchFamily="34" charset="0"/>
                <a:cs typeface="Arial" panose="020B0604020202020204" pitchFamily="34" charset="0"/>
              </a:rPr>
              <a:t>Scope</a:t>
            </a:r>
          </a:p>
        </p:txBody>
      </p:sp>
      <p:sp>
        <p:nvSpPr>
          <p:cNvPr id="135227" name="Text Box 59">
            <a:extLst>
              <a:ext uri="{FF2B5EF4-FFF2-40B4-BE49-F238E27FC236}">
                <a16:creationId xmlns:a16="http://schemas.microsoft.com/office/drawing/2014/main" id="{43884D55-E1E9-49D2-8EE5-EBAE688DFEFE}"/>
              </a:ext>
            </a:extLst>
          </p:cNvPr>
          <p:cNvSpPr txBox="1">
            <a:spLocks noChangeArrowheads="1"/>
          </p:cNvSpPr>
          <p:nvPr/>
        </p:nvSpPr>
        <p:spPr bwMode="auto">
          <a:xfrm>
            <a:off x="6372974" y="3927852"/>
            <a:ext cx="28725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5</a:t>
            </a:r>
          </a:p>
        </p:txBody>
      </p:sp>
      <p:sp>
        <p:nvSpPr>
          <p:cNvPr id="135191" name="Rectangle 23">
            <a:extLst>
              <a:ext uri="{FF2B5EF4-FFF2-40B4-BE49-F238E27FC236}">
                <a16:creationId xmlns:a16="http://schemas.microsoft.com/office/drawing/2014/main" id="{86E1FAD2-B49B-4406-86F9-44B7FFA3A088}"/>
              </a:ext>
            </a:extLst>
          </p:cNvPr>
          <p:cNvSpPr>
            <a:spLocks noChangeArrowheads="1"/>
          </p:cNvSpPr>
          <p:nvPr/>
        </p:nvSpPr>
        <p:spPr bwMode="auto">
          <a:xfrm>
            <a:off x="6785372" y="3969544"/>
            <a:ext cx="908447" cy="614363"/>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n-US" altLang="fr-FR" sz="800" dirty="0">
                <a:latin typeface="Arial" panose="020B0604020202020204" pitchFamily="34" charset="0"/>
                <a:cs typeface="Arial" panose="020B0604020202020204" pitchFamily="34" charset="0"/>
              </a:rPr>
              <a:t>Calculate &amp;</a:t>
            </a:r>
          </a:p>
          <a:p>
            <a:pPr algn="ctr" eaLnBrk="1" hangingPunct="1">
              <a:defRPr/>
            </a:pPr>
            <a:r>
              <a:rPr lang="en-US" altLang="fr-FR" sz="800" dirty="0">
                <a:latin typeface="Arial" panose="020B0604020202020204" pitchFamily="34" charset="0"/>
                <a:cs typeface="Arial" panose="020B0604020202020204" pitchFamily="34" charset="0"/>
              </a:rPr>
              <a:t>Assess Risk</a:t>
            </a:r>
          </a:p>
        </p:txBody>
      </p:sp>
      <p:sp>
        <p:nvSpPr>
          <p:cNvPr id="135228" name="Text Box 60">
            <a:extLst>
              <a:ext uri="{FF2B5EF4-FFF2-40B4-BE49-F238E27FC236}">
                <a16:creationId xmlns:a16="http://schemas.microsoft.com/office/drawing/2014/main" id="{D0741579-6DEE-4702-B133-CAE8B2118630}"/>
              </a:ext>
            </a:extLst>
          </p:cNvPr>
          <p:cNvSpPr txBox="1">
            <a:spLocks noChangeArrowheads="1"/>
          </p:cNvSpPr>
          <p:nvPr/>
        </p:nvSpPr>
        <p:spPr bwMode="auto">
          <a:xfrm>
            <a:off x="7453094" y="3927852"/>
            <a:ext cx="28725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6</a:t>
            </a:r>
          </a:p>
        </p:txBody>
      </p:sp>
      <p:sp>
        <p:nvSpPr>
          <p:cNvPr id="135229" name="Text Box 61">
            <a:extLst>
              <a:ext uri="{FF2B5EF4-FFF2-40B4-BE49-F238E27FC236}">
                <a16:creationId xmlns:a16="http://schemas.microsoft.com/office/drawing/2014/main" id="{690A318D-56CA-4D48-9E89-3785B0DA739C}"/>
              </a:ext>
            </a:extLst>
          </p:cNvPr>
          <p:cNvSpPr txBox="1">
            <a:spLocks noChangeArrowheads="1"/>
          </p:cNvSpPr>
          <p:nvPr/>
        </p:nvSpPr>
        <p:spPr bwMode="auto">
          <a:xfrm>
            <a:off x="7539037" y="2764631"/>
            <a:ext cx="28084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fr-FR" sz="135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7</a:t>
            </a:r>
          </a:p>
        </p:txBody>
      </p:sp>
      <p:sp>
        <p:nvSpPr>
          <p:cNvPr id="2" name="Espace réservé du numéro de diapositive 1">
            <a:extLst>
              <a:ext uri="{FF2B5EF4-FFF2-40B4-BE49-F238E27FC236}">
                <a16:creationId xmlns:a16="http://schemas.microsoft.com/office/drawing/2014/main" id="{E24CF90C-52C5-164C-B3EA-55F3BB68CF29}"/>
              </a:ext>
            </a:extLst>
          </p:cNvPr>
          <p:cNvSpPr>
            <a:spLocks noGrp="1"/>
          </p:cNvSpPr>
          <p:nvPr>
            <p:ph type="sldNum" sz="quarter" idx="11"/>
          </p:nvPr>
        </p:nvSpPr>
        <p:spPr/>
        <p:txBody>
          <a:bodyPr/>
          <a:lstStyle/>
          <a:p>
            <a:fld id="{4E950855-28E0-B842-9330-3B380073FD02}" type="slidenum">
              <a:rPr lang="fr-FR" smtClean="0"/>
              <a:pPr/>
              <a:t>35</a:t>
            </a:fld>
            <a:endParaRPr lang="fr-FR" dirty="0"/>
          </a:p>
        </p:txBody>
      </p:sp>
    </p:spTree>
    <p:extLst>
      <p:ext uri="{BB962C8B-B14F-4D97-AF65-F5344CB8AC3E}">
        <p14:creationId xmlns:p14="http://schemas.microsoft.com/office/powerpoint/2010/main" val="3212621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97"/>
                                        </p:tgtEl>
                                        <p:attrNameLst>
                                          <p:attrName>style.visibility</p:attrName>
                                        </p:attrNameLst>
                                      </p:cBhvr>
                                      <p:to>
                                        <p:strVal val="visible"/>
                                      </p:to>
                                    </p:set>
                                    <p:animEffect transition="in" filter="blinds(horizontal)">
                                      <p:cBhvr>
                                        <p:cTn id="7" dur="500"/>
                                        <p:tgtEl>
                                          <p:spTgt spid="1351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5216"/>
                                        </p:tgtEl>
                                        <p:attrNameLst>
                                          <p:attrName>style.visibility</p:attrName>
                                        </p:attrNameLst>
                                      </p:cBhvr>
                                      <p:to>
                                        <p:strVal val="visible"/>
                                      </p:to>
                                    </p:set>
                                    <p:animEffect transition="in" filter="blinds(horizontal)">
                                      <p:cBhvr>
                                        <p:cTn id="10" dur="500"/>
                                        <p:tgtEl>
                                          <p:spTgt spid="1352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5195"/>
                                        </p:tgtEl>
                                        <p:attrNameLst>
                                          <p:attrName>style.visibility</p:attrName>
                                        </p:attrNameLst>
                                      </p:cBhvr>
                                      <p:to>
                                        <p:strVal val="visible"/>
                                      </p:to>
                                    </p:set>
                                    <p:animEffect transition="in" filter="blinds(horizontal)">
                                      <p:cBhvr>
                                        <p:cTn id="15" dur="500"/>
                                        <p:tgtEl>
                                          <p:spTgt spid="13519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5201"/>
                                        </p:tgtEl>
                                        <p:attrNameLst>
                                          <p:attrName>style.visibility</p:attrName>
                                        </p:attrNameLst>
                                      </p:cBhvr>
                                      <p:to>
                                        <p:strVal val="visible"/>
                                      </p:to>
                                    </p:set>
                                    <p:animEffect transition="in" filter="blinds(horizontal)">
                                      <p:cBhvr>
                                        <p:cTn id="18" dur="500"/>
                                        <p:tgtEl>
                                          <p:spTgt spid="1352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5217"/>
                                        </p:tgtEl>
                                        <p:attrNameLst>
                                          <p:attrName>style.visibility</p:attrName>
                                        </p:attrNameLst>
                                      </p:cBhvr>
                                      <p:to>
                                        <p:strVal val="visible"/>
                                      </p:to>
                                    </p:set>
                                    <p:animEffect transition="in" filter="blinds(horizontal)">
                                      <p:cBhvr>
                                        <p:cTn id="21" dur="500"/>
                                        <p:tgtEl>
                                          <p:spTgt spid="1352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5185"/>
                                        </p:tgtEl>
                                        <p:attrNameLst>
                                          <p:attrName>style.visibility</p:attrName>
                                        </p:attrNameLst>
                                      </p:cBhvr>
                                      <p:to>
                                        <p:strVal val="visible"/>
                                      </p:to>
                                    </p:set>
                                    <p:animEffect transition="in" filter="blinds(horizontal)">
                                      <p:cBhvr>
                                        <p:cTn id="26" dur="500"/>
                                        <p:tgtEl>
                                          <p:spTgt spid="13518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5202"/>
                                        </p:tgtEl>
                                        <p:attrNameLst>
                                          <p:attrName>style.visibility</p:attrName>
                                        </p:attrNameLst>
                                      </p:cBhvr>
                                      <p:to>
                                        <p:strVal val="visible"/>
                                      </p:to>
                                    </p:set>
                                    <p:animEffect transition="in" filter="blinds(horizontal)">
                                      <p:cBhvr>
                                        <p:cTn id="29" dur="500"/>
                                        <p:tgtEl>
                                          <p:spTgt spid="13520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5218"/>
                                        </p:tgtEl>
                                        <p:attrNameLst>
                                          <p:attrName>style.visibility</p:attrName>
                                        </p:attrNameLst>
                                      </p:cBhvr>
                                      <p:to>
                                        <p:strVal val="visible"/>
                                      </p:to>
                                    </p:set>
                                    <p:animEffect transition="in" filter="blinds(horizontal)">
                                      <p:cBhvr>
                                        <p:cTn id="32" dur="500"/>
                                        <p:tgtEl>
                                          <p:spTgt spid="1352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5184"/>
                                        </p:tgtEl>
                                        <p:attrNameLst>
                                          <p:attrName>style.visibility</p:attrName>
                                        </p:attrNameLst>
                                      </p:cBhvr>
                                      <p:to>
                                        <p:strVal val="visible"/>
                                      </p:to>
                                    </p:set>
                                    <p:animEffect transition="in" filter="blinds(horizontal)">
                                      <p:cBhvr>
                                        <p:cTn id="37" dur="500"/>
                                        <p:tgtEl>
                                          <p:spTgt spid="13518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5220"/>
                                        </p:tgtEl>
                                        <p:attrNameLst>
                                          <p:attrName>style.visibility</p:attrName>
                                        </p:attrNameLst>
                                      </p:cBhvr>
                                      <p:to>
                                        <p:strVal val="visible"/>
                                      </p:to>
                                    </p:set>
                                    <p:animEffect transition="in" filter="blinds(horizontal)">
                                      <p:cBhvr>
                                        <p:cTn id="40" dur="500"/>
                                        <p:tgtEl>
                                          <p:spTgt spid="13522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5219"/>
                                        </p:tgtEl>
                                        <p:attrNameLst>
                                          <p:attrName>style.visibility</p:attrName>
                                        </p:attrNameLst>
                                      </p:cBhvr>
                                      <p:to>
                                        <p:strVal val="visible"/>
                                      </p:to>
                                    </p:set>
                                    <p:animEffect transition="in" filter="blinds(horizontal)">
                                      <p:cBhvr>
                                        <p:cTn id="43" dur="500"/>
                                        <p:tgtEl>
                                          <p:spTgt spid="1352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35183"/>
                                        </p:tgtEl>
                                        <p:attrNameLst>
                                          <p:attrName>style.visibility</p:attrName>
                                        </p:attrNameLst>
                                      </p:cBhvr>
                                      <p:to>
                                        <p:strVal val="visible"/>
                                      </p:to>
                                    </p:set>
                                    <p:animEffect transition="in" filter="blinds(horizontal)">
                                      <p:cBhvr>
                                        <p:cTn id="48" dur="500"/>
                                        <p:tgtEl>
                                          <p:spTgt spid="13518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35210"/>
                                        </p:tgtEl>
                                        <p:attrNameLst>
                                          <p:attrName>style.visibility</p:attrName>
                                        </p:attrNameLst>
                                      </p:cBhvr>
                                      <p:to>
                                        <p:strVal val="visible"/>
                                      </p:to>
                                    </p:set>
                                    <p:animEffect transition="in" filter="blinds(horizontal)">
                                      <p:cBhvr>
                                        <p:cTn id="51" dur="500"/>
                                        <p:tgtEl>
                                          <p:spTgt spid="13521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35192"/>
                                        </p:tgtEl>
                                        <p:attrNameLst>
                                          <p:attrName>style.visibility</p:attrName>
                                        </p:attrNameLst>
                                      </p:cBhvr>
                                      <p:to>
                                        <p:strVal val="visible"/>
                                      </p:to>
                                    </p:set>
                                    <p:animEffect transition="in" filter="blinds(horizontal)">
                                      <p:cBhvr>
                                        <p:cTn id="54" dur="500"/>
                                        <p:tgtEl>
                                          <p:spTgt spid="13519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35182"/>
                                        </p:tgtEl>
                                        <p:attrNameLst>
                                          <p:attrName>style.visibility</p:attrName>
                                        </p:attrNameLst>
                                      </p:cBhvr>
                                      <p:to>
                                        <p:strVal val="visible"/>
                                      </p:to>
                                    </p:set>
                                    <p:animEffect transition="in" filter="blinds(horizontal)">
                                      <p:cBhvr>
                                        <p:cTn id="59" dur="500"/>
                                        <p:tgtEl>
                                          <p:spTgt spid="13518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5212"/>
                                        </p:tgtEl>
                                        <p:attrNameLst>
                                          <p:attrName>style.visibility</p:attrName>
                                        </p:attrNameLst>
                                      </p:cBhvr>
                                      <p:to>
                                        <p:strVal val="visible"/>
                                      </p:to>
                                    </p:set>
                                    <p:animEffect transition="in" filter="blinds(horizontal)">
                                      <p:cBhvr>
                                        <p:cTn id="62" dur="500"/>
                                        <p:tgtEl>
                                          <p:spTgt spid="13521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35196"/>
                                        </p:tgtEl>
                                        <p:attrNameLst>
                                          <p:attrName>style.visibility</p:attrName>
                                        </p:attrNameLst>
                                      </p:cBhvr>
                                      <p:to>
                                        <p:strVal val="visible"/>
                                      </p:to>
                                    </p:set>
                                    <p:animEffect transition="in" filter="blinds(horizontal)">
                                      <p:cBhvr>
                                        <p:cTn id="65" dur="500"/>
                                        <p:tgtEl>
                                          <p:spTgt spid="13519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35194"/>
                                        </p:tgtEl>
                                        <p:attrNameLst>
                                          <p:attrName>style.visibility</p:attrName>
                                        </p:attrNameLst>
                                      </p:cBhvr>
                                      <p:to>
                                        <p:strVal val="visible"/>
                                      </p:to>
                                    </p:set>
                                    <p:animEffect transition="in" filter="blinds(horizontal)">
                                      <p:cBhvr>
                                        <p:cTn id="70" dur="500"/>
                                        <p:tgtEl>
                                          <p:spTgt spid="135194"/>
                                        </p:tgtEl>
                                      </p:cBhvr>
                                    </p:animEffect>
                                  </p:childTnLst>
                                </p:cTn>
                              </p:par>
                              <p:par>
                                <p:cTn id="71" presetID="3" presetClass="entr" presetSubtype="10" fill="hold" nodeType="withEffect">
                                  <p:stCondLst>
                                    <p:cond delay="0"/>
                                  </p:stCondLst>
                                  <p:childTnLst>
                                    <p:set>
                                      <p:cBhvr>
                                        <p:cTn id="72" dur="1" fill="hold">
                                          <p:stCondLst>
                                            <p:cond delay="0"/>
                                          </p:stCondLst>
                                        </p:cTn>
                                        <p:tgtEl>
                                          <p:spTgt spid="135198"/>
                                        </p:tgtEl>
                                        <p:attrNameLst>
                                          <p:attrName>style.visibility</p:attrName>
                                        </p:attrNameLst>
                                      </p:cBhvr>
                                      <p:to>
                                        <p:strVal val="visible"/>
                                      </p:to>
                                    </p:set>
                                    <p:animEffect transition="in" filter="blinds(horizontal)">
                                      <p:cBhvr>
                                        <p:cTn id="73" dur="500"/>
                                        <p:tgtEl>
                                          <p:spTgt spid="13519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35211"/>
                                        </p:tgtEl>
                                        <p:attrNameLst>
                                          <p:attrName>style.visibility</p:attrName>
                                        </p:attrNameLst>
                                      </p:cBhvr>
                                      <p:to>
                                        <p:strVal val="visible"/>
                                      </p:to>
                                    </p:set>
                                    <p:animEffect transition="in" filter="blinds(horizontal)">
                                      <p:cBhvr>
                                        <p:cTn id="76" dur="500"/>
                                        <p:tgtEl>
                                          <p:spTgt spid="13521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35221"/>
                                        </p:tgtEl>
                                        <p:attrNameLst>
                                          <p:attrName>style.visibility</p:attrName>
                                        </p:attrNameLst>
                                      </p:cBhvr>
                                      <p:to>
                                        <p:strVal val="visible"/>
                                      </p:to>
                                    </p:set>
                                    <p:animEffect transition="in" filter="blinds(horizontal)">
                                      <p:cBhvr>
                                        <p:cTn id="79" dur="500"/>
                                        <p:tgtEl>
                                          <p:spTgt spid="13522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35179"/>
                                        </p:tgtEl>
                                        <p:attrNameLst>
                                          <p:attrName>style.visibility</p:attrName>
                                        </p:attrNameLst>
                                      </p:cBhvr>
                                      <p:to>
                                        <p:strVal val="visible"/>
                                      </p:to>
                                    </p:set>
                                    <p:animEffect transition="in" filter="blinds(horizontal)">
                                      <p:cBhvr>
                                        <p:cTn id="84" dur="500"/>
                                        <p:tgtEl>
                                          <p:spTgt spid="13517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35189"/>
                                        </p:tgtEl>
                                        <p:attrNameLst>
                                          <p:attrName>style.visibility</p:attrName>
                                        </p:attrNameLst>
                                      </p:cBhvr>
                                      <p:to>
                                        <p:strVal val="visible"/>
                                      </p:to>
                                    </p:set>
                                    <p:animEffect transition="in" filter="blinds(horizontal)">
                                      <p:cBhvr>
                                        <p:cTn id="87" dur="500"/>
                                        <p:tgtEl>
                                          <p:spTgt spid="13518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35213"/>
                                        </p:tgtEl>
                                        <p:attrNameLst>
                                          <p:attrName>style.visibility</p:attrName>
                                        </p:attrNameLst>
                                      </p:cBhvr>
                                      <p:to>
                                        <p:strVal val="visible"/>
                                      </p:to>
                                    </p:set>
                                    <p:animEffect transition="in" filter="blinds(horizontal)">
                                      <p:cBhvr>
                                        <p:cTn id="90" dur="500"/>
                                        <p:tgtEl>
                                          <p:spTgt spid="13521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135193"/>
                                        </p:tgtEl>
                                        <p:attrNameLst>
                                          <p:attrName>style.visibility</p:attrName>
                                        </p:attrNameLst>
                                      </p:cBhvr>
                                      <p:to>
                                        <p:strVal val="visible"/>
                                      </p:to>
                                    </p:set>
                                    <p:animEffect transition="in" filter="blinds(horizontal)">
                                      <p:cBhvr>
                                        <p:cTn id="95" dur="500"/>
                                        <p:tgtEl>
                                          <p:spTgt spid="135193"/>
                                        </p:tgtEl>
                                      </p:cBhvr>
                                    </p:animEffect>
                                  </p:childTnLst>
                                </p:cTn>
                              </p:par>
                              <p:par>
                                <p:cTn id="96" presetID="3" presetClass="entr" presetSubtype="10" fill="hold" nodeType="withEffect">
                                  <p:stCondLst>
                                    <p:cond delay="0"/>
                                  </p:stCondLst>
                                  <p:childTnLst>
                                    <p:set>
                                      <p:cBhvr>
                                        <p:cTn id="97" dur="1" fill="hold">
                                          <p:stCondLst>
                                            <p:cond delay="0"/>
                                          </p:stCondLst>
                                        </p:cTn>
                                        <p:tgtEl>
                                          <p:spTgt spid="135199"/>
                                        </p:tgtEl>
                                        <p:attrNameLst>
                                          <p:attrName>style.visibility</p:attrName>
                                        </p:attrNameLst>
                                      </p:cBhvr>
                                      <p:to>
                                        <p:strVal val="visible"/>
                                      </p:to>
                                    </p:set>
                                    <p:animEffect transition="in" filter="blinds(horizontal)">
                                      <p:cBhvr>
                                        <p:cTn id="98" dur="500"/>
                                        <p:tgtEl>
                                          <p:spTgt spid="135199"/>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35227"/>
                                        </p:tgtEl>
                                        <p:attrNameLst>
                                          <p:attrName>style.visibility</p:attrName>
                                        </p:attrNameLst>
                                      </p:cBhvr>
                                      <p:to>
                                        <p:strVal val="visible"/>
                                      </p:to>
                                    </p:set>
                                    <p:animEffect transition="in" filter="blinds(horizontal)">
                                      <p:cBhvr>
                                        <p:cTn id="101" dur="500"/>
                                        <p:tgtEl>
                                          <p:spTgt spid="135227"/>
                                        </p:tgtEl>
                                      </p:cBhvr>
                                    </p:animEffect>
                                  </p:childTnLst>
                                </p:cTn>
                              </p:par>
                              <p:par>
                                <p:cTn id="102" presetID="3" presetClass="entr" presetSubtype="10" fill="hold" nodeType="withEffect">
                                  <p:stCondLst>
                                    <p:cond delay="0"/>
                                  </p:stCondLst>
                                  <p:childTnLst>
                                    <p:set>
                                      <p:cBhvr>
                                        <p:cTn id="103" dur="1" fill="hold">
                                          <p:stCondLst>
                                            <p:cond delay="0"/>
                                          </p:stCondLst>
                                        </p:cTn>
                                        <p:tgtEl>
                                          <p:spTgt spid="135180"/>
                                        </p:tgtEl>
                                        <p:attrNameLst>
                                          <p:attrName>style.visibility</p:attrName>
                                        </p:attrNameLst>
                                      </p:cBhvr>
                                      <p:to>
                                        <p:strVal val="visible"/>
                                      </p:to>
                                    </p:set>
                                    <p:animEffect transition="in" filter="blinds(horizontal)">
                                      <p:cBhvr>
                                        <p:cTn id="104" dur="500"/>
                                        <p:tgtEl>
                                          <p:spTgt spid="135180"/>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35190"/>
                                        </p:tgtEl>
                                        <p:attrNameLst>
                                          <p:attrName>style.visibility</p:attrName>
                                        </p:attrNameLst>
                                      </p:cBhvr>
                                      <p:to>
                                        <p:strVal val="visible"/>
                                      </p:to>
                                    </p:set>
                                    <p:animEffect transition="in" filter="blinds(horizontal)">
                                      <p:cBhvr>
                                        <p:cTn id="107" dur="500"/>
                                        <p:tgtEl>
                                          <p:spTgt spid="13519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35181"/>
                                        </p:tgtEl>
                                        <p:attrNameLst>
                                          <p:attrName>style.visibility</p:attrName>
                                        </p:attrNameLst>
                                      </p:cBhvr>
                                      <p:to>
                                        <p:strVal val="visible"/>
                                      </p:to>
                                    </p:set>
                                    <p:animEffect transition="in" filter="blinds(horizontal)">
                                      <p:cBhvr>
                                        <p:cTn id="112" dur="500"/>
                                        <p:tgtEl>
                                          <p:spTgt spid="13518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35191"/>
                                        </p:tgtEl>
                                        <p:attrNameLst>
                                          <p:attrName>style.visibility</p:attrName>
                                        </p:attrNameLst>
                                      </p:cBhvr>
                                      <p:to>
                                        <p:strVal val="visible"/>
                                      </p:to>
                                    </p:set>
                                    <p:animEffect transition="in" filter="blinds(horizontal)">
                                      <p:cBhvr>
                                        <p:cTn id="115" dur="500"/>
                                        <p:tgtEl>
                                          <p:spTgt spid="135191"/>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35215"/>
                                        </p:tgtEl>
                                        <p:attrNameLst>
                                          <p:attrName>style.visibility</p:attrName>
                                        </p:attrNameLst>
                                      </p:cBhvr>
                                      <p:to>
                                        <p:strVal val="visible"/>
                                      </p:to>
                                    </p:set>
                                    <p:animEffect transition="in" filter="blinds(horizontal)">
                                      <p:cBhvr>
                                        <p:cTn id="118" dur="500"/>
                                        <p:tgtEl>
                                          <p:spTgt spid="135215"/>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35228"/>
                                        </p:tgtEl>
                                        <p:attrNameLst>
                                          <p:attrName>style.visibility</p:attrName>
                                        </p:attrNameLst>
                                      </p:cBhvr>
                                      <p:to>
                                        <p:strVal val="visible"/>
                                      </p:to>
                                    </p:set>
                                    <p:animEffect transition="in" filter="blinds(horizontal)">
                                      <p:cBhvr>
                                        <p:cTn id="121" dur="500"/>
                                        <p:tgtEl>
                                          <p:spTgt spid="13522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135200"/>
                                        </p:tgtEl>
                                        <p:attrNameLst>
                                          <p:attrName>style.visibility</p:attrName>
                                        </p:attrNameLst>
                                      </p:cBhvr>
                                      <p:to>
                                        <p:strVal val="visible"/>
                                      </p:to>
                                    </p:set>
                                    <p:animEffect transition="in" filter="blinds(horizontal)">
                                      <p:cBhvr>
                                        <p:cTn id="126" dur="500"/>
                                        <p:tgtEl>
                                          <p:spTgt spid="135200"/>
                                        </p:tgtEl>
                                      </p:cBhvr>
                                    </p:animEffect>
                                  </p:childTnLst>
                                </p:cTn>
                              </p:par>
                              <p:par>
                                <p:cTn id="127" presetID="3" presetClass="entr" presetSubtype="10" fill="hold" grpId="1" nodeType="withEffect">
                                  <p:stCondLst>
                                    <p:cond delay="0"/>
                                  </p:stCondLst>
                                  <p:childTnLst>
                                    <p:set>
                                      <p:cBhvr>
                                        <p:cTn id="128" dur="1" fill="hold">
                                          <p:stCondLst>
                                            <p:cond delay="0"/>
                                          </p:stCondLst>
                                        </p:cTn>
                                        <p:tgtEl>
                                          <p:spTgt spid="135229"/>
                                        </p:tgtEl>
                                        <p:attrNameLst>
                                          <p:attrName>style.visibility</p:attrName>
                                        </p:attrNameLst>
                                      </p:cBhvr>
                                      <p:to>
                                        <p:strVal val="visible"/>
                                      </p:to>
                                    </p:set>
                                    <p:animEffect transition="in" filter="blinds(horizontal)">
                                      <p:cBhvr>
                                        <p:cTn id="129" dur="500"/>
                                        <p:tgtEl>
                                          <p:spTgt spid="13522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135206"/>
                                        </p:tgtEl>
                                        <p:attrNameLst>
                                          <p:attrName>style.visibility</p:attrName>
                                        </p:attrNameLst>
                                      </p:cBhvr>
                                      <p:to>
                                        <p:strVal val="visible"/>
                                      </p:to>
                                    </p:set>
                                    <p:animEffect transition="in" filter="blinds(horizontal)">
                                      <p:cBhvr>
                                        <p:cTn id="132" dur="500"/>
                                        <p:tgtEl>
                                          <p:spTgt spid="135206"/>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35229"/>
                                        </p:tgtEl>
                                        <p:attrNameLst>
                                          <p:attrName>style.visibility</p:attrName>
                                        </p:attrNameLst>
                                      </p:cBhvr>
                                      <p:to>
                                        <p:strVal val="visible"/>
                                      </p:to>
                                    </p:set>
                                    <p:animEffect transition="in" filter="blinds(horizontal)">
                                      <p:cBhvr>
                                        <p:cTn id="135" dur="500"/>
                                        <p:tgtEl>
                                          <p:spTgt spid="135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0" grpId="0" animBg="1"/>
      <p:bldP spid="135221" grpId="0" animBg="1"/>
      <p:bldP spid="135189" grpId="0" animBg="1"/>
      <p:bldP spid="135192" grpId="0" animBg="1"/>
      <p:bldP spid="135196" grpId="0" animBg="1"/>
      <p:bldP spid="135197" grpId="0" animBg="1"/>
      <p:bldP spid="135201" grpId="0" animBg="1"/>
      <p:bldP spid="135202" grpId="0" animBg="1"/>
      <p:bldP spid="135206" grpId="0" animBg="1"/>
      <p:bldP spid="135210" grpId="0"/>
      <p:bldP spid="135211" grpId="0"/>
      <p:bldP spid="135212" grpId="0"/>
      <p:bldP spid="135213" grpId="0"/>
      <p:bldP spid="135215" grpId="0"/>
      <p:bldP spid="135216" grpId="0"/>
      <p:bldP spid="135217" grpId="0"/>
      <p:bldP spid="135218" grpId="0"/>
      <p:bldP spid="135219" grpId="0"/>
      <p:bldP spid="135220" grpId="0" animBg="1"/>
      <p:bldP spid="135227" grpId="0"/>
      <p:bldP spid="135191" grpId="0" animBg="1"/>
      <p:bldP spid="135228" grpId="0"/>
      <p:bldP spid="135229" grpId="0"/>
      <p:bldP spid="13522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F769DD4-2EA3-47C0-86CE-907627B21768}"/>
              </a:ext>
            </a:extLst>
          </p:cNvPr>
          <p:cNvSpPr>
            <a:spLocks noGrp="1"/>
          </p:cNvSpPr>
          <p:nvPr>
            <p:ph type="title"/>
          </p:nvPr>
        </p:nvSpPr>
        <p:spPr/>
        <p:txBody>
          <a:bodyPr>
            <a:normAutofit fontScale="90000"/>
          </a:bodyPr>
          <a:lstStyle/>
          <a:p>
            <a:r>
              <a:rPr lang="fr-FR" dirty="0" err="1"/>
              <a:t>Determine</a:t>
            </a:r>
            <a:r>
              <a:rPr lang="fr-FR" dirty="0"/>
              <a:t> Product or process </a:t>
            </a:r>
            <a:r>
              <a:rPr lang="fr-FR" dirty="0" err="1"/>
              <a:t>functions</a:t>
            </a:r>
            <a:r>
              <a:rPr lang="fr-FR" dirty="0"/>
              <a:t> (</a:t>
            </a:r>
            <a:r>
              <a:rPr lang="fr-FR" dirty="0" err="1"/>
              <a:t>steps</a:t>
            </a:r>
            <a:r>
              <a:rPr lang="fr-FR" dirty="0"/>
              <a:t> of the process) </a:t>
            </a:r>
            <a:r>
              <a:rPr lang="fr-FR" dirty="0" err="1"/>
              <a:t>with</a:t>
            </a:r>
            <a:r>
              <a:rPr lang="fr-FR" dirty="0"/>
              <a:t> the Process Flow Diagram (PFD)</a:t>
            </a:r>
          </a:p>
        </p:txBody>
      </p:sp>
      <p:sp>
        <p:nvSpPr>
          <p:cNvPr id="6" name="Espace réservé du contenu 5">
            <a:extLst>
              <a:ext uri="{FF2B5EF4-FFF2-40B4-BE49-F238E27FC236}">
                <a16:creationId xmlns:a16="http://schemas.microsoft.com/office/drawing/2014/main" id="{E146DD22-5459-EA42-A83F-E8C786BD509E}"/>
              </a:ext>
            </a:extLst>
          </p:cNvPr>
          <p:cNvSpPr>
            <a:spLocks noGrp="1"/>
          </p:cNvSpPr>
          <p:nvPr>
            <p:ph sz="quarter" idx="12"/>
          </p:nvPr>
        </p:nvSpPr>
        <p:spPr/>
        <p:txBody>
          <a:bodyPr>
            <a:normAutofit fontScale="92500" lnSpcReduction="20000"/>
          </a:bodyPr>
          <a:lstStyle/>
          <a:p>
            <a:r>
              <a:rPr lang="en-US" altLang="fr-FR" b="1" dirty="0"/>
              <a:t>Process Flow Diagram is the foundation</a:t>
            </a:r>
          </a:p>
          <a:p>
            <a:endParaRPr lang="en-US" altLang="fr-FR" dirty="0"/>
          </a:p>
          <a:p>
            <a:pPr lvl="1"/>
            <a:r>
              <a:rPr lang="en-US" altLang="fr-FR" dirty="0"/>
              <a:t>The process must be defined step by step, including interfaces</a:t>
            </a:r>
          </a:p>
          <a:p>
            <a:pPr lvl="1"/>
            <a:endParaRPr lang="en-US" altLang="fr-FR" dirty="0"/>
          </a:p>
          <a:p>
            <a:pPr lvl="1"/>
            <a:r>
              <a:rPr lang="en-US" altLang="fr-FR" dirty="0"/>
              <a:t>The PFD provides the structure to document what product characteristics and requirements (OUTPUTS) are affected by a given operation and how these characteristics and sources of variation are controlled (INPUTS) </a:t>
            </a:r>
          </a:p>
          <a:p>
            <a:pPr lvl="1"/>
            <a:endParaRPr lang="en-US" altLang="fr-FR" dirty="0"/>
          </a:p>
          <a:p>
            <a:pPr lvl="1"/>
            <a:r>
              <a:rPr lang="en-US" altLang="fr-FR" dirty="0"/>
              <a:t>PFD is a graphical representation of every possible path a part can take through the anticipated manufacturing process </a:t>
            </a:r>
          </a:p>
          <a:p>
            <a:pPr lvl="1"/>
            <a:endParaRPr lang="en-US" altLang="fr-FR" dirty="0"/>
          </a:p>
          <a:p>
            <a:pPr lvl="1"/>
            <a:r>
              <a:rPr lang="en-US" altLang="fr-FR" dirty="0"/>
              <a:t>A well defined PFD establishes the foundation for the PFMEA </a:t>
            </a:r>
          </a:p>
        </p:txBody>
      </p:sp>
      <p:sp>
        <p:nvSpPr>
          <p:cNvPr id="10" name="Espace réservé du numéro de diapositive 9">
            <a:extLst>
              <a:ext uri="{FF2B5EF4-FFF2-40B4-BE49-F238E27FC236}">
                <a16:creationId xmlns:a16="http://schemas.microsoft.com/office/drawing/2014/main" id="{954E1BDC-A185-404C-A24E-4AF6B4E04DC7}"/>
              </a:ext>
            </a:extLst>
          </p:cNvPr>
          <p:cNvSpPr>
            <a:spLocks noGrp="1"/>
          </p:cNvSpPr>
          <p:nvPr>
            <p:ph type="sldNum" sz="quarter" idx="11"/>
          </p:nvPr>
        </p:nvSpPr>
        <p:spPr/>
        <p:txBody>
          <a:bodyPr/>
          <a:lstStyle/>
          <a:p>
            <a:fld id="{4E950855-28E0-B842-9330-3B380073FD02}" type="slidenum">
              <a:rPr lang="fr-FR" smtClean="0"/>
              <a:pPr/>
              <a:t>36</a:t>
            </a:fld>
            <a:endParaRPr lang="fr-FR" dirty="0"/>
          </a:p>
        </p:txBody>
      </p:sp>
    </p:spTree>
    <p:extLst>
      <p:ext uri="{BB962C8B-B14F-4D97-AF65-F5344CB8AC3E}">
        <p14:creationId xmlns:p14="http://schemas.microsoft.com/office/powerpoint/2010/main" val="944462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01CBD-2BF7-438C-9409-725D03A3C117}"/>
              </a:ext>
            </a:extLst>
          </p:cNvPr>
          <p:cNvSpPr>
            <a:spLocks noGrp="1"/>
          </p:cNvSpPr>
          <p:nvPr>
            <p:ph type="title"/>
          </p:nvPr>
        </p:nvSpPr>
        <p:spPr/>
        <p:txBody>
          <a:bodyPr/>
          <a:lstStyle/>
          <a:p>
            <a:r>
              <a:rPr lang="fr-FR" dirty="0"/>
              <a:t>PFD </a:t>
            </a:r>
            <a:r>
              <a:rPr lang="fr-FR" dirty="0" err="1"/>
              <a:t>example</a:t>
            </a:r>
            <a:r>
              <a:rPr lang="fr-FR" dirty="0"/>
              <a:t>:</a:t>
            </a:r>
          </a:p>
        </p:txBody>
      </p:sp>
      <p:sp>
        <p:nvSpPr>
          <p:cNvPr id="8" name="Espace réservé du contenu 7">
            <a:extLst>
              <a:ext uri="{FF2B5EF4-FFF2-40B4-BE49-F238E27FC236}">
                <a16:creationId xmlns:a16="http://schemas.microsoft.com/office/drawing/2014/main" id="{BB7FC956-BA1C-E048-8959-25751CAEC6E0}"/>
              </a:ext>
            </a:extLst>
          </p:cNvPr>
          <p:cNvSpPr>
            <a:spLocks noGrp="1"/>
          </p:cNvSpPr>
          <p:nvPr>
            <p:ph sz="quarter" idx="12"/>
          </p:nvPr>
        </p:nvSpPr>
        <p:spPr>
          <a:xfrm>
            <a:off x="457200" y="1541035"/>
            <a:ext cx="2602632" cy="3053588"/>
          </a:xfrm>
        </p:spPr>
        <p:txBody>
          <a:bodyPr/>
          <a:lstStyle/>
          <a:p>
            <a:r>
              <a:rPr lang="en-US" altLang="fr-FR" dirty="0"/>
              <a:t>Determine Product or Process Functions</a:t>
            </a:r>
            <a:endParaRPr lang="fr-FR" dirty="0"/>
          </a:p>
          <a:p>
            <a:endParaRPr lang="fr-FR" dirty="0"/>
          </a:p>
        </p:txBody>
      </p:sp>
      <p:pic>
        <p:nvPicPr>
          <p:cNvPr id="4" name="Image 3">
            <a:extLst>
              <a:ext uri="{FF2B5EF4-FFF2-40B4-BE49-F238E27FC236}">
                <a16:creationId xmlns:a16="http://schemas.microsoft.com/office/drawing/2014/main" id="{40A0BEB7-1599-4128-BBB1-C5B34BA045BD}"/>
              </a:ext>
            </a:extLst>
          </p:cNvPr>
          <p:cNvPicPr>
            <a:picLocks noChangeAspect="1"/>
          </p:cNvPicPr>
          <p:nvPr/>
        </p:nvPicPr>
        <p:blipFill rotWithShape="1">
          <a:blip r:embed="rId3"/>
          <a:srcRect t="20218" r="1893"/>
          <a:stretch/>
        </p:blipFill>
        <p:spPr>
          <a:xfrm>
            <a:off x="3347864" y="1508155"/>
            <a:ext cx="4464496" cy="3174983"/>
          </a:xfrm>
          <a:prstGeom prst="rect">
            <a:avLst/>
          </a:prstGeom>
          <a:solidFill>
            <a:schemeClr val="accent6"/>
          </a:solidFill>
        </p:spPr>
      </p:pic>
      <p:sp>
        <p:nvSpPr>
          <p:cNvPr id="11" name="Espace réservé du numéro de diapositive 10">
            <a:extLst>
              <a:ext uri="{FF2B5EF4-FFF2-40B4-BE49-F238E27FC236}">
                <a16:creationId xmlns:a16="http://schemas.microsoft.com/office/drawing/2014/main" id="{D1C5352D-4176-7E4D-AD55-F222360B4274}"/>
              </a:ext>
            </a:extLst>
          </p:cNvPr>
          <p:cNvSpPr>
            <a:spLocks noGrp="1"/>
          </p:cNvSpPr>
          <p:nvPr>
            <p:ph type="sldNum" sz="quarter" idx="11"/>
          </p:nvPr>
        </p:nvSpPr>
        <p:spPr/>
        <p:txBody>
          <a:bodyPr/>
          <a:lstStyle/>
          <a:p>
            <a:fld id="{4E950855-28E0-B842-9330-3B380073FD02}" type="slidenum">
              <a:rPr lang="fr-FR" smtClean="0"/>
              <a:pPr/>
              <a:t>37</a:t>
            </a:fld>
            <a:endParaRPr lang="fr-FR" dirty="0"/>
          </a:p>
        </p:txBody>
      </p:sp>
    </p:spTree>
    <p:extLst>
      <p:ext uri="{BB962C8B-B14F-4D97-AF65-F5344CB8AC3E}">
        <p14:creationId xmlns:p14="http://schemas.microsoft.com/office/powerpoint/2010/main" val="320028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01CBD-2BF7-438C-9409-725D03A3C117}"/>
              </a:ext>
            </a:extLst>
          </p:cNvPr>
          <p:cNvSpPr>
            <a:spLocks noGrp="1"/>
          </p:cNvSpPr>
          <p:nvPr>
            <p:ph type="title"/>
          </p:nvPr>
        </p:nvSpPr>
        <p:spPr/>
        <p:txBody>
          <a:bodyPr/>
          <a:lstStyle/>
          <a:p>
            <a:r>
              <a:rPr lang="fr-FR" dirty="0"/>
              <a:t>PFD </a:t>
            </a:r>
            <a:r>
              <a:rPr lang="fr-FR" dirty="0" err="1"/>
              <a:t>example</a:t>
            </a:r>
            <a:r>
              <a:rPr lang="fr-FR" dirty="0"/>
              <a:t>:</a:t>
            </a:r>
          </a:p>
        </p:txBody>
      </p:sp>
      <p:sp>
        <p:nvSpPr>
          <p:cNvPr id="8" name="Espace réservé du contenu 7">
            <a:extLst>
              <a:ext uri="{FF2B5EF4-FFF2-40B4-BE49-F238E27FC236}">
                <a16:creationId xmlns:a16="http://schemas.microsoft.com/office/drawing/2014/main" id="{BB7FC956-BA1C-E048-8959-25751CAEC6E0}"/>
              </a:ext>
            </a:extLst>
          </p:cNvPr>
          <p:cNvSpPr>
            <a:spLocks noGrp="1"/>
          </p:cNvSpPr>
          <p:nvPr>
            <p:ph sz="quarter" idx="12"/>
          </p:nvPr>
        </p:nvSpPr>
        <p:spPr>
          <a:xfrm>
            <a:off x="457200" y="1541035"/>
            <a:ext cx="2602632" cy="3053588"/>
          </a:xfrm>
        </p:spPr>
        <p:txBody>
          <a:bodyPr/>
          <a:lstStyle/>
          <a:p>
            <a:r>
              <a:rPr lang="en-US" altLang="fr-FR" dirty="0"/>
              <a:t>Determine Product or Process Functions</a:t>
            </a:r>
            <a:endParaRPr lang="fr-FR" dirty="0"/>
          </a:p>
          <a:p>
            <a:endParaRPr lang="fr-FR" dirty="0"/>
          </a:p>
        </p:txBody>
      </p:sp>
      <p:pic>
        <p:nvPicPr>
          <p:cNvPr id="5" name="Image 4">
            <a:extLst>
              <a:ext uri="{FF2B5EF4-FFF2-40B4-BE49-F238E27FC236}">
                <a16:creationId xmlns:a16="http://schemas.microsoft.com/office/drawing/2014/main" id="{C3A244AC-07EC-444F-9172-8613B8C63749}"/>
              </a:ext>
            </a:extLst>
          </p:cNvPr>
          <p:cNvPicPr>
            <a:picLocks noChangeAspect="1"/>
          </p:cNvPicPr>
          <p:nvPr/>
        </p:nvPicPr>
        <p:blipFill>
          <a:blip r:embed="rId3"/>
          <a:stretch>
            <a:fillRect/>
          </a:stretch>
        </p:blipFill>
        <p:spPr>
          <a:xfrm>
            <a:off x="3347864" y="1348239"/>
            <a:ext cx="4320480" cy="3367779"/>
          </a:xfrm>
          <a:prstGeom prst="rect">
            <a:avLst/>
          </a:prstGeom>
        </p:spPr>
      </p:pic>
      <p:sp>
        <p:nvSpPr>
          <p:cNvPr id="3" name="Espace réservé du numéro de diapositive 2">
            <a:extLst>
              <a:ext uri="{FF2B5EF4-FFF2-40B4-BE49-F238E27FC236}">
                <a16:creationId xmlns:a16="http://schemas.microsoft.com/office/drawing/2014/main" id="{43457C23-0658-CB43-A2FC-249EBE045F46}"/>
              </a:ext>
            </a:extLst>
          </p:cNvPr>
          <p:cNvSpPr>
            <a:spLocks noGrp="1"/>
          </p:cNvSpPr>
          <p:nvPr>
            <p:ph type="sldNum" sz="quarter" idx="11"/>
          </p:nvPr>
        </p:nvSpPr>
        <p:spPr/>
        <p:txBody>
          <a:bodyPr/>
          <a:lstStyle/>
          <a:p>
            <a:fld id="{4E950855-28E0-B842-9330-3B380073FD02}" type="slidenum">
              <a:rPr lang="fr-FR" smtClean="0"/>
              <a:pPr/>
              <a:t>38</a:t>
            </a:fld>
            <a:endParaRPr lang="fr-FR" dirty="0"/>
          </a:p>
        </p:txBody>
      </p:sp>
    </p:spTree>
    <p:extLst>
      <p:ext uri="{BB962C8B-B14F-4D97-AF65-F5344CB8AC3E}">
        <p14:creationId xmlns:p14="http://schemas.microsoft.com/office/powerpoint/2010/main" val="4239904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7- The worksheet, form and documentation</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538F8A39-8746-0D4A-B9A2-B458EE9B92FD}"/>
              </a:ext>
            </a:extLst>
          </p:cNvPr>
          <p:cNvSpPr>
            <a:spLocks noGrp="1"/>
          </p:cNvSpPr>
          <p:nvPr>
            <p:ph type="sldNum" sz="quarter" idx="12"/>
          </p:nvPr>
        </p:nvSpPr>
        <p:spPr/>
        <p:txBody>
          <a:bodyPr/>
          <a:lstStyle/>
          <a:p>
            <a:fld id="{4E950855-28E0-B842-9330-3B380073FD02}" type="slidenum">
              <a:rPr lang="fr-FR" smtClean="0">
                <a:solidFill>
                  <a:prstClr val="white"/>
                </a:solidFill>
              </a:rPr>
              <a:pPr/>
              <a:t>39</a:t>
            </a:fld>
            <a:endParaRPr lang="fr-FR">
              <a:solidFill>
                <a:prstClr val="white"/>
              </a:solidFill>
            </a:endParaRPr>
          </a:p>
        </p:txBody>
      </p:sp>
    </p:spTree>
    <p:extLst>
      <p:ext uri="{BB962C8B-B14F-4D97-AF65-F5344CB8AC3E}">
        <p14:creationId xmlns:p14="http://schemas.microsoft.com/office/powerpoint/2010/main" val="365900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4</a:t>
            </a:fld>
            <a:endParaRPr lang="fr-FR" dirty="0"/>
          </a:p>
        </p:txBody>
      </p:sp>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FMEA</a:t>
            </a:r>
          </a:p>
        </p:txBody>
      </p:sp>
      <p:pic>
        <p:nvPicPr>
          <p:cNvPr id="6" name="Picture 5" descr="tn01323_">
            <a:extLst>
              <a:ext uri="{FF2B5EF4-FFF2-40B4-BE49-F238E27FC236}">
                <a16:creationId xmlns:a16="http://schemas.microsoft.com/office/drawing/2014/main" id="{CDE7A08D-B020-4D2F-8FEB-66AC7BCA2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48172"/>
            <a:ext cx="3639083" cy="314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6D5BD33-FA10-9B47-94AC-A775CE618092}"/>
              </a:ext>
            </a:extLst>
          </p:cNvPr>
          <p:cNvSpPr/>
          <p:nvPr/>
        </p:nvSpPr>
        <p:spPr>
          <a:xfrm>
            <a:off x="4572000" y="1894956"/>
            <a:ext cx="4032448" cy="24482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 dirty="0"/>
              <a:t>Why does it always seem that we have plenty of time to fix our problems, once they occur, but never enough time to prevent the problems by doing it right the first time?</a:t>
            </a:r>
          </a:p>
        </p:txBody>
      </p:sp>
    </p:spTree>
    <p:extLst>
      <p:ext uri="{BB962C8B-B14F-4D97-AF65-F5344CB8AC3E}">
        <p14:creationId xmlns:p14="http://schemas.microsoft.com/office/powerpoint/2010/main" val="1900746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8D2D7-F332-4356-9CAF-2AB5BE0BCBAF}"/>
              </a:ext>
            </a:extLst>
          </p:cNvPr>
          <p:cNvSpPr>
            <a:spLocks noGrp="1"/>
          </p:cNvSpPr>
          <p:nvPr>
            <p:ph type="title"/>
          </p:nvPr>
        </p:nvSpPr>
        <p:spPr/>
        <p:txBody>
          <a:bodyPr>
            <a:normAutofit fontScale="90000"/>
          </a:bodyPr>
          <a:lstStyle/>
          <a:p>
            <a:r>
              <a:rPr lang="en-US" dirty="0"/>
              <a:t>PFMEA Form and Documentation </a:t>
            </a:r>
            <a:br>
              <a:rPr lang="en-US" dirty="0"/>
            </a:br>
            <a:endParaRPr lang="fr-FR" dirty="0"/>
          </a:p>
        </p:txBody>
      </p:sp>
      <p:sp>
        <p:nvSpPr>
          <p:cNvPr id="3" name="Espace réservé du contenu 2">
            <a:extLst>
              <a:ext uri="{FF2B5EF4-FFF2-40B4-BE49-F238E27FC236}">
                <a16:creationId xmlns:a16="http://schemas.microsoft.com/office/drawing/2014/main" id="{598CEB4B-E171-4B6D-9278-89A5FE05DA77}"/>
              </a:ext>
            </a:extLst>
          </p:cNvPr>
          <p:cNvSpPr>
            <a:spLocks noGrp="1"/>
          </p:cNvSpPr>
          <p:nvPr>
            <p:ph sz="quarter" idx="12"/>
          </p:nvPr>
        </p:nvSpPr>
        <p:spPr/>
        <p:txBody>
          <a:bodyPr>
            <a:normAutofit fontScale="70000" lnSpcReduction="20000"/>
          </a:bodyPr>
          <a:lstStyle/>
          <a:p>
            <a:r>
              <a:rPr lang="en-US" dirty="0"/>
              <a:t>Potential Failure Modes – From the PFD (process flow diagram) list all credible failure modes or ways the process/test can fail before addressing failure effects and </a:t>
            </a:r>
            <a:r>
              <a:rPr lang="fr-FR" dirty="0" err="1"/>
              <a:t>failure</a:t>
            </a:r>
            <a:r>
              <a:rPr lang="fr-FR" dirty="0"/>
              <a:t> causes</a:t>
            </a:r>
          </a:p>
          <a:p>
            <a:pPr lvl="1"/>
            <a:r>
              <a:rPr lang="en-US" dirty="0"/>
              <a:t>“What can possibly go wrong with this process/test?”</a:t>
            </a:r>
          </a:p>
          <a:p>
            <a:pPr lvl="1"/>
            <a:r>
              <a:rPr lang="en-US" dirty="0"/>
              <a:t>“How can the part (component, assembly, or product) fail to meet the engineering criteria or specification?”</a:t>
            </a:r>
          </a:p>
          <a:p>
            <a:endParaRPr lang="en-US" dirty="0"/>
          </a:p>
          <a:p>
            <a:pPr marL="0" indent="0">
              <a:buNone/>
            </a:pPr>
            <a:r>
              <a:rPr lang="en-US" dirty="0"/>
              <a:t>In each instance, the assumption is made that the failure </a:t>
            </a:r>
            <a:r>
              <a:rPr lang="en-US" b="1" dirty="0"/>
              <a:t>could</a:t>
            </a:r>
            <a:r>
              <a:rPr lang="en-US" dirty="0"/>
              <a:t> occur, but </a:t>
            </a:r>
            <a:r>
              <a:rPr lang="en-US" b="1" dirty="0"/>
              <a:t>will not necessarily </a:t>
            </a:r>
            <a:r>
              <a:rPr lang="en-US" dirty="0"/>
              <a:t>occur.</a:t>
            </a:r>
          </a:p>
          <a:p>
            <a:r>
              <a:rPr lang="en-US" dirty="0"/>
              <a:t>Each failure mode should be credible</a:t>
            </a:r>
          </a:p>
          <a:p>
            <a:r>
              <a:rPr lang="en-US" dirty="0"/>
              <a:t>Do not list acts of God or freak accidents</a:t>
            </a:r>
          </a:p>
          <a:p>
            <a:r>
              <a:rPr lang="en-US" dirty="0"/>
              <a:t>Examples of failure modes include: </a:t>
            </a:r>
          </a:p>
          <a:p>
            <a:pPr lvl="1"/>
            <a:r>
              <a:rPr lang="fr-FR" dirty="0"/>
              <a:t>Bent, </a:t>
            </a:r>
            <a:r>
              <a:rPr lang="fr-FR" dirty="0" err="1"/>
              <a:t>Cracked</a:t>
            </a:r>
            <a:r>
              <a:rPr lang="fr-FR" dirty="0"/>
              <a:t>, </a:t>
            </a:r>
            <a:r>
              <a:rPr lang="fr-FR" dirty="0" err="1"/>
              <a:t>Contaminated</a:t>
            </a:r>
            <a:r>
              <a:rPr lang="fr-FR" dirty="0"/>
              <a:t>, </a:t>
            </a:r>
            <a:r>
              <a:rPr lang="fr-FR" dirty="0" err="1"/>
              <a:t>Loosened</a:t>
            </a:r>
            <a:r>
              <a:rPr lang="fr-FR" dirty="0"/>
              <a:t>, </a:t>
            </a:r>
            <a:r>
              <a:rPr lang="fr-FR" dirty="0" err="1"/>
              <a:t>Leakage</a:t>
            </a:r>
            <a:r>
              <a:rPr lang="fr-FR" dirty="0"/>
              <a:t>, </a:t>
            </a:r>
            <a:r>
              <a:rPr lang="fr-FR" dirty="0" err="1"/>
              <a:t>Damaged</a:t>
            </a:r>
            <a:r>
              <a:rPr lang="fr-FR" dirty="0"/>
              <a:t>, </a:t>
            </a:r>
            <a:r>
              <a:rPr lang="fr-FR" dirty="0" err="1"/>
              <a:t>Deformed</a:t>
            </a:r>
            <a:r>
              <a:rPr lang="fr-FR" dirty="0"/>
              <a:t>, </a:t>
            </a:r>
            <a:r>
              <a:rPr lang="fr-FR" dirty="0" err="1"/>
              <a:t>Gouged</a:t>
            </a:r>
            <a:r>
              <a:rPr lang="fr-FR" dirty="0"/>
              <a:t>, </a:t>
            </a:r>
            <a:r>
              <a:rPr lang="en-US" dirty="0"/>
              <a:t>Misaligned, Corroded, Broken Tooling, Wrong Tooling, Wrinkled, Scratched, Humidity, Handling Damage, </a:t>
            </a:r>
            <a:r>
              <a:rPr lang="en-US" dirty="0" err="1"/>
              <a:t>etc</a:t>
            </a:r>
            <a:endParaRPr lang="fr-FR" dirty="0"/>
          </a:p>
        </p:txBody>
      </p:sp>
      <p:sp>
        <p:nvSpPr>
          <p:cNvPr id="4" name="Espace réservé du numéro de diapositive 3">
            <a:extLst>
              <a:ext uri="{FF2B5EF4-FFF2-40B4-BE49-F238E27FC236}">
                <a16:creationId xmlns:a16="http://schemas.microsoft.com/office/drawing/2014/main" id="{F56B5579-D99C-6C49-9E64-C58F4E965FEE}"/>
              </a:ext>
            </a:extLst>
          </p:cNvPr>
          <p:cNvSpPr>
            <a:spLocks noGrp="1"/>
          </p:cNvSpPr>
          <p:nvPr>
            <p:ph type="sldNum" sz="quarter" idx="11"/>
          </p:nvPr>
        </p:nvSpPr>
        <p:spPr/>
        <p:txBody>
          <a:bodyPr/>
          <a:lstStyle/>
          <a:p>
            <a:fld id="{4E950855-28E0-B842-9330-3B380073FD02}" type="slidenum">
              <a:rPr lang="fr-FR" smtClean="0"/>
              <a:pPr/>
              <a:t>40</a:t>
            </a:fld>
            <a:endParaRPr lang="fr-FR" dirty="0"/>
          </a:p>
        </p:txBody>
      </p:sp>
    </p:spTree>
    <p:extLst>
      <p:ext uri="{BB962C8B-B14F-4D97-AF65-F5344CB8AC3E}">
        <p14:creationId xmlns:p14="http://schemas.microsoft.com/office/powerpoint/2010/main" val="3686392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C175A629-B271-4033-9B53-A39E2D15635B}"/>
              </a:ext>
            </a:extLst>
          </p:cNvPr>
          <p:cNvSpPr>
            <a:spLocks noGrp="1" noChangeArrowheads="1"/>
          </p:cNvSpPr>
          <p:nvPr>
            <p:ph type="title"/>
          </p:nvPr>
        </p:nvSpPr>
        <p:spPr/>
        <p:txBody>
          <a:bodyPr/>
          <a:lstStyle/>
          <a:p>
            <a:r>
              <a:rPr lang="en-US" altLang="fr-FR" dirty="0"/>
              <a:t>The PFMEA Worksheet</a:t>
            </a:r>
          </a:p>
        </p:txBody>
      </p:sp>
      <p:sp>
        <p:nvSpPr>
          <p:cNvPr id="6" name="Espace réservé du contenu 5">
            <a:extLst>
              <a:ext uri="{FF2B5EF4-FFF2-40B4-BE49-F238E27FC236}">
                <a16:creationId xmlns:a16="http://schemas.microsoft.com/office/drawing/2014/main" id="{F061FA9B-215E-1244-ADD5-FCFFAF40B5E4}"/>
              </a:ext>
            </a:extLst>
          </p:cNvPr>
          <p:cNvSpPr>
            <a:spLocks noGrp="1"/>
          </p:cNvSpPr>
          <p:nvPr>
            <p:ph sz="quarter" idx="12"/>
          </p:nvPr>
        </p:nvSpPr>
        <p:spPr/>
        <p:txBody>
          <a:bodyPr/>
          <a:lstStyle/>
          <a:p>
            <a:endParaRPr lang="fr-FR"/>
          </a:p>
        </p:txBody>
      </p:sp>
      <p:pic>
        <p:nvPicPr>
          <p:cNvPr id="3" name="Image 2">
            <a:extLst>
              <a:ext uri="{FF2B5EF4-FFF2-40B4-BE49-F238E27FC236}">
                <a16:creationId xmlns:a16="http://schemas.microsoft.com/office/drawing/2014/main" id="{061245DB-7E93-4572-BCDE-D6977F9D89BD}"/>
              </a:ext>
            </a:extLst>
          </p:cNvPr>
          <p:cNvPicPr>
            <a:picLocks noChangeAspect="1"/>
          </p:cNvPicPr>
          <p:nvPr/>
        </p:nvPicPr>
        <p:blipFill>
          <a:blip r:embed="rId3"/>
          <a:stretch>
            <a:fillRect/>
          </a:stretch>
        </p:blipFill>
        <p:spPr>
          <a:xfrm>
            <a:off x="539552" y="1530379"/>
            <a:ext cx="5249019" cy="3320163"/>
          </a:xfrm>
          <a:prstGeom prst="rect">
            <a:avLst/>
          </a:prstGeom>
        </p:spPr>
      </p:pic>
      <p:sp>
        <p:nvSpPr>
          <p:cNvPr id="7" name="Espace réservé du numéro de diapositive 6">
            <a:extLst>
              <a:ext uri="{FF2B5EF4-FFF2-40B4-BE49-F238E27FC236}">
                <a16:creationId xmlns:a16="http://schemas.microsoft.com/office/drawing/2014/main" id="{B673E81A-88DC-DB4D-88A4-F28E67CA8E4C}"/>
              </a:ext>
            </a:extLst>
          </p:cNvPr>
          <p:cNvSpPr>
            <a:spLocks noGrp="1"/>
          </p:cNvSpPr>
          <p:nvPr>
            <p:ph type="sldNum" sz="quarter" idx="11"/>
          </p:nvPr>
        </p:nvSpPr>
        <p:spPr/>
        <p:txBody>
          <a:bodyPr/>
          <a:lstStyle/>
          <a:p>
            <a:fld id="{4E950855-28E0-B842-9330-3B380073FD02}" type="slidenum">
              <a:rPr lang="fr-FR" smtClean="0"/>
              <a:pPr/>
              <a:t>41</a:t>
            </a:fld>
            <a:endParaRPr lang="fr-FR" dirty="0"/>
          </a:p>
        </p:txBody>
      </p:sp>
    </p:spTree>
    <p:extLst>
      <p:ext uri="{BB962C8B-B14F-4D97-AF65-F5344CB8AC3E}">
        <p14:creationId xmlns:p14="http://schemas.microsoft.com/office/powerpoint/2010/main" val="1957088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C175A629-B271-4033-9B53-A39E2D15635B}"/>
              </a:ext>
            </a:extLst>
          </p:cNvPr>
          <p:cNvSpPr>
            <a:spLocks noGrp="1" noChangeArrowheads="1"/>
          </p:cNvSpPr>
          <p:nvPr>
            <p:ph type="title"/>
          </p:nvPr>
        </p:nvSpPr>
        <p:spPr/>
        <p:txBody>
          <a:bodyPr/>
          <a:lstStyle/>
          <a:p>
            <a:r>
              <a:rPr lang="en-US" altLang="fr-FR" dirty="0"/>
              <a:t>The PFMEA Worksheet</a:t>
            </a:r>
          </a:p>
        </p:txBody>
      </p:sp>
      <p:grpSp>
        <p:nvGrpSpPr>
          <p:cNvPr id="20484" name="Group 3">
            <a:extLst>
              <a:ext uri="{FF2B5EF4-FFF2-40B4-BE49-F238E27FC236}">
                <a16:creationId xmlns:a16="http://schemas.microsoft.com/office/drawing/2014/main" id="{560510D4-3FA6-4F6E-8217-EA8BBC8C5BB6}"/>
              </a:ext>
            </a:extLst>
          </p:cNvPr>
          <p:cNvGrpSpPr>
            <a:grpSpLocks/>
          </p:cNvGrpSpPr>
          <p:nvPr/>
        </p:nvGrpSpPr>
        <p:grpSpPr bwMode="auto">
          <a:xfrm>
            <a:off x="457218" y="1446014"/>
            <a:ext cx="6334125" cy="2251472"/>
            <a:chOff x="122" y="1079"/>
            <a:chExt cx="5602" cy="2023"/>
          </a:xfrm>
        </p:grpSpPr>
        <p:graphicFrame>
          <p:nvGraphicFramePr>
            <p:cNvPr id="20486" name="Object 4">
              <a:extLst>
                <a:ext uri="{FF2B5EF4-FFF2-40B4-BE49-F238E27FC236}">
                  <a16:creationId xmlns:a16="http://schemas.microsoft.com/office/drawing/2014/main" id="{04939A04-2134-418B-9C73-E25E5D6CBF78}"/>
                </a:ext>
              </a:extLst>
            </p:cNvPr>
            <p:cNvGraphicFramePr>
              <a:graphicFrameLocks noChangeAspect="1"/>
            </p:cNvGraphicFramePr>
            <p:nvPr/>
          </p:nvGraphicFramePr>
          <p:xfrm>
            <a:off x="130" y="1087"/>
            <a:ext cx="5594" cy="1148"/>
          </p:xfrm>
          <a:graphic>
            <a:graphicData uri="http://schemas.openxmlformats.org/presentationml/2006/ole">
              <mc:AlternateContent xmlns:mc="http://schemas.openxmlformats.org/markup-compatibility/2006">
                <mc:Choice xmlns:v="urn:schemas-microsoft-com:vml" Requires="v">
                  <p:oleObj spid="_x0000_s1034" name="Worksheet" r:id="rId4" imgW="7818486" imgH="2034845" progId="Excel.Sheet.8">
                    <p:embed/>
                  </p:oleObj>
                </mc:Choice>
                <mc:Fallback>
                  <p:oleObj name="Worksheet" r:id="rId4" imgW="7818486" imgH="2034845" progId="Excel.Sheet.8">
                    <p:embed/>
                    <p:pic>
                      <p:nvPicPr>
                        <p:cNvPr id="20486" name="Object 4">
                          <a:extLst>
                            <a:ext uri="{FF2B5EF4-FFF2-40B4-BE49-F238E27FC236}">
                              <a16:creationId xmlns:a16="http://schemas.microsoft.com/office/drawing/2014/main" id="{04939A04-2134-418B-9C73-E25E5D6CB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 y="1087"/>
                          <a:ext cx="5594" cy="1148"/>
                        </a:xfrm>
                        <a:prstGeom prst="rect">
                          <a:avLst/>
                        </a:prstGeom>
                        <a:solidFill>
                          <a:srgbClr val="CCE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Line 5">
              <a:extLst>
                <a:ext uri="{FF2B5EF4-FFF2-40B4-BE49-F238E27FC236}">
                  <a16:creationId xmlns:a16="http://schemas.microsoft.com/office/drawing/2014/main" id="{484996A3-5BB6-4B5C-BBAC-AB5024464CAA}"/>
                </a:ext>
              </a:extLst>
            </p:cNvPr>
            <p:cNvSpPr>
              <a:spLocks noChangeShapeType="1"/>
            </p:cNvSpPr>
            <p:nvPr/>
          </p:nvSpPr>
          <p:spPr bwMode="auto">
            <a:xfrm>
              <a:off x="744" y="1087"/>
              <a:ext cx="0" cy="2004"/>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88" name="Line 6">
              <a:extLst>
                <a:ext uri="{FF2B5EF4-FFF2-40B4-BE49-F238E27FC236}">
                  <a16:creationId xmlns:a16="http://schemas.microsoft.com/office/drawing/2014/main" id="{41091CF6-4FCA-47D2-9E5D-0032748AF41D}"/>
                </a:ext>
              </a:extLst>
            </p:cNvPr>
            <p:cNvSpPr>
              <a:spLocks noChangeShapeType="1"/>
            </p:cNvSpPr>
            <p:nvPr/>
          </p:nvSpPr>
          <p:spPr bwMode="auto">
            <a:xfrm flipH="1">
              <a:off x="1273" y="1090"/>
              <a:ext cx="0" cy="2012"/>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89" name="Line 7">
              <a:extLst>
                <a:ext uri="{FF2B5EF4-FFF2-40B4-BE49-F238E27FC236}">
                  <a16:creationId xmlns:a16="http://schemas.microsoft.com/office/drawing/2014/main" id="{969C719A-12DC-4B3F-B5CD-1CB8D50E2505}"/>
                </a:ext>
              </a:extLst>
            </p:cNvPr>
            <p:cNvSpPr>
              <a:spLocks noChangeShapeType="1"/>
            </p:cNvSpPr>
            <p:nvPr/>
          </p:nvSpPr>
          <p:spPr bwMode="auto">
            <a:xfrm>
              <a:off x="1833" y="1079"/>
              <a:ext cx="0" cy="2006"/>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0" name="Line 8">
              <a:extLst>
                <a:ext uri="{FF2B5EF4-FFF2-40B4-BE49-F238E27FC236}">
                  <a16:creationId xmlns:a16="http://schemas.microsoft.com/office/drawing/2014/main" id="{D3829090-FFE1-42D7-B8E7-4627FCBABE6C}"/>
                </a:ext>
              </a:extLst>
            </p:cNvPr>
            <p:cNvSpPr>
              <a:spLocks noChangeShapeType="1"/>
            </p:cNvSpPr>
            <p:nvPr/>
          </p:nvSpPr>
          <p:spPr bwMode="auto">
            <a:xfrm>
              <a:off x="2008" y="1088"/>
              <a:ext cx="0" cy="1969"/>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1" name="Line 9">
              <a:extLst>
                <a:ext uri="{FF2B5EF4-FFF2-40B4-BE49-F238E27FC236}">
                  <a16:creationId xmlns:a16="http://schemas.microsoft.com/office/drawing/2014/main" id="{F134BDEB-D699-45D8-BDDC-B536C13E5FE9}"/>
                </a:ext>
              </a:extLst>
            </p:cNvPr>
            <p:cNvSpPr>
              <a:spLocks noChangeShapeType="1"/>
            </p:cNvSpPr>
            <p:nvPr/>
          </p:nvSpPr>
          <p:spPr bwMode="auto">
            <a:xfrm flipH="1">
              <a:off x="2552" y="1104"/>
              <a:ext cx="0" cy="1992"/>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2" name="Line 10">
              <a:extLst>
                <a:ext uri="{FF2B5EF4-FFF2-40B4-BE49-F238E27FC236}">
                  <a16:creationId xmlns:a16="http://schemas.microsoft.com/office/drawing/2014/main" id="{F7B50B0A-1B69-4D91-B3AF-68F6992DDD50}"/>
                </a:ext>
              </a:extLst>
            </p:cNvPr>
            <p:cNvSpPr>
              <a:spLocks noChangeShapeType="1"/>
            </p:cNvSpPr>
            <p:nvPr/>
          </p:nvSpPr>
          <p:spPr bwMode="auto">
            <a:xfrm flipH="1">
              <a:off x="2701" y="1104"/>
              <a:ext cx="1" cy="1998"/>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3" name="Line 11">
              <a:extLst>
                <a:ext uri="{FF2B5EF4-FFF2-40B4-BE49-F238E27FC236}">
                  <a16:creationId xmlns:a16="http://schemas.microsoft.com/office/drawing/2014/main" id="{58B54DB3-6B8C-4AF9-8E44-E31A81235A5F}"/>
                </a:ext>
              </a:extLst>
            </p:cNvPr>
            <p:cNvSpPr>
              <a:spLocks noChangeShapeType="1"/>
            </p:cNvSpPr>
            <p:nvPr/>
          </p:nvSpPr>
          <p:spPr bwMode="auto">
            <a:xfrm flipH="1">
              <a:off x="3349" y="1096"/>
              <a:ext cx="1" cy="1984"/>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4" name="Line 12">
              <a:extLst>
                <a:ext uri="{FF2B5EF4-FFF2-40B4-BE49-F238E27FC236}">
                  <a16:creationId xmlns:a16="http://schemas.microsoft.com/office/drawing/2014/main" id="{B4A757BA-D940-47C4-A410-3F5DA610D726}"/>
                </a:ext>
              </a:extLst>
            </p:cNvPr>
            <p:cNvSpPr>
              <a:spLocks noChangeShapeType="1"/>
            </p:cNvSpPr>
            <p:nvPr/>
          </p:nvSpPr>
          <p:spPr bwMode="auto">
            <a:xfrm flipH="1">
              <a:off x="3530" y="1096"/>
              <a:ext cx="1" cy="1991"/>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5" name="Line 13">
              <a:extLst>
                <a:ext uri="{FF2B5EF4-FFF2-40B4-BE49-F238E27FC236}">
                  <a16:creationId xmlns:a16="http://schemas.microsoft.com/office/drawing/2014/main" id="{4FC1A4FF-46BB-456E-BDD5-1521734C0745}"/>
                </a:ext>
              </a:extLst>
            </p:cNvPr>
            <p:cNvSpPr>
              <a:spLocks noChangeShapeType="1"/>
            </p:cNvSpPr>
            <p:nvPr/>
          </p:nvSpPr>
          <p:spPr bwMode="auto">
            <a:xfrm flipH="1">
              <a:off x="3705" y="1104"/>
              <a:ext cx="0" cy="1977"/>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6" name="Line 14">
              <a:extLst>
                <a:ext uri="{FF2B5EF4-FFF2-40B4-BE49-F238E27FC236}">
                  <a16:creationId xmlns:a16="http://schemas.microsoft.com/office/drawing/2014/main" id="{5E73F481-74B7-4EB3-8776-2E2E4AEE5FF7}"/>
                </a:ext>
              </a:extLst>
            </p:cNvPr>
            <p:cNvSpPr>
              <a:spLocks noChangeShapeType="1"/>
            </p:cNvSpPr>
            <p:nvPr/>
          </p:nvSpPr>
          <p:spPr bwMode="auto">
            <a:xfrm flipH="1">
              <a:off x="4287" y="1104"/>
              <a:ext cx="1" cy="1976"/>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7" name="Line 15">
              <a:extLst>
                <a:ext uri="{FF2B5EF4-FFF2-40B4-BE49-F238E27FC236}">
                  <a16:creationId xmlns:a16="http://schemas.microsoft.com/office/drawing/2014/main" id="{7BC3CC86-7D92-4CF1-9C1D-C041DF7581FD}"/>
                </a:ext>
              </a:extLst>
            </p:cNvPr>
            <p:cNvSpPr>
              <a:spLocks noChangeShapeType="1"/>
            </p:cNvSpPr>
            <p:nvPr/>
          </p:nvSpPr>
          <p:spPr bwMode="auto">
            <a:xfrm>
              <a:off x="4998" y="1081"/>
              <a:ext cx="0" cy="1992"/>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8" name="Line 16">
              <a:extLst>
                <a:ext uri="{FF2B5EF4-FFF2-40B4-BE49-F238E27FC236}">
                  <a16:creationId xmlns:a16="http://schemas.microsoft.com/office/drawing/2014/main" id="{5EC73ABB-9EF4-4B31-AE4E-2AFC874CE1B6}"/>
                </a:ext>
              </a:extLst>
            </p:cNvPr>
            <p:cNvSpPr>
              <a:spLocks noChangeShapeType="1"/>
            </p:cNvSpPr>
            <p:nvPr/>
          </p:nvSpPr>
          <p:spPr bwMode="auto">
            <a:xfrm flipH="1">
              <a:off x="5163" y="1089"/>
              <a:ext cx="1" cy="1983"/>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499" name="Line 17">
              <a:extLst>
                <a:ext uri="{FF2B5EF4-FFF2-40B4-BE49-F238E27FC236}">
                  <a16:creationId xmlns:a16="http://schemas.microsoft.com/office/drawing/2014/main" id="{C345816A-9C43-43F3-AB04-32A1C428F770}"/>
                </a:ext>
              </a:extLst>
            </p:cNvPr>
            <p:cNvSpPr>
              <a:spLocks noChangeShapeType="1"/>
            </p:cNvSpPr>
            <p:nvPr/>
          </p:nvSpPr>
          <p:spPr bwMode="auto">
            <a:xfrm>
              <a:off x="5338" y="1088"/>
              <a:ext cx="1" cy="1994"/>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00" name="Line 18">
              <a:extLst>
                <a:ext uri="{FF2B5EF4-FFF2-40B4-BE49-F238E27FC236}">
                  <a16:creationId xmlns:a16="http://schemas.microsoft.com/office/drawing/2014/main" id="{11776A83-5266-47CF-8B13-B6D1F598BDFE}"/>
                </a:ext>
              </a:extLst>
            </p:cNvPr>
            <p:cNvSpPr>
              <a:spLocks noChangeShapeType="1"/>
            </p:cNvSpPr>
            <p:nvPr/>
          </p:nvSpPr>
          <p:spPr bwMode="auto">
            <a:xfrm>
              <a:off x="5503" y="1104"/>
              <a:ext cx="7" cy="1976"/>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01" name="Line 19">
              <a:extLst>
                <a:ext uri="{FF2B5EF4-FFF2-40B4-BE49-F238E27FC236}">
                  <a16:creationId xmlns:a16="http://schemas.microsoft.com/office/drawing/2014/main" id="{2E56B114-A760-407F-B2BD-8298E6A63AA1}"/>
                </a:ext>
              </a:extLst>
            </p:cNvPr>
            <p:cNvSpPr>
              <a:spLocks noChangeShapeType="1"/>
            </p:cNvSpPr>
            <p:nvPr/>
          </p:nvSpPr>
          <p:spPr bwMode="auto">
            <a:xfrm flipH="1">
              <a:off x="5715" y="1110"/>
              <a:ext cx="3" cy="1991"/>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02" name="Line 20">
              <a:extLst>
                <a:ext uri="{FF2B5EF4-FFF2-40B4-BE49-F238E27FC236}">
                  <a16:creationId xmlns:a16="http://schemas.microsoft.com/office/drawing/2014/main" id="{DC4C50D0-349A-4351-889F-6C11DFE7C8F5}"/>
                </a:ext>
              </a:extLst>
            </p:cNvPr>
            <p:cNvSpPr>
              <a:spLocks noChangeShapeType="1"/>
            </p:cNvSpPr>
            <p:nvPr/>
          </p:nvSpPr>
          <p:spPr bwMode="auto">
            <a:xfrm>
              <a:off x="122" y="1096"/>
              <a:ext cx="7" cy="1984"/>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03" name="Line 21">
              <a:extLst>
                <a:ext uri="{FF2B5EF4-FFF2-40B4-BE49-F238E27FC236}">
                  <a16:creationId xmlns:a16="http://schemas.microsoft.com/office/drawing/2014/main" id="{C5A9A4B8-C66D-4459-A857-C7CBFE09C923}"/>
                </a:ext>
              </a:extLst>
            </p:cNvPr>
            <p:cNvSpPr>
              <a:spLocks noChangeShapeType="1"/>
            </p:cNvSpPr>
            <p:nvPr/>
          </p:nvSpPr>
          <p:spPr bwMode="auto">
            <a:xfrm flipH="1">
              <a:off x="137" y="3086"/>
              <a:ext cx="5569" cy="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04" name="Line 22">
              <a:extLst>
                <a:ext uri="{FF2B5EF4-FFF2-40B4-BE49-F238E27FC236}">
                  <a16:creationId xmlns:a16="http://schemas.microsoft.com/office/drawing/2014/main" id="{8A04A35B-0A44-4ACF-8383-9D1C2D02DD56}"/>
                </a:ext>
              </a:extLst>
            </p:cNvPr>
            <p:cNvSpPr>
              <a:spLocks noChangeShapeType="1"/>
            </p:cNvSpPr>
            <p:nvPr/>
          </p:nvSpPr>
          <p:spPr bwMode="auto">
            <a:xfrm flipH="1">
              <a:off x="138" y="2249"/>
              <a:ext cx="5569" cy="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05" name="AutoShape 23">
              <a:extLst>
                <a:ext uri="{FF2B5EF4-FFF2-40B4-BE49-F238E27FC236}">
                  <a16:creationId xmlns:a16="http://schemas.microsoft.com/office/drawing/2014/main" id="{C307E492-407E-4E1F-9C5A-6136B9C6B909}"/>
                </a:ext>
              </a:extLst>
            </p:cNvPr>
            <p:cNvSpPr>
              <a:spLocks noChangeArrowheads="1"/>
            </p:cNvSpPr>
            <p:nvPr/>
          </p:nvSpPr>
          <p:spPr bwMode="auto">
            <a:xfrm>
              <a:off x="282"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1</a:t>
              </a:r>
            </a:p>
          </p:txBody>
        </p:sp>
        <p:sp>
          <p:nvSpPr>
            <p:cNvPr id="20506" name="AutoShape 24">
              <a:extLst>
                <a:ext uri="{FF2B5EF4-FFF2-40B4-BE49-F238E27FC236}">
                  <a16:creationId xmlns:a16="http://schemas.microsoft.com/office/drawing/2014/main" id="{4A6D003D-224C-412D-BFB9-D5ED36B74885}"/>
                </a:ext>
              </a:extLst>
            </p:cNvPr>
            <p:cNvSpPr>
              <a:spLocks noChangeArrowheads="1"/>
            </p:cNvSpPr>
            <p:nvPr/>
          </p:nvSpPr>
          <p:spPr bwMode="auto">
            <a:xfrm>
              <a:off x="3450"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6</a:t>
              </a:r>
            </a:p>
          </p:txBody>
        </p:sp>
        <p:sp>
          <p:nvSpPr>
            <p:cNvPr id="20507" name="AutoShape 25">
              <a:extLst>
                <a:ext uri="{FF2B5EF4-FFF2-40B4-BE49-F238E27FC236}">
                  <a16:creationId xmlns:a16="http://schemas.microsoft.com/office/drawing/2014/main" id="{738732E1-A342-4F3C-B250-0D0414151F0E}"/>
                </a:ext>
              </a:extLst>
            </p:cNvPr>
            <p:cNvSpPr>
              <a:spLocks noChangeArrowheads="1"/>
            </p:cNvSpPr>
            <p:nvPr/>
          </p:nvSpPr>
          <p:spPr bwMode="auto">
            <a:xfrm>
              <a:off x="858"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2</a:t>
              </a:r>
            </a:p>
          </p:txBody>
        </p:sp>
        <p:sp>
          <p:nvSpPr>
            <p:cNvPr id="20508" name="AutoShape 26">
              <a:extLst>
                <a:ext uri="{FF2B5EF4-FFF2-40B4-BE49-F238E27FC236}">
                  <a16:creationId xmlns:a16="http://schemas.microsoft.com/office/drawing/2014/main" id="{5EA424C6-503A-4683-AC4A-0409A7002A03}"/>
                </a:ext>
              </a:extLst>
            </p:cNvPr>
            <p:cNvSpPr>
              <a:spLocks noChangeArrowheads="1"/>
            </p:cNvSpPr>
            <p:nvPr/>
          </p:nvSpPr>
          <p:spPr bwMode="auto">
            <a:xfrm>
              <a:off x="1386"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3</a:t>
              </a:r>
            </a:p>
          </p:txBody>
        </p:sp>
        <p:sp>
          <p:nvSpPr>
            <p:cNvPr id="20509" name="AutoShape 27">
              <a:extLst>
                <a:ext uri="{FF2B5EF4-FFF2-40B4-BE49-F238E27FC236}">
                  <a16:creationId xmlns:a16="http://schemas.microsoft.com/office/drawing/2014/main" id="{EBA3768B-AB9C-403D-AFFF-0C787A36D622}"/>
                </a:ext>
              </a:extLst>
            </p:cNvPr>
            <p:cNvSpPr>
              <a:spLocks noChangeArrowheads="1"/>
            </p:cNvSpPr>
            <p:nvPr/>
          </p:nvSpPr>
          <p:spPr bwMode="auto">
            <a:xfrm>
              <a:off x="2106"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4</a:t>
              </a:r>
            </a:p>
          </p:txBody>
        </p:sp>
        <p:sp>
          <p:nvSpPr>
            <p:cNvPr id="20510" name="AutoShape 28">
              <a:extLst>
                <a:ext uri="{FF2B5EF4-FFF2-40B4-BE49-F238E27FC236}">
                  <a16:creationId xmlns:a16="http://schemas.microsoft.com/office/drawing/2014/main" id="{55E82CED-ABAE-4FE9-962C-1080C2928F33}"/>
                </a:ext>
              </a:extLst>
            </p:cNvPr>
            <p:cNvSpPr>
              <a:spLocks noChangeArrowheads="1"/>
            </p:cNvSpPr>
            <p:nvPr/>
          </p:nvSpPr>
          <p:spPr bwMode="auto">
            <a:xfrm>
              <a:off x="2874"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5</a:t>
              </a:r>
            </a:p>
          </p:txBody>
        </p:sp>
        <p:sp>
          <p:nvSpPr>
            <p:cNvPr id="20511" name="AutoShape 29">
              <a:extLst>
                <a:ext uri="{FF2B5EF4-FFF2-40B4-BE49-F238E27FC236}">
                  <a16:creationId xmlns:a16="http://schemas.microsoft.com/office/drawing/2014/main" id="{AC17A39A-FAB6-47A7-960E-9BCB6AC88BAA}"/>
                </a:ext>
              </a:extLst>
            </p:cNvPr>
            <p:cNvSpPr>
              <a:spLocks noChangeArrowheads="1"/>
            </p:cNvSpPr>
            <p:nvPr/>
          </p:nvSpPr>
          <p:spPr bwMode="auto">
            <a:xfrm>
              <a:off x="3834" y="1673"/>
              <a:ext cx="288" cy="240"/>
            </a:xfrm>
            <a:prstGeom prst="star16">
              <a:avLst>
                <a:gd name="adj" fmla="val 375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b="1">
                  <a:solidFill>
                    <a:schemeClr val="bg1"/>
                  </a:solidFill>
                  <a:cs typeface="Arial" panose="020B0604020202020204" pitchFamily="34" charset="0"/>
                </a:rPr>
                <a:t>7</a:t>
              </a:r>
            </a:p>
          </p:txBody>
        </p:sp>
        <p:sp>
          <p:nvSpPr>
            <p:cNvPr id="20512" name="Line 30">
              <a:extLst>
                <a:ext uri="{FF2B5EF4-FFF2-40B4-BE49-F238E27FC236}">
                  <a16:creationId xmlns:a16="http://schemas.microsoft.com/office/drawing/2014/main" id="{E060AF12-AB5E-4492-9F86-57E7750E639F}"/>
                </a:ext>
              </a:extLst>
            </p:cNvPr>
            <p:cNvSpPr>
              <a:spLocks noChangeShapeType="1"/>
            </p:cNvSpPr>
            <p:nvPr/>
          </p:nvSpPr>
          <p:spPr bwMode="auto">
            <a:xfrm>
              <a:off x="1626" y="1769"/>
              <a:ext cx="288" cy="19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3" name="Line 31">
              <a:extLst>
                <a:ext uri="{FF2B5EF4-FFF2-40B4-BE49-F238E27FC236}">
                  <a16:creationId xmlns:a16="http://schemas.microsoft.com/office/drawing/2014/main" id="{CDEC3B20-D4F1-46D6-9DCA-897E95396406}"/>
                </a:ext>
              </a:extLst>
            </p:cNvPr>
            <p:cNvSpPr>
              <a:spLocks noChangeShapeType="1"/>
            </p:cNvSpPr>
            <p:nvPr/>
          </p:nvSpPr>
          <p:spPr bwMode="auto">
            <a:xfrm>
              <a:off x="2346" y="1817"/>
              <a:ext cx="288" cy="19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4" name="Line 32">
              <a:extLst>
                <a:ext uri="{FF2B5EF4-FFF2-40B4-BE49-F238E27FC236}">
                  <a16:creationId xmlns:a16="http://schemas.microsoft.com/office/drawing/2014/main" id="{A64A1743-C1E0-461F-8878-0F74F41B37BF}"/>
                </a:ext>
              </a:extLst>
            </p:cNvPr>
            <p:cNvSpPr>
              <a:spLocks noChangeShapeType="1"/>
            </p:cNvSpPr>
            <p:nvPr/>
          </p:nvSpPr>
          <p:spPr bwMode="auto">
            <a:xfrm>
              <a:off x="3114" y="1817"/>
              <a:ext cx="288" cy="192"/>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5" name="Line 33">
              <a:extLst>
                <a:ext uri="{FF2B5EF4-FFF2-40B4-BE49-F238E27FC236}">
                  <a16:creationId xmlns:a16="http://schemas.microsoft.com/office/drawing/2014/main" id="{6C511A1E-DF47-48D4-91BB-CD5E7D3548A3}"/>
                </a:ext>
              </a:extLst>
            </p:cNvPr>
            <p:cNvSpPr>
              <a:spLocks noChangeShapeType="1"/>
            </p:cNvSpPr>
            <p:nvPr/>
          </p:nvSpPr>
          <p:spPr bwMode="auto">
            <a:xfrm>
              <a:off x="4074" y="1817"/>
              <a:ext cx="432" cy="48"/>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6" name="Line 34">
              <a:extLst>
                <a:ext uri="{FF2B5EF4-FFF2-40B4-BE49-F238E27FC236}">
                  <a16:creationId xmlns:a16="http://schemas.microsoft.com/office/drawing/2014/main" id="{C6CB8109-82AE-46B4-A6CD-5A56D3BDC7ED}"/>
                </a:ext>
              </a:extLst>
            </p:cNvPr>
            <p:cNvSpPr>
              <a:spLocks noChangeShapeType="1"/>
            </p:cNvSpPr>
            <p:nvPr/>
          </p:nvSpPr>
          <p:spPr bwMode="auto">
            <a:xfrm>
              <a:off x="426" y="1865"/>
              <a:ext cx="0" cy="24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7" name="Line 35">
              <a:extLst>
                <a:ext uri="{FF2B5EF4-FFF2-40B4-BE49-F238E27FC236}">
                  <a16:creationId xmlns:a16="http://schemas.microsoft.com/office/drawing/2014/main" id="{87A7908A-79AE-4D13-B27C-52AFC3CBF85D}"/>
                </a:ext>
              </a:extLst>
            </p:cNvPr>
            <p:cNvSpPr>
              <a:spLocks noChangeShapeType="1"/>
            </p:cNvSpPr>
            <p:nvPr/>
          </p:nvSpPr>
          <p:spPr bwMode="auto">
            <a:xfrm>
              <a:off x="1002" y="1865"/>
              <a:ext cx="0" cy="714"/>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8" name="Line 36">
              <a:extLst>
                <a:ext uri="{FF2B5EF4-FFF2-40B4-BE49-F238E27FC236}">
                  <a16:creationId xmlns:a16="http://schemas.microsoft.com/office/drawing/2014/main" id="{CD133407-A6D7-4A5E-9E8B-E4D3CF59C93B}"/>
                </a:ext>
              </a:extLst>
            </p:cNvPr>
            <p:cNvSpPr>
              <a:spLocks noChangeShapeType="1"/>
            </p:cNvSpPr>
            <p:nvPr/>
          </p:nvSpPr>
          <p:spPr bwMode="auto">
            <a:xfrm>
              <a:off x="1530" y="1865"/>
              <a:ext cx="0" cy="24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19" name="Line 37">
              <a:extLst>
                <a:ext uri="{FF2B5EF4-FFF2-40B4-BE49-F238E27FC236}">
                  <a16:creationId xmlns:a16="http://schemas.microsoft.com/office/drawing/2014/main" id="{3452E2C2-7AC0-4C00-944C-024B85EA5965}"/>
                </a:ext>
              </a:extLst>
            </p:cNvPr>
            <p:cNvSpPr>
              <a:spLocks noChangeShapeType="1"/>
            </p:cNvSpPr>
            <p:nvPr/>
          </p:nvSpPr>
          <p:spPr bwMode="auto">
            <a:xfrm>
              <a:off x="2250" y="1865"/>
              <a:ext cx="0" cy="587"/>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20" name="Line 38">
              <a:extLst>
                <a:ext uri="{FF2B5EF4-FFF2-40B4-BE49-F238E27FC236}">
                  <a16:creationId xmlns:a16="http://schemas.microsoft.com/office/drawing/2014/main" id="{6C8C93AC-0D6F-4D1C-B691-AB1F05E3FCFC}"/>
                </a:ext>
              </a:extLst>
            </p:cNvPr>
            <p:cNvSpPr>
              <a:spLocks noChangeShapeType="1"/>
            </p:cNvSpPr>
            <p:nvPr/>
          </p:nvSpPr>
          <p:spPr bwMode="auto">
            <a:xfrm>
              <a:off x="3018" y="1865"/>
              <a:ext cx="0" cy="24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21" name="Line 39">
              <a:extLst>
                <a:ext uri="{FF2B5EF4-FFF2-40B4-BE49-F238E27FC236}">
                  <a16:creationId xmlns:a16="http://schemas.microsoft.com/office/drawing/2014/main" id="{3CD8C64C-7931-41B3-9BC1-CB1EF31C013B}"/>
                </a:ext>
              </a:extLst>
            </p:cNvPr>
            <p:cNvSpPr>
              <a:spLocks noChangeShapeType="1"/>
            </p:cNvSpPr>
            <p:nvPr/>
          </p:nvSpPr>
          <p:spPr bwMode="auto">
            <a:xfrm>
              <a:off x="3594" y="1865"/>
              <a:ext cx="8" cy="721"/>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22" name="Line 40">
              <a:extLst>
                <a:ext uri="{FF2B5EF4-FFF2-40B4-BE49-F238E27FC236}">
                  <a16:creationId xmlns:a16="http://schemas.microsoft.com/office/drawing/2014/main" id="{7D19420E-F6A0-4DF9-959D-6354F82700F3}"/>
                </a:ext>
              </a:extLst>
            </p:cNvPr>
            <p:cNvSpPr>
              <a:spLocks noChangeShapeType="1"/>
            </p:cNvSpPr>
            <p:nvPr/>
          </p:nvSpPr>
          <p:spPr bwMode="auto">
            <a:xfrm>
              <a:off x="3978" y="1865"/>
              <a:ext cx="0" cy="24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fr-FR" sz="1350">
                <a:latin typeface="Arial" panose="020B0604020202020204" pitchFamily="34" charset="0"/>
                <a:cs typeface="Arial" panose="020B0604020202020204" pitchFamily="34" charset="0"/>
              </a:endParaRPr>
            </a:p>
          </p:txBody>
        </p:sp>
        <p:sp>
          <p:nvSpPr>
            <p:cNvPr id="20523" name="Rectangle 41">
              <a:extLst>
                <a:ext uri="{FF2B5EF4-FFF2-40B4-BE49-F238E27FC236}">
                  <a16:creationId xmlns:a16="http://schemas.microsoft.com/office/drawing/2014/main" id="{E88D950E-78A0-4898-A35A-2EF5BCBD2998}"/>
                </a:ext>
              </a:extLst>
            </p:cNvPr>
            <p:cNvSpPr>
              <a:spLocks noChangeArrowheads="1"/>
            </p:cNvSpPr>
            <p:nvPr/>
          </p:nvSpPr>
          <p:spPr bwMode="auto">
            <a:xfrm>
              <a:off x="186" y="2141"/>
              <a:ext cx="463" cy="399"/>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a:cs typeface="Arial" panose="020B0604020202020204" pitchFamily="34" charset="0"/>
                </a:rPr>
                <a:t>Determine</a:t>
              </a:r>
            </a:p>
            <a:p>
              <a:pPr algn="ctr" eaLnBrk="1" hangingPunct="1"/>
              <a:r>
                <a:rPr lang="en-US" altLang="fr-FR" sz="750" b="1">
                  <a:cs typeface="Arial" panose="020B0604020202020204" pitchFamily="34" charset="0"/>
                </a:rPr>
                <a:t>Product or</a:t>
              </a:r>
            </a:p>
            <a:p>
              <a:pPr algn="ctr" eaLnBrk="1" hangingPunct="1"/>
              <a:r>
                <a:rPr lang="en-US" altLang="fr-FR" sz="750" b="1">
                  <a:cs typeface="Arial" panose="020B0604020202020204" pitchFamily="34" charset="0"/>
                </a:rPr>
                <a:t> Process</a:t>
              </a:r>
            </a:p>
            <a:p>
              <a:pPr algn="ctr" eaLnBrk="1" hangingPunct="1"/>
              <a:r>
                <a:rPr lang="en-US" altLang="fr-FR" sz="750" b="1">
                  <a:cs typeface="Arial" panose="020B0604020202020204" pitchFamily="34" charset="0"/>
                </a:rPr>
                <a:t>Functions</a:t>
              </a:r>
            </a:p>
          </p:txBody>
        </p:sp>
        <p:sp>
          <p:nvSpPr>
            <p:cNvPr id="20524" name="Rectangle 42">
              <a:extLst>
                <a:ext uri="{FF2B5EF4-FFF2-40B4-BE49-F238E27FC236}">
                  <a16:creationId xmlns:a16="http://schemas.microsoft.com/office/drawing/2014/main" id="{B4A0FC5E-30A9-43B9-9013-3FF324FA3C33}"/>
                </a:ext>
              </a:extLst>
            </p:cNvPr>
            <p:cNvSpPr>
              <a:spLocks noChangeArrowheads="1"/>
            </p:cNvSpPr>
            <p:nvPr/>
          </p:nvSpPr>
          <p:spPr bwMode="auto">
            <a:xfrm>
              <a:off x="778" y="2627"/>
              <a:ext cx="464" cy="407"/>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a:cs typeface="Arial" panose="020B0604020202020204" pitchFamily="34" charset="0"/>
                </a:rPr>
                <a:t>Determine</a:t>
              </a:r>
            </a:p>
            <a:p>
              <a:pPr algn="ctr" eaLnBrk="1" hangingPunct="1"/>
              <a:r>
                <a:rPr lang="en-US" altLang="fr-FR" sz="750" b="1">
                  <a:cs typeface="Arial" panose="020B0604020202020204" pitchFamily="34" charset="0"/>
                </a:rPr>
                <a:t> Failure</a:t>
              </a:r>
            </a:p>
            <a:p>
              <a:pPr algn="ctr" eaLnBrk="1" hangingPunct="1"/>
              <a:r>
                <a:rPr lang="en-US" altLang="fr-FR" sz="750" b="1">
                  <a:cs typeface="Arial" panose="020B0604020202020204" pitchFamily="34" charset="0"/>
                </a:rPr>
                <a:t> Modes</a:t>
              </a:r>
            </a:p>
            <a:p>
              <a:pPr algn="ctr" eaLnBrk="1" hangingPunct="1"/>
              <a:r>
                <a:rPr lang="en-US" altLang="fr-FR" sz="750" b="1">
                  <a:cs typeface="Arial" panose="020B0604020202020204" pitchFamily="34" charset="0"/>
                </a:rPr>
                <a:t> of Function</a:t>
              </a:r>
            </a:p>
          </p:txBody>
        </p:sp>
        <p:sp>
          <p:nvSpPr>
            <p:cNvPr id="20525" name="Rectangle 43">
              <a:extLst>
                <a:ext uri="{FF2B5EF4-FFF2-40B4-BE49-F238E27FC236}">
                  <a16:creationId xmlns:a16="http://schemas.microsoft.com/office/drawing/2014/main" id="{23CBCA1B-43B7-4FBA-B251-E617C46824FF}"/>
                </a:ext>
              </a:extLst>
            </p:cNvPr>
            <p:cNvSpPr>
              <a:spLocks noChangeArrowheads="1"/>
            </p:cNvSpPr>
            <p:nvPr/>
          </p:nvSpPr>
          <p:spPr bwMode="auto">
            <a:xfrm>
              <a:off x="1296" y="2141"/>
              <a:ext cx="507" cy="608"/>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a:cs typeface="Arial" panose="020B0604020202020204" pitchFamily="34" charset="0"/>
                </a:rPr>
                <a:t>Determine</a:t>
              </a:r>
            </a:p>
            <a:p>
              <a:pPr algn="ctr" eaLnBrk="1" hangingPunct="1"/>
              <a:r>
                <a:rPr lang="en-US" altLang="fr-FR" sz="750" b="1">
                  <a:cs typeface="Arial" panose="020B0604020202020204" pitchFamily="34" charset="0"/>
                </a:rPr>
                <a:t>“Effects” of</a:t>
              </a:r>
            </a:p>
            <a:p>
              <a:pPr algn="ctr" eaLnBrk="1" hangingPunct="1"/>
              <a:r>
                <a:rPr lang="en-US" altLang="fr-FR" sz="750" b="1">
                  <a:cs typeface="Arial" panose="020B0604020202020204" pitchFamily="34" charset="0"/>
                </a:rPr>
                <a:t>The Failure</a:t>
              </a:r>
            </a:p>
            <a:p>
              <a:pPr algn="ctr" eaLnBrk="1" hangingPunct="1"/>
              <a:r>
                <a:rPr lang="en-US" altLang="fr-FR" sz="750" b="1">
                  <a:cs typeface="Arial" panose="020B0604020202020204" pitchFamily="34" charset="0"/>
                </a:rPr>
                <a:t>Mode</a:t>
              </a:r>
            </a:p>
            <a:p>
              <a:pPr algn="ctr" eaLnBrk="1" hangingPunct="1"/>
              <a:r>
                <a:rPr lang="en-US" altLang="fr-FR" sz="750" b="1" i="1">
                  <a:cs typeface="Arial" panose="020B0604020202020204" pitchFamily="34" charset="0"/>
                </a:rPr>
                <a:t>Severity </a:t>
              </a:r>
            </a:p>
            <a:p>
              <a:pPr algn="ctr" eaLnBrk="1" hangingPunct="1"/>
              <a:r>
                <a:rPr lang="en-US" altLang="fr-FR" sz="750" b="1" i="1">
                  <a:cs typeface="Arial" panose="020B0604020202020204" pitchFamily="34" charset="0"/>
                </a:rPr>
                <a:t>Rating</a:t>
              </a:r>
            </a:p>
          </p:txBody>
        </p:sp>
        <p:sp>
          <p:nvSpPr>
            <p:cNvPr id="20526" name="Rectangle 44">
              <a:extLst>
                <a:ext uri="{FF2B5EF4-FFF2-40B4-BE49-F238E27FC236}">
                  <a16:creationId xmlns:a16="http://schemas.microsoft.com/office/drawing/2014/main" id="{FC304F95-68BE-4FB0-8B91-D112C14CAE3B}"/>
                </a:ext>
              </a:extLst>
            </p:cNvPr>
            <p:cNvSpPr>
              <a:spLocks noChangeArrowheads="1"/>
            </p:cNvSpPr>
            <p:nvPr/>
          </p:nvSpPr>
          <p:spPr bwMode="auto">
            <a:xfrm>
              <a:off x="2052" y="2458"/>
              <a:ext cx="461" cy="576"/>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a:cs typeface="Arial" panose="020B0604020202020204" pitchFamily="34" charset="0"/>
                </a:rPr>
                <a:t>Determine</a:t>
              </a:r>
            </a:p>
            <a:p>
              <a:pPr algn="ctr" eaLnBrk="1" hangingPunct="1"/>
              <a:r>
                <a:rPr lang="en-US" altLang="fr-FR" sz="750" b="1">
                  <a:cs typeface="Arial" panose="020B0604020202020204" pitchFamily="34" charset="0"/>
                </a:rPr>
                <a:t>“Causes” of</a:t>
              </a:r>
            </a:p>
            <a:p>
              <a:pPr algn="ctr" eaLnBrk="1" hangingPunct="1"/>
              <a:r>
                <a:rPr lang="en-US" altLang="fr-FR" sz="750" b="1">
                  <a:cs typeface="Arial" panose="020B0604020202020204" pitchFamily="34" charset="0"/>
                </a:rPr>
                <a:t>The Failure</a:t>
              </a:r>
            </a:p>
            <a:p>
              <a:pPr algn="ctr" eaLnBrk="1" hangingPunct="1"/>
              <a:r>
                <a:rPr lang="en-US" altLang="fr-FR" sz="750" b="1">
                  <a:cs typeface="Arial" panose="020B0604020202020204" pitchFamily="34" charset="0"/>
                </a:rPr>
                <a:t>Mode</a:t>
              </a:r>
            </a:p>
            <a:p>
              <a:pPr algn="ctr" eaLnBrk="1" hangingPunct="1"/>
              <a:r>
                <a:rPr lang="en-US" altLang="fr-FR" sz="675" b="1" i="1">
                  <a:cs typeface="Arial" panose="020B0604020202020204" pitchFamily="34" charset="0"/>
                </a:rPr>
                <a:t>Occurrence </a:t>
              </a:r>
            </a:p>
            <a:p>
              <a:pPr algn="ctr" eaLnBrk="1" hangingPunct="1"/>
              <a:r>
                <a:rPr lang="en-US" altLang="fr-FR" sz="675" b="1" i="1">
                  <a:cs typeface="Arial" panose="020B0604020202020204" pitchFamily="34" charset="0"/>
                </a:rPr>
                <a:t>Rating</a:t>
              </a:r>
            </a:p>
          </p:txBody>
        </p:sp>
        <p:sp>
          <p:nvSpPr>
            <p:cNvPr id="20527" name="Rectangle 45">
              <a:extLst>
                <a:ext uri="{FF2B5EF4-FFF2-40B4-BE49-F238E27FC236}">
                  <a16:creationId xmlns:a16="http://schemas.microsoft.com/office/drawing/2014/main" id="{16D74539-68E4-4EFD-ADA8-38A6A826959D}"/>
                </a:ext>
              </a:extLst>
            </p:cNvPr>
            <p:cNvSpPr>
              <a:spLocks noChangeArrowheads="1"/>
            </p:cNvSpPr>
            <p:nvPr/>
          </p:nvSpPr>
          <p:spPr bwMode="auto">
            <a:xfrm>
              <a:off x="2761" y="2141"/>
              <a:ext cx="516" cy="395"/>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a:cs typeface="Arial" panose="020B0604020202020204" pitchFamily="34" charset="0"/>
                </a:rPr>
                <a:t>Determine</a:t>
              </a:r>
            </a:p>
            <a:p>
              <a:pPr algn="ctr" eaLnBrk="1" hangingPunct="1"/>
              <a:r>
                <a:rPr lang="en-US" altLang="fr-FR" sz="750" b="1">
                  <a:cs typeface="Arial" panose="020B0604020202020204" pitchFamily="34" charset="0"/>
                </a:rPr>
                <a:t>“Controls”</a:t>
              </a:r>
            </a:p>
            <a:p>
              <a:pPr algn="ctr" eaLnBrk="1" hangingPunct="1"/>
              <a:r>
                <a:rPr lang="en-US" altLang="fr-FR" sz="750" b="1" i="1">
                  <a:cs typeface="Arial" panose="020B0604020202020204" pitchFamily="34" charset="0"/>
                </a:rPr>
                <a:t>Detection</a:t>
              </a:r>
            </a:p>
            <a:p>
              <a:pPr algn="ctr" eaLnBrk="1" hangingPunct="1"/>
              <a:r>
                <a:rPr lang="en-US" altLang="fr-FR" sz="750" b="1" i="1">
                  <a:cs typeface="Arial" panose="020B0604020202020204" pitchFamily="34" charset="0"/>
                </a:rPr>
                <a:t> Rating</a:t>
              </a:r>
            </a:p>
          </p:txBody>
        </p:sp>
        <p:sp>
          <p:nvSpPr>
            <p:cNvPr id="20528" name="Rectangle 46">
              <a:extLst>
                <a:ext uri="{FF2B5EF4-FFF2-40B4-BE49-F238E27FC236}">
                  <a16:creationId xmlns:a16="http://schemas.microsoft.com/office/drawing/2014/main" id="{4DAE0031-843A-456B-8478-677FB010837D}"/>
                </a:ext>
              </a:extLst>
            </p:cNvPr>
            <p:cNvSpPr>
              <a:spLocks noChangeArrowheads="1"/>
            </p:cNvSpPr>
            <p:nvPr/>
          </p:nvSpPr>
          <p:spPr bwMode="auto">
            <a:xfrm>
              <a:off x="3406" y="2608"/>
              <a:ext cx="397" cy="426"/>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dirty="0">
                  <a:cs typeface="Arial" panose="020B0604020202020204" pitchFamily="34" charset="0"/>
                </a:rPr>
                <a:t>Calculate</a:t>
              </a:r>
            </a:p>
            <a:p>
              <a:pPr algn="ctr" eaLnBrk="1" hangingPunct="1"/>
              <a:r>
                <a:rPr lang="en-US" altLang="fr-FR" sz="750" b="1" dirty="0">
                  <a:cs typeface="Arial" panose="020B0604020202020204" pitchFamily="34" charset="0"/>
                </a:rPr>
                <a:t> &amp;</a:t>
              </a:r>
            </a:p>
            <a:p>
              <a:pPr algn="ctr" eaLnBrk="1" hangingPunct="1"/>
              <a:r>
                <a:rPr lang="en-US" altLang="fr-FR" sz="750" b="1" dirty="0">
                  <a:cs typeface="Arial" panose="020B0604020202020204" pitchFamily="34" charset="0"/>
                </a:rPr>
                <a:t>Assess </a:t>
              </a:r>
            </a:p>
            <a:p>
              <a:pPr algn="ctr" eaLnBrk="1" hangingPunct="1"/>
              <a:r>
                <a:rPr lang="en-US" altLang="fr-FR" sz="750" b="1" dirty="0">
                  <a:cs typeface="Arial" panose="020B0604020202020204" pitchFamily="34" charset="0"/>
                </a:rPr>
                <a:t>Risk</a:t>
              </a:r>
            </a:p>
          </p:txBody>
        </p:sp>
        <p:sp>
          <p:nvSpPr>
            <p:cNvPr id="20529" name="Oval 47">
              <a:extLst>
                <a:ext uri="{FF2B5EF4-FFF2-40B4-BE49-F238E27FC236}">
                  <a16:creationId xmlns:a16="http://schemas.microsoft.com/office/drawing/2014/main" id="{8FABA26F-8C91-4D8E-A26B-AB877CB9A59C}"/>
                </a:ext>
              </a:extLst>
            </p:cNvPr>
            <p:cNvSpPr>
              <a:spLocks noChangeArrowheads="1"/>
            </p:cNvSpPr>
            <p:nvPr/>
          </p:nvSpPr>
          <p:spPr bwMode="auto">
            <a:xfrm>
              <a:off x="3837" y="2050"/>
              <a:ext cx="758" cy="481"/>
            </a:xfrm>
            <a:prstGeom prst="ellipse">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fr-FR" sz="750" b="1">
                  <a:cs typeface="Arial" panose="020B0604020202020204" pitchFamily="34" charset="0"/>
                </a:rPr>
                <a:t>Develop </a:t>
              </a:r>
            </a:p>
            <a:p>
              <a:pPr algn="ctr" eaLnBrk="1" hangingPunct="1"/>
              <a:r>
                <a:rPr lang="en-US" altLang="fr-FR" sz="750" b="1">
                  <a:cs typeface="Arial" panose="020B0604020202020204" pitchFamily="34" charset="0"/>
                </a:rPr>
                <a:t>and</a:t>
              </a:r>
            </a:p>
            <a:p>
              <a:pPr algn="ctr" eaLnBrk="1" hangingPunct="1"/>
              <a:r>
                <a:rPr lang="en-US" altLang="fr-FR" sz="750" b="1">
                  <a:cs typeface="Arial" panose="020B0604020202020204" pitchFamily="34" charset="0"/>
                </a:rPr>
                <a:t>Drive</a:t>
              </a:r>
            </a:p>
            <a:p>
              <a:pPr algn="ctr" eaLnBrk="1" hangingPunct="1"/>
              <a:r>
                <a:rPr lang="en-US" altLang="fr-FR" sz="750" b="1">
                  <a:cs typeface="Arial" panose="020B0604020202020204" pitchFamily="34" charset="0"/>
                </a:rPr>
                <a:t>Action Plan</a:t>
              </a:r>
              <a:endParaRPr lang="en-US" altLang="fr-FR" sz="1200" i="1">
                <a:cs typeface="Arial" panose="020B0604020202020204" pitchFamily="34" charset="0"/>
              </a:endParaRPr>
            </a:p>
          </p:txBody>
        </p:sp>
      </p:grpSp>
      <p:sp>
        <p:nvSpPr>
          <p:cNvPr id="146480" name="Text Box 48">
            <a:extLst>
              <a:ext uri="{FF2B5EF4-FFF2-40B4-BE49-F238E27FC236}">
                <a16:creationId xmlns:a16="http://schemas.microsoft.com/office/drawing/2014/main" id="{6C010D3F-2048-42EF-92A0-24611CA6EA54}"/>
              </a:ext>
            </a:extLst>
          </p:cNvPr>
          <p:cNvSpPr txBox="1">
            <a:spLocks noChangeArrowheads="1"/>
          </p:cNvSpPr>
          <p:nvPr/>
        </p:nvSpPr>
        <p:spPr bwMode="auto">
          <a:xfrm>
            <a:off x="457218" y="4036814"/>
            <a:ext cx="8202278" cy="715581"/>
          </a:xfrm>
          <a:prstGeom prst="rect">
            <a:avLst/>
          </a:prstGeom>
          <a:solidFill>
            <a:schemeClr val="accent1"/>
          </a:solidFill>
          <a:ln>
            <a:noFill/>
          </a:ln>
          <a:effectLst/>
          <a:extLst/>
        </p:spPr>
        <p:txBody>
          <a:bodyPr wrap="square">
            <a:spAutoFit/>
          </a:bodyPr>
          <a:lstStyle/>
          <a:p>
            <a:pPr algn="ctr" eaLnBrk="1" hangingPunct="1">
              <a:defRPr/>
            </a:pPr>
            <a:r>
              <a:rPr lang="en-US" altLang="fr-FR" sz="1350" dirty="0">
                <a:solidFill>
                  <a:schemeClr val="bg1"/>
                </a:solidFill>
              </a:rPr>
              <a:t>If an PFMEA was created during the Design Phase of the Program, USE IT!</a:t>
            </a:r>
          </a:p>
          <a:p>
            <a:pPr algn="ctr" eaLnBrk="1" hangingPunct="1">
              <a:defRPr/>
            </a:pPr>
            <a:r>
              <a:rPr lang="en-US" altLang="fr-FR" sz="1350" dirty="0">
                <a:solidFill>
                  <a:schemeClr val="bg1"/>
                </a:solidFill>
              </a:rPr>
              <a:t>Create an Action Plan for YOUR ROOT CAUSE </a:t>
            </a:r>
          </a:p>
          <a:p>
            <a:pPr algn="ctr" eaLnBrk="1" hangingPunct="1">
              <a:defRPr/>
            </a:pPr>
            <a:r>
              <a:rPr lang="en-US" altLang="fr-FR" sz="1350" dirty="0">
                <a:solidFill>
                  <a:schemeClr val="bg1"/>
                </a:solidFill>
              </a:rPr>
              <a:t>and Re-Evaluate the RPN Accordingly</a:t>
            </a:r>
          </a:p>
        </p:txBody>
      </p:sp>
      <p:sp>
        <p:nvSpPr>
          <p:cNvPr id="8" name="Espace réservé du numéro de diapositive 7">
            <a:extLst>
              <a:ext uri="{FF2B5EF4-FFF2-40B4-BE49-F238E27FC236}">
                <a16:creationId xmlns:a16="http://schemas.microsoft.com/office/drawing/2014/main" id="{DD6EFA67-E912-3D46-875B-C167FCD46038}"/>
              </a:ext>
            </a:extLst>
          </p:cNvPr>
          <p:cNvSpPr>
            <a:spLocks noGrp="1"/>
          </p:cNvSpPr>
          <p:nvPr>
            <p:ph type="sldNum" sz="quarter" idx="11"/>
          </p:nvPr>
        </p:nvSpPr>
        <p:spPr/>
        <p:txBody>
          <a:bodyPr/>
          <a:lstStyle/>
          <a:p>
            <a:fld id="{4E950855-28E0-B842-9330-3B380073FD02}" type="slidenum">
              <a:rPr lang="fr-FR" smtClean="0"/>
              <a:pPr/>
              <a:t>42</a:t>
            </a:fld>
            <a:endParaRPr lang="fr-FR" dirty="0"/>
          </a:p>
        </p:txBody>
      </p:sp>
    </p:spTree>
    <p:extLst>
      <p:ext uri="{BB962C8B-B14F-4D97-AF65-F5344CB8AC3E}">
        <p14:creationId xmlns:p14="http://schemas.microsoft.com/office/powerpoint/2010/main" val="129591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80"/>
                                        </p:tgtEl>
                                        <p:attrNameLst>
                                          <p:attrName>style.visibility</p:attrName>
                                        </p:attrNameLst>
                                      </p:cBhvr>
                                      <p:to>
                                        <p:strVal val="visible"/>
                                      </p:to>
                                    </p:set>
                                    <p:animEffect transition="in" filter="blinds(horizontal)">
                                      <p:cBhvr>
                                        <p:cTn id="7" dur="500"/>
                                        <p:tgtEl>
                                          <p:spTgt spid="146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8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graphicFrame>
        <p:nvGraphicFramePr>
          <p:cNvPr id="10242" name="Object 2">
            <a:extLst>
              <a:ext uri="{FF2B5EF4-FFF2-40B4-BE49-F238E27FC236}">
                <a16:creationId xmlns:a16="http://schemas.microsoft.com/office/drawing/2014/main" id="{4FB11DB3-5CA4-48B5-A911-09ECA8153639}"/>
              </a:ext>
            </a:extLst>
          </p:cNvPr>
          <p:cNvGraphicFramePr>
            <a:graphicFrameLocks noGrp="1" noChangeAspect="1"/>
          </p:cNvGraphicFramePr>
          <p:nvPr>
            <p:ph sz="half" idx="4294967295"/>
            <p:extLst>
              <p:ext uri="{D42A27DB-BD31-4B8C-83A1-F6EECF244321}">
                <p14:modId xmlns:p14="http://schemas.microsoft.com/office/powerpoint/2010/main" val="345412271"/>
              </p:ext>
            </p:extLst>
          </p:nvPr>
        </p:nvGraphicFramePr>
        <p:xfrm>
          <a:off x="3203848" y="1563688"/>
          <a:ext cx="5487987" cy="3241675"/>
        </p:xfrm>
        <a:graphic>
          <a:graphicData uri="http://schemas.openxmlformats.org/presentationml/2006/ole">
            <mc:AlternateContent xmlns:mc="http://schemas.openxmlformats.org/markup-compatibility/2006">
              <mc:Choice xmlns:v="urn:schemas-microsoft-com:vml" Requires="v">
                <p:oleObj spid="_x0000_s2058" name="Feuille de calcul" r:id="rId4" imgW="7785100" imgH="4597400" progId="Excel.Sheet.8">
                  <p:embed/>
                </p:oleObj>
              </mc:Choice>
              <mc:Fallback>
                <p:oleObj name="Feuille de calcul" r:id="rId4" imgW="7785100" imgH="4597400" progId="Excel.Sheet.8">
                  <p:embed/>
                  <p:pic>
                    <p:nvPicPr>
                      <p:cNvPr id="10242" name="Object 2">
                        <a:extLst>
                          <a:ext uri="{FF2B5EF4-FFF2-40B4-BE49-F238E27FC236}">
                            <a16:creationId xmlns:a16="http://schemas.microsoft.com/office/drawing/2014/main" id="{4FB11DB3-5CA4-48B5-A911-09ECA8153639}"/>
                          </a:ext>
                        </a:extLst>
                      </p:cNvPr>
                      <p:cNvPicPr>
                        <a:picLocks noChangeAspect="1" noChangeArrowheads="1"/>
                      </p:cNvPicPr>
                      <p:nvPr/>
                    </p:nvPicPr>
                    <p:blipFill>
                      <a:blip r:embed="rId5"/>
                      <a:srcRect/>
                      <a:stretch>
                        <a:fillRect/>
                      </a:stretch>
                    </p:blipFill>
                    <p:spPr bwMode="auto">
                      <a:xfrm>
                        <a:off x="3203848" y="1563688"/>
                        <a:ext cx="5487987" cy="3241675"/>
                      </a:xfrm>
                      <a:prstGeom prst="rect">
                        <a:avLst/>
                      </a:prstGeom>
                      <a:noFill/>
                      <a:ln>
                        <a:noFill/>
                      </a:ln>
                      <a:effectLst/>
                      <a:extLst/>
                    </p:spPr>
                  </p:pic>
                </p:oleObj>
              </mc:Fallback>
            </mc:AlternateContent>
          </a:graphicData>
        </a:graphic>
      </p:graphicFrame>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2139047"/>
          </a:xfrm>
          <a:prstGeom prst="rect">
            <a:avLst/>
          </a:prstGeom>
        </p:spPr>
        <p:txBody>
          <a:bodyPr wrap="square">
            <a:spAutoFit/>
          </a:bodyPr>
          <a:lstStyle/>
          <a:p>
            <a:pPr marL="400050" indent="-400050"/>
            <a:r>
              <a:rPr lang="en-US" altLang="en-US" sz="2100" dirty="0"/>
              <a:t>Process Function</a:t>
            </a:r>
          </a:p>
          <a:p>
            <a:pPr lvl="1" indent="-371475">
              <a:buFontTx/>
              <a:buAutoNum type="arabicPeriod"/>
            </a:pPr>
            <a:r>
              <a:rPr lang="en-US" altLang="en-US" sz="1600" dirty="0"/>
              <a:t>Record the process number  and its name</a:t>
            </a:r>
          </a:p>
          <a:p>
            <a:pPr lvl="1" indent="-371475">
              <a:buFontTx/>
              <a:buAutoNum type="arabicPeriod"/>
            </a:pPr>
            <a:r>
              <a:rPr lang="en-US" altLang="en-US" sz="1600" dirty="0"/>
              <a:t>Give a brief description of the steps within each process</a:t>
            </a:r>
          </a:p>
        </p:txBody>
      </p:sp>
      <p:cxnSp>
        <p:nvCxnSpPr>
          <p:cNvPr id="4" name="Connecteur droit avec flèche 3">
            <a:extLst>
              <a:ext uri="{FF2B5EF4-FFF2-40B4-BE49-F238E27FC236}">
                <a16:creationId xmlns:a16="http://schemas.microsoft.com/office/drawing/2014/main" id="{3D7BF101-F168-8746-8ED9-2CC92306C05C}"/>
              </a:ext>
            </a:extLst>
          </p:cNvPr>
          <p:cNvCxnSpPr>
            <a:cxnSpLocks/>
          </p:cNvCxnSpPr>
          <p:nvPr/>
        </p:nvCxnSpPr>
        <p:spPr>
          <a:xfrm>
            <a:off x="2627784" y="1779662"/>
            <a:ext cx="576064" cy="57606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27784" y="2350113"/>
            <a:ext cx="576064" cy="50966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27784" y="3264513"/>
            <a:ext cx="576064" cy="60338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Espace réservé du numéro de diapositive 18">
            <a:extLst>
              <a:ext uri="{FF2B5EF4-FFF2-40B4-BE49-F238E27FC236}">
                <a16:creationId xmlns:a16="http://schemas.microsoft.com/office/drawing/2014/main" id="{A23C8DD0-FF38-B448-89B9-1F5C053FE7EC}"/>
              </a:ext>
            </a:extLst>
          </p:cNvPr>
          <p:cNvSpPr>
            <a:spLocks noGrp="1"/>
          </p:cNvSpPr>
          <p:nvPr>
            <p:ph type="sldNum" sz="quarter" idx="11"/>
          </p:nvPr>
        </p:nvSpPr>
        <p:spPr/>
        <p:txBody>
          <a:bodyPr/>
          <a:lstStyle/>
          <a:p>
            <a:fld id="{4E950855-28E0-B842-9330-3B380073FD02}" type="slidenum">
              <a:rPr lang="fr-FR" smtClean="0"/>
              <a:pPr/>
              <a:t>43</a:t>
            </a:fld>
            <a:endParaRPr lang="fr-FR" dirty="0"/>
          </a:p>
        </p:txBody>
      </p:sp>
    </p:spTree>
    <p:extLst>
      <p:ext uri="{BB962C8B-B14F-4D97-AF65-F5344CB8AC3E}">
        <p14:creationId xmlns:p14="http://schemas.microsoft.com/office/powerpoint/2010/main" val="410545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1892826"/>
          </a:xfrm>
          <a:prstGeom prst="rect">
            <a:avLst/>
          </a:prstGeom>
        </p:spPr>
        <p:txBody>
          <a:bodyPr wrap="square">
            <a:spAutoFit/>
          </a:bodyPr>
          <a:lstStyle/>
          <a:p>
            <a:pPr marL="400050" indent="-400050"/>
            <a:r>
              <a:rPr lang="en-US" altLang="en-US" sz="2100" dirty="0"/>
              <a:t>Process Function</a:t>
            </a:r>
          </a:p>
          <a:p>
            <a:pPr lvl="1" indent="-371475">
              <a:buFontTx/>
              <a:buAutoNum type="arabicPeriod"/>
            </a:pPr>
            <a:r>
              <a:rPr lang="en" altLang="en-US" sz="1600" dirty="0"/>
              <a:t>Potential Failure Mode</a:t>
            </a:r>
          </a:p>
          <a:p>
            <a:pPr lvl="1" indent="-371475">
              <a:buFontTx/>
              <a:buAutoNum type="arabicPeriod"/>
            </a:pPr>
            <a:r>
              <a:rPr lang="en" altLang="en-US" sz="1600" dirty="0"/>
              <a:t>Identify the potential product </a:t>
            </a:r>
            <a:br>
              <a:rPr lang="en" altLang="en-US" sz="1600" dirty="0"/>
            </a:br>
            <a:r>
              <a:rPr lang="en" altLang="en-US" sz="1600" dirty="0"/>
              <a:t>&amp; Process-related failure modes</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27784" y="2350113"/>
            <a:ext cx="1080120" cy="43766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9" name="Object 2">
            <a:extLst>
              <a:ext uri="{FF2B5EF4-FFF2-40B4-BE49-F238E27FC236}">
                <a16:creationId xmlns:a16="http://schemas.microsoft.com/office/drawing/2014/main" id="{A5CF533F-C064-F140-8D3A-E74463C12D7F}"/>
              </a:ext>
            </a:extLst>
          </p:cNvPr>
          <p:cNvGraphicFramePr>
            <a:graphicFrameLocks noChangeAspect="1"/>
          </p:cNvGraphicFramePr>
          <p:nvPr>
            <p:extLst>
              <p:ext uri="{D42A27DB-BD31-4B8C-83A1-F6EECF244321}">
                <p14:modId xmlns:p14="http://schemas.microsoft.com/office/powerpoint/2010/main" val="2262412134"/>
              </p:ext>
            </p:extLst>
          </p:nvPr>
        </p:nvGraphicFramePr>
        <p:xfrm>
          <a:off x="3210888" y="1563688"/>
          <a:ext cx="5489355" cy="3241675"/>
        </p:xfrm>
        <a:graphic>
          <a:graphicData uri="http://schemas.openxmlformats.org/presentationml/2006/ole">
            <mc:AlternateContent xmlns:mc="http://schemas.openxmlformats.org/markup-compatibility/2006">
              <mc:Choice xmlns:v="urn:schemas-microsoft-com:vml" Requires="v">
                <p:oleObj spid="_x0000_s17414" name="Feuille de calcul" r:id="rId4" imgW="7785100" imgH="4597400" progId="Excel.Sheet.8">
                  <p:embed/>
                </p:oleObj>
              </mc:Choice>
              <mc:Fallback>
                <p:oleObj name="Feuille de calcul" r:id="rId4" imgW="7785100" imgH="4597400" progId="Excel.Sheet.8">
                  <p:embed/>
                  <p:pic>
                    <p:nvPicPr>
                      <p:cNvPr id="8" name="Object 2">
                        <a:extLst>
                          <a:ext uri="{FF2B5EF4-FFF2-40B4-BE49-F238E27FC236}">
                            <a16:creationId xmlns:a16="http://schemas.microsoft.com/office/drawing/2014/main" id="{48F94DA5-8331-394D-A150-880E7145A4D3}"/>
                          </a:ext>
                        </a:extLst>
                      </p:cNvPr>
                      <p:cNvPicPr>
                        <a:picLocks noChangeAspect="1" noChangeArrowheads="1"/>
                      </p:cNvPicPr>
                      <p:nvPr/>
                    </p:nvPicPr>
                    <p:blipFill>
                      <a:blip r:embed="rId5"/>
                      <a:srcRect/>
                      <a:stretch>
                        <a:fillRect/>
                      </a:stretch>
                    </p:blipFill>
                    <p:spPr bwMode="auto">
                      <a:xfrm>
                        <a:off x="3210888" y="1563688"/>
                        <a:ext cx="5489355" cy="3241675"/>
                      </a:xfrm>
                      <a:prstGeom prst="rect">
                        <a:avLst/>
                      </a:prstGeom>
                      <a:noFill/>
                      <a:ln>
                        <a:noFill/>
                      </a:ln>
                      <a:effectLst/>
                      <a:extLst/>
                    </p:spPr>
                  </p:pic>
                </p:oleObj>
              </mc:Fallback>
            </mc:AlternateContent>
          </a:graphicData>
        </a:graphic>
      </p:graphicFrame>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27784" y="3264513"/>
            <a:ext cx="1152128" cy="7473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BB2B4875-5616-A24B-9DAB-40F79974F7EE}"/>
              </a:ext>
            </a:extLst>
          </p:cNvPr>
          <p:cNvSpPr>
            <a:spLocks noGrp="1"/>
          </p:cNvSpPr>
          <p:nvPr>
            <p:ph type="sldNum" sz="quarter" idx="11"/>
          </p:nvPr>
        </p:nvSpPr>
        <p:spPr/>
        <p:txBody>
          <a:bodyPr/>
          <a:lstStyle/>
          <a:p>
            <a:fld id="{4E950855-28E0-B842-9330-3B380073FD02}" type="slidenum">
              <a:rPr lang="fr-FR" smtClean="0"/>
              <a:pPr/>
              <a:t>44</a:t>
            </a:fld>
            <a:endParaRPr lang="fr-FR" dirty="0"/>
          </a:p>
        </p:txBody>
      </p:sp>
    </p:spTree>
    <p:extLst>
      <p:ext uri="{BB962C8B-B14F-4D97-AF65-F5344CB8AC3E}">
        <p14:creationId xmlns:p14="http://schemas.microsoft.com/office/powerpoint/2010/main" val="1300715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2708434"/>
          </a:xfrm>
          <a:prstGeom prst="rect">
            <a:avLst/>
          </a:prstGeom>
        </p:spPr>
        <p:txBody>
          <a:bodyPr wrap="square">
            <a:spAutoFit/>
          </a:bodyPr>
          <a:lstStyle/>
          <a:p>
            <a:pPr marL="12700" indent="-12700"/>
            <a:r>
              <a:rPr lang="en" altLang="en-US" sz="2100" dirty="0"/>
              <a:t>Potential Effect(s) of Failure</a:t>
            </a:r>
          </a:p>
          <a:p>
            <a:pPr marL="12700" indent="-12700"/>
            <a:r>
              <a:rPr lang="en" altLang="en-US" sz="1600" dirty="0"/>
              <a:t>Assess the effect of the particular failure on the customer(s)</a:t>
            </a:r>
          </a:p>
          <a:p>
            <a:pPr marL="12700" indent="-12700"/>
            <a:endParaRPr lang="en" altLang="en-US" sz="1600" dirty="0"/>
          </a:p>
          <a:p>
            <a:pPr marL="12700" indent="-12700"/>
            <a:r>
              <a:rPr lang="en" altLang="en-US" sz="1600" dirty="0"/>
              <a:t>This may include an internal customer through to the ultimate end user</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1577137" cy="38103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1577137" cy="16271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8" name="Object 2">
            <a:extLst>
              <a:ext uri="{FF2B5EF4-FFF2-40B4-BE49-F238E27FC236}">
                <a16:creationId xmlns:a16="http://schemas.microsoft.com/office/drawing/2014/main" id="{47ECCBD6-702D-7541-B59A-6A36FAAD2121}"/>
              </a:ext>
            </a:extLst>
          </p:cNvPr>
          <p:cNvGraphicFramePr>
            <a:graphicFrameLocks noChangeAspect="1"/>
          </p:cNvGraphicFramePr>
          <p:nvPr>
            <p:extLst>
              <p:ext uri="{D42A27DB-BD31-4B8C-83A1-F6EECF244321}">
                <p14:modId xmlns:p14="http://schemas.microsoft.com/office/powerpoint/2010/main" val="2378093546"/>
              </p:ext>
            </p:extLst>
          </p:nvPr>
        </p:nvGraphicFramePr>
        <p:xfrm>
          <a:off x="3210888" y="1563687"/>
          <a:ext cx="5489355" cy="3241675"/>
        </p:xfrm>
        <a:graphic>
          <a:graphicData uri="http://schemas.openxmlformats.org/presentationml/2006/ole">
            <mc:AlternateContent xmlns:mc="http://schemas.openxmlformats.org/markup-compatibility/2006">
              <mc:Choice xmlns:v="urn:schemas-microsoft-com:vml" Requires="v">
                <p:oleObj spid="_x0000_s18438"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C73235D6-0092-1542-8B75-C335D11F8888}"/>
                          </a:ext>
                        </a:extLst>
                      </p:cNvPr>
                      <p:cNvPicPr>
                        <a:picLocks noChangeAspect="1" noChangeArrowheads="1"/>
                      </p:cNvPicPr>
                      <p:nvPr/>
                    </p:nvPicPr>
                    <p:blipFill>
                      <a:blip r:embed="rId5"/>
                      <a:srcRect/>
                      <a:stretch>
                        <a:fillRect/>
                      </a:stretch>
                    </p:blipFill>
                    <p:spPr bwMode="auto">
                      <a:xfrm>
                        <a:off x="3210888" y="1563687"/>
                        <a:ext cx="5489355" cy="3241675"/>
                      </a:xfrm>
                      <a:prstGeom prst="rect">
                        <a:avLst/>
                      </a:prstGeom>
                      <a:noFill/>
                      <a:ln>
                        <a:noFill/>
                      </a:ln>
                      <a:effectLst/>
                      <a:extLst/>
                    </p:spPr>
                  </p:pic>
                </p:oleObj>
              </mc:Fallback>
            </mc:AlternateContent>
          </a:graphicData>
        </a:graphic>
      </p:graphicFrame>
      <p:sp>
        <p:nvSpPr>
          <p:cNvPr id="5" name="Espace réservé du numéro de diapositive 4">
            <a:extLst>
              <a:ext uri="{FF2B5EF4-FFF2-40B4-BE49-F238E27FC236}">
                <a16:creationId xmlns:a16="http://schemas.microsoft.com/office/drawing/2014/main" id="{60124302-E3DF-B64F-86CB-8E27ABB5529E}"/>
              </a:ext>
            </a:extLst>
          </p:cNvPr>
          <p:cNvSpPr>
            <a:spLocks noGrp="1"/>
          </p:cNvSpPr>
          <p:nvPr>
            <p:ph type="sldNum" sz="quarter" idx="11"/>
          </p:nvPr>
        </p:nvSpPr>
        <p:spPr/>
        <p:txBody>
          <a:bodyPr/>
          <a:lstStyle/>
          <a:p>
            <a:fld id="{4E950855-28E0-B842-9330-3B380073FD02}" type="slidenum">
              <a:rPr lang="fr-FR" smtClean="0"/>
              <a:pPr/>
              <a:t>45</a:t>
            </a:fld>
            <a:endParaRPr lang="fr-FR" dirty="0"/>
          </a:p>
        </p:txBody>
      </p:sp>
    </p:spTree>
    <p:extLst>
      <p:ext uri="{BB962C8B-B14F-4D97-AF65-F5344CB8AC3E}">
        <p14:creationId xmlns:p14="http://schemas.microsoft.com/office/powerpoint/2010/main" val="3520665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a:extLst>
              <a:ext uri="{FF2B5EF4-FFF2-40B4-BE49-F238E27FC236}">
                <a16:creationId xmlns:a16="http://schemas.microsoft.com/office/drawing/2014/main" id="{0FF5777E-D348-AC49-926F-7055442867F0}"/>
              </a:ext>
            </a:extLst>
          </p:cNvPr>
          <p:cNvGraphicFramePr>
            <a:graphicFrameLocks noChangeAspect="1"/>
          </p:cNvGraphicFramePr>
          <p:nvPr>
            <p:extLst>
              <p:ext uri="{D42A27DB-BD31-4B8C-83A1-F6EECF244321}">
                <p14:modId xmlns:p14="http://schemas.microsoft.com/office/powerpoint/2010/main" val="2429695613"/>
              </p:ext>
            </p:extLst>
          </p:nvPr>
        </p:nvGraphicFramePr>
        <p:xfrm>
          <a:off x="3210885" y="1563686"/>
          <a:ext cx="5489357" cy="3241676"/>
        </p:xfrm>
        <a:graphic>
          <a:graphicData uri="http://schemas.openxmlformats.org/presentationml/2006/ole">
            <mc:AlternateContent xmlns:mc="http://schemas.openxmlformats.org/markup-compatibility/2006">
              <mc:Choice xmlns:v="urn:schemas-microsoft-com:vml" Requires="v">
                <p:oleObj spid="_x0000_s19462"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F7A73048-5CB8-D340-A621-C9615FBC2C11}"/>
                          </a:ext>
                        </a:extLst>
                      </p:cNvPr>
                      <p:cNvPicPr>
                        <a:picLocks noChangeAspect="1" noChangeArrowheads="1"/>
                      </p:cNvPicPr>
                      <p:nvPr/>
                    </p:nvPicPr>
                    <p:blipFill>
                      <a:blip r:embed="rId5"/>
                      <a:srcRect/>
                      <a:stretch>
                        <a:fillRect/>
                      </a:stretch>
                    </p:blipFill>
                    <p:spPr bwMode="auto">
                      <a:xfrm>
                        <a:off x="3210885" y="1563686"/>
                        <a:ext cx="5489357" cy="3241676"/>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2139047"/>
          </a:xfrm>
          <a:prstGeom prst="rect">
            <a:avLst/>
          </a:prstGeom>
        </p:spPr>
        <p:txBody>
          <a:bodyPr wrap="square">
            <a:spAutoFit/>
          </a:bodyPr>
          <a:lstStyle/>
          <a:p>
            <a:pPr marL="12700" indent="-12700"/>
            <a:r>
              <a:rPr lang="en" altLang="en-US" sz="2100" dirty="0"/>
              <a:t>Severity (S)</a:t>
            </a:r>
          </a:p>
          <a:p>
            <a:pPr marL="12700" indent="-12700"/>
            <a:r>
              <a:rPr lang="en" altLang="en-US" sz="1600" dirty="0"/>
              <a:t>Rank the impact of the failure mode on the customer</a:t>
            </a:r>
          </a:p>
          <a:p>
            <a:pPr marL="12700" indent="-12700"/>
            <a:endParaRPr lang="en" altLang="en-US" sz="1600" dirty="0"/>
          </a:p>
          <a:p>
            <a:pPr marL="12700" indent="-12700"/>
            <a:r>
              <a:rPr lang="en" altLang="en-US" sz="1600" dirty="0"/>
              <a:t>Rating from 1 to 10 with 10 being the most severe</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2167281"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2167281"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5BF579FF-B11D-0C44-8762-800016C3C1E4}"/>
              </a:ext>
            </a:extLst>
          </p:cNvPr>
          <p:cNvSpPr>
            <a:spLocks noGrp="1"/>
          </p:cNvSpPr>
          <p:nvPr>
            <p:ph type="sldNum" sz="quarter" idx="11"/>
          </p:nvPr>
        </p:nvSpPr>
        <p:spPr/>
        <p:txBody>
          <a:bodyPr/>
          <a:lstStyle/>
          <a:p>
            <a:fld id="{4E950855-28E0-B842-9330-3B380073FD02}" type="slidenum">
              <a:rPr lang="fr-FR" smtClean="0"/>
              <a:pPr/>
              <a:t>46</a:t>
            </a:fld>
            <a:endParaRPr lang="fr-FR" dirty="0"/>
          </a:p>
        </p:txBody>
      </p:sp>
    </p:spTree>
    <p:extLst>
      <p:ext uri="{BB962C8B-B14F-4D97-AF65-F5344CB8AC3E}">
        <p14:creationId xmlns:p14="http://schemas.microsoft.com/office/powerpoint/2010/main" val="264573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a:extLst>
              <a:ext uri="{FF2B5EF4-FFF2-40B4-BE49-F238E27FC236}">
                <a16:creationId xmlns:a16="http://schemas.microsoft.com/office/drawing/2014/main" id="{7B5C448D-8FF0-4362-8200-D1B2192E0B1D}"/>
              </a:ext>
            </a:extLst>
          </p:cNvPr>
          <p:cNvGraphicFramePr>
            <a:graphicFrameLocks noChangeAspect="1"/>
          </p:cNvGraphicFramePr>
          <p:nvPr>
            <p:extLst>
              <p:ext uri="{D42A27DB-BD31-4B8C-83A1-F6EECF244321}">
                <p14:modId xmlns:p14="http://schemas.microsoft.com/office/powerpoint/2010/main" val="2763184384"/>
              </p:ext>
            </p:extLst>
          </p:nvPr>
        </p:nvGraphicFramePr>
        <p:xfrm>
          <a:off x="457200" y="1541035"/>
          <a:ext cx="5842992" cy="3262963"/>
        </p:xfrm>
        <a:graphic>
          <a:graphicData uri="http://schemas.openxmlformats.org/presentationml/2006/ole">
            <mc:AlternateContent xmlns:mc="http://schemas.openxmlformats.org/markup-compatibility/2006">
              <mc:Choice xmlns:v="urn:schemas-microsoft-com:vml" Requires="v">
                <p:oleObj spid="_x0000_s6154" name="Feuille de calcul" r:id="rId4" imgW="9753600" imgH="5956300" progId="Excel.Sheet.8">
                  <p:embed/>
                </p:oleObj>
              </mc:Choice>
              <mc:Fallback>
                <p:oleObj name="Feuille de calcul" r:id="rId4" imgW="9753600" imgH="5956300" progId="Excel.Sheet.8">
                  <p:embed/>
                  <p:pic>
                    <p:nvPicPr>
                      <p:cNvPr id="18435" name="Object 3">
                        <a:extLst>
                          <a:ext uri="{FF2B5EF4-FFF2-40B4-BE49-F238E27FC236}">
                            <a16:creationId xmlns:a16="http://schemas.microsoft.com/office/drawing/2014/main" id="{7B5C448D-8FF0-4362-8200-D1B2192E0B1D}"/>
                          </a:ext>
                        </a:extLst>
                      </p:cNvPr>
                      <p:cNvPicPr>
                        <a:picLocks noChangeAspect="1" noChangeArrowheads="1"/>
                      </p:cNvPicPr>
                      <p:nvPr/>
                    </p:nvPicPr>
                    <p:blipFill>
                      <a:blip r:embed="rId5"/>
                      <a:srcRect/>
                      <a:stretch>
                        <a:fillRect/>
                      </a:stretch>
                    </p:blipFill>
                    <p:spPr bwMode="auto">
                      <a:xfrm>
                        <a:off x="457200" y="1541035"/>
                        <a:ext cx="5842992" cy="3262963"/>
                      </a:xfrm>
                      <a:prstGeom prst="rect">
                        <a:avLst/>
                      </a:prstGeom>
                      <a:solidFill>
                        <a:srgbClr val="99FFCC"/>
                      </a:solidFill>
                      <a:ln>
                        <a:noFill/>
                      </a:ln>
                      <a:effectLst/>
                      <a:extLst/>
                    </p:spPr>
                  </p:pic>
                </p:oleObj>
              </mc:Fallback>
            </mc:AlternateContent>
          </a:graphicData>
        </a:graphic>
      </p:graphicFrame>
      <p:sp>
        <p:nvSpPr>
          <p:cNvPr id="2" name="Titre 1">
            <a:extLst>
              <a:ext uri="{FF2B5EF4-FFF2-40B4-BE49-F238E27FC236}">
                <a16:creationId xmlns:a16="http://schemas.microsoft.com/office/drawing/2014/main" id="{EF724A1D-EDBB-2248-ADC7-EDD94382701F}"/>
              </a:ext>
            </a:extLst>
          </p:cNvPr>
          <p:cNvSpPr>
            <a:spLocks noGrp="1"/>
          </p:cNvSpPr>
          <p:nvPr>
            <p:ph type="title"/>
          </p:nvPr>
        </p:nvSpPr>
        <p:spPr/>
        <p:txBody>
          <a:bodyPr/>
          <a:lstStyle/>
          <a:p>
            <a:r>
              <a:rPr lang="en-GB" altLang="en-US" dirty="0"/>
              <a:t>Severity of Effect DFMEA</a:t>
            </a:r>
            <a:endParaRPr lang="fr-FR" dirty="0"/>
          </a:p>
        </p:txBody>
      </p:sp>
      <p:sp>
        <p:nvSpPr>
          <p:cNvPr id="6" name="Espace réservé du numéro de diapositive 5">
            <a:extLst>
              <a:ext uri="{FF2B5EF4-FFF2-40B4-BE49-F238E27FC236}">
                <a16:creationId xmlns:a16="http://schemas.microsoft.com/office/drawing/2014/main" id="{640DE64F-E789-ED4D-98F4-C6431F99B2F9}"/>
              </a:ext>
            </a:extLst>
          </p:cNvPr>
          <p:cNvSpPr>
            <a:spLocks noGrp="1"/>
          </p:cNvSpPr>
          <p:nvPr>
            <p:ph type="sldNum" sz="quarter" idx="11"/>
          </p:nvPr>
        </p:nvSpPr>
        <p:spPr/>
        <p:txBody>
          <a:bodyPr/>
          <a:lstStyle/>
          <a:p>
            <a:fld id="{4E950855-28E0-B842-9330-3B380073FD02}" type="slidenum">
              <a:rPr lang="fr-FR" smtClean="0"/>
              <a:pPr/>
              <a:t>47</a:t>
            </a:fld>
            <a:endParaRPr lang="fr-FR" dirty="0"/>
          </a:p>
        </p:txBody>
      </p:sp>
    </p:spTree>
    <p:extLst>
      <p:ext uri="{BB962C8B-B14F-4D97-AF65-F5344CB8AC3E}">
        <p14:creationId xmlns:p14="http://schemas.microsoft.com/office/powerpoint/2010/main" val="911653865"/>
      </p:ext>
    </p:extLst>
  </p:cSld>
  <p:clrMapOvr>
    <a:masterClrMapping/>
  </p:clrMapOvr>
  <p:transition spd="slow" advTm="769">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24C2201-DF0D-4A0E-A0D5-2618E9A91717}"/>
              </a:ext>
            </a:extLst>
          </p:cNvPr>
          <p:cNvSpPr>
            <a:spLocks noGrp="1" noChangeArrowheads="1"/>
          </p:cNvSpPr>
          <p:nvPr>
            <p:ph type="ctrTitle"/>
          </p:nvPr>
        </p:nvSpPr>
        <p:spPr>
          <a:xfrm>
            <a:off x="1285236" y="2571750"/>
            <a:ext cx="7401564" cy="2089187"/>
          </a:xfrm>
        </p:spPr>
        <p:txBody>
          <a:bodyPr>
            <a:normAutofit/>
          </a:bodyPr>
          <a:lstStyle/>
          <a:p>
            <a:pPr>
              <a:lnSpc>
                <a:spcPct val="90000"/>
              </a:lnSpc>
            </a:pPr>
            <a:r>
              <a:rPr lang="en-US" altLang="en-US" dirty="0"/>
              <a:t>The severity ranking can only be reduced </a:t>
            </a:r>
            <a:br>
              <a:rPr lang="en-US" altLang="en-US" dirty="0"/>
            </a:br>
            <a:r>
              <a:rPr lang="en-US" altLang="en-US" dirty="0"/>
              <a:t>by a design change to the vehicle system </a:t>
            </a:r>
            <a:br>
              <a:rPr lang="en-US" altLang="en-US" dirty="0"/>
            </a:br>
            <a:r>
              <a:rPr lang="en-US" altLang="en-US" dirty="0"/>
              <a:t>or product design </a:t>
            </a:r>
            <a:br>
              <a:rPr lang="en-US" altLang="en-US" dirty="0"/>
            </a:br>
            <a:br>
              <a:rPr lang="en-US" altLang="en-US" dirty="0"/>
            </a:br>
            <a:r>
              <a:rPr lang="en-US" altLang="en-US" dirty="0">
                <a:solidFill>
                  <a:schemeClr val="tx2"/>
                </a:solidFill>
              </a:rPr>
              <a:t>Data should be used to rank severity.</a:t>
            </a:r>
            <a:br>
              <a:rPr lang="fr-FR" altLang="en-US" dirty="0">
                <a:solidFill>
                  <a:schemeClr val="tx2"/>
                </a:solidFill>
              </a:rPr>
            </a:br>
            <a:r>
              <a:rPr lang="fr-FR" altLang="en-US" dirty="0">
                <a:solidFill>
                  <a:schemeClr val="tx2"/>
                </a:solidFill>
              </a:rPr>
              <a:t>Master PFMEA </a:t>
            </a:r>
            <a:r>
              <a:rPr lang="fr-FR" altLang="en-US" dirty="0" err="1">
                <a:solidFill>
                  <a:schemeClr val="tx2"/>
                </a:solidFill>
              </a:rPr>
              <a:t>shall</a:t>
            </a:r>
            <a:r>
              <a:rPr lang="fr-FR" altLang="en-US" dirty="0">
                <a:solidFill>
                  <a:schemeClr val="tx2"/>
                </a:solidFill>
              </a:rPr>
              <a:t> </a:t>
            </a:r>
            <a:r>
              <a:rPr lang="fr-FR" altLang="en-US" dirty="0" err="1">
                <a:solidFill>
                  <a:schemeClr val="tx2"/>
                </a:solidFill>
              </a:rPr>
              <a:t>be</a:t>
            </a:r>
            <a:r>
              <a:rPr lang="fr-FR" altLang="en-US" dirty="0">
                <a:solidFill>
                  <a:schemeClr val="tx2"/>
                </a:solidFill>
              </a:rPr>
              <a:t> an input </a:t>
            </a:r>
            <a:r>
              <a:rPr lang="fr-FR" altLang="en-US" dirty="0" err="1">
                <a:solidFill>
                  <a:schemeClr val="tx2"/>
                </a:solidFill>
              </a:rPr>
              <a:t>from</a:t>
            </a:r>
            <a:r>
              <a:rPr lang="fr-FR" altLang="en-US" dirty="0">
                <a:solidFill>
                  <a:schemeClr val="tx2"/>
                </a:solidFill>
              </a:rPr>
              <a:t> </a:t>
            </a:r>
            <a:r>
              <a:rPr lang="fr-FR" altLang="en-US" dirty="0" err="1">
                <a:solidFill>
                  <a:schemeClr val="tx2"/>
                </a:solidFill>
              </a:rPr>
              <a:t>customer</a:t>
            </a:r>
            <a:endParaRPr lang="en-US" altLang="en-US" dirty="0"/>
          </a:p>
        </p:txBody>
      </p:sp>
      <p:sp>
        <p:nvSpPr>
          <p:cNvPr id="20483" name="Rectangle 3">
            <a:extLst>
              <a:ext uri="{FF2B5EF4-FFF2-40B4-BE49-F238E27FC236}">
                <a16:creationId xmlns:a16="http://schemas.microsoft.com/office/drawing/2014/main" id="{07E5237E-D6CC-4E9E-AED9-19009BF59FE0}"/>
              </a:ext>
            </a:extLst>
          </p:cNvPr>
          <p:cNvSpPr>
            <a:spLocks noChangeArrowheads="1"/>
          </p:cNvSpPr>
          <p:nvPr/>
        </p:nvSpPr>
        <p:spPr bwMode="auto">
          <a:xfrm>
            <a:off x="1543050" y="2000250"/>
            <a:ext cx="62293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en-US" altLang="en-US" sz="2700" b="1" dirty="0">
              <a:solidFill>
                <a:schemeClr val="tx2"/>
              </a:solidFill>
            </a:endParaRPr>
          </a:p>
        </p:txBody>
      </p:sp>
      <p:sp>
        <p:nvSpPr>
          <p:cNvPr id="3" name="Espace réservé du numéro de diapositive 2">
            <a:extLst>
              <a:ext uri="{FF2B5EF4-FFF2-40B4-BE49-F238E27FC236}">
                <a16:creationId xmlns:a16="http://schemas.microsoft.com/office/drawing/2014/main" id="{13A95CE1-4AB2-0E4B-899B-AAC7E00ABF19}"/>
              </a:ext>
            </a:extLst>
          </p:cNvPr>
          <p:cNvSpPr>
            <a:spLocks noGrp="1"/>
          </p:cNvSpPr>
          <p:nvPr>
            <p:ph type="sldNum" sz="quarter" idx="12"/>
          </p:nvPr>
        </p:nvSpPr>
        <p:spPr/>
        <p:txBody>
          <a:bodyPr/>
          <a:lstStyle/>
          <a:p>
            <a:fld id="{4E950855-28E0-B842-9330-3B380073FD02}" type="slidenum">
              <a:rPr lang="fr-FR" smtClean="0"/>
              <a:pPr/>
              <a:t>48</a:t>
            </a:fld>
            <a:endParaRPr lang="fr-FR"/>
          </a:p>
        </p:txBody>
      </p:sp>
    </p:spTree>
    <p:extLst>
      <p:ext uri="{BB962C8B-B14F-4D97-AF65-F5344CB8AC3E}">
        <p14:creationId xmlns:p14="http://schemas.microsoft.com/office/powerpoint/2010/main" val="2055089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a:extLst>
              <a:ext uri="{FF2B5EF4-FFF2-40B4-BE49-F238E27FC236}">
                <a16:creationId xmlns:a16="http://schemas.microsoft.com/office/drawing/2014/main" id="{0FF5777E-D348-AC49-926F-7055442867F0}"/>
              </a:ext>
            </a:extLst>
          </p:cNvPr>
          <p:cNvGraphicFramePr>
            <a:graphicFrameLocks noChangeAspect="1"/>
          </p:cNvGraphicFramePr>
          <p:nvPr/>
        </p:nvGraphicFramePr>
        <p:xfrm>
          <a:off x="3210885" y="1563686"/>
          <a:ext cx="5489357" cy="3241676"/>
        </p:xfrm>
        <a:graphic>
          <a:graphicData uri="http://schemas.openxmlformats.org/presentationml/2006/ole">
            <mc:AlternateContent xmlns:mc="http://schemas.openxmlformats.org/markup-compatibility/2006">
              <mc:Choice xmlns:v="urn:schemas-microsoft-com:vml" Requires="v">
                <p:oleObj spid="_x0000_s20486" name="Feuille de calcul" r:id="rId4" imgW="7785100" imgH="4597400" progId="Excel.Sheet.8">
                  <p:embed/>
                </p:oleObj>
              </mc:Choice>
              <mc:Fallback>
                <p:oleObj name="Feuille de calcul" r:id="rId4" imgW="7785100" imgH="4597400" progId="Excel.Sheet.8">
                  <p:embed/>
                  <p:pic>
                    <p:nvPicPr>
                      <p:cNvPr id="9" name="Object 2">
                        <a:extLst>
                          <a:ext uri="{FF2B5EF4-FFF2-40B4-BE49-F238E27FC236}">
                            <a16:creationId xmlns:a16="http://schemas.microsoft.com/office/drawing/2014/main" id="{0FF5777E-D348-AC49-926F-7055442867F0}"/>
                          </a:ext>
                        </a:extLst>
                      </p:cNvPr>
                      <p:cNvPicPr>
                        <a:picLocks noChangeAspect="1" noChangeArrowheads="1"/>
                      </p:cNvPicPr>
                      <p:nvPr/>
                    </p:nvPicPr>
                    <p:blipFill>
                      <a:blip r:embed="rId5"/>
                      <a:srcRect/>
                      <a:stretch>
                        <a:fillRect/>
                      </a:stretch>
                    </p:blipFill>
                    <p:spPr bwMode="auto">
                      <a:xfrm>
                        <a:off x="3210885" y="1563686"/>
                        <a:ext cx="5489357" cy="3241676"/>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2139047"/>
          </a:xfrm>
          <a:prstGeom prst="rect">
            <a:avLst/>
          </a:prstGeom>
        </p:spPr>
        <p:txBody>
          <a:bodyPr wrap="square">
            <a:spAutoFit/>
          </a:bodyPr>
          <a:lstStyle/>
          <a:p>
            <a:pPr marL="12700" indent="-12700"/>
            <a:r>
              <a:rPr lang="en" altLang="en-US" sz="2100" dirty="0"/>
              <a:t>Severity (S)</a:t>
            </a:r>
          </a:p>
          <a:p>
            <a:pPr marL="12700" indent="-12700"/>
            <a:r>
              <a:rPr lang="en" altLang="en-US" sz="1600" dirty="0"/>
              <a:t>Rank the impact of the failure mode on the customer</a:t>
            </a:r>
          </a:p>
          <a:p>
            <a:pPr marL="12700" indent="-12700"/>
            <a:endParaRPr lang="en" altLang="en-US" sz="1600" dirty="0"/>
          </a:p>
          <a:p>
            <a:pPr marL="12700" indent="-12700"/>
            <a:r>
              <a:rPr lang="en" altLang="en-US" sz="1600" dirty="0"/>
              <a:t>Rating from 1 to 10 with 10 being the most severe</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2167281"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2167281"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846DC86-0CB8-E041-99FE-1F24CFC4AAC4}"/>
              </a:ext>
            </a:extLst>
          </p:cNvPr>
          <p:cNvSpPr/>
          <p:nvPr/>
        </p:nvSpPr>
        <p:spPr>
          <a:xfrm>
            <a:off x="3210884" y="1563685"/>
            <a:ext cx="5480951" cy="3241675"/>
          </a:xfrm>
          <a:prstGeom prst="rect">
            <a:avLst/>
          </a:prstGeom>
          <a:solidFill>
            <a:schemeClr val="accent1">
              <a:alpha val="7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52DA89F6-EE80-F548-8691-59F4FFA6955E}"/>
              </a:ext>
            </a:extLst>
          </p:cNvPr>
          <p:cNvSpPr/>
          <p:nvPr/>
        </p:nvSpPr>
        <p:spPr>
          <a:xfrm>
            <a:off x="4788024" y="2604446"/>
            <a:ext cx="4572000" cy="1200329"/>
          </a:xfrm>
          <a:prstGeom prst="rect">
            <a:avLst/>
          </a:prstGeom>
        </p:spPr>
        <p:txBody>
          <a:bodyPr>
            <a:spAutoFit/>
          </a:bodyPr>
          <a:lstStyle/>
          <a:p>
            <a:r>
              <a:rPr lang="en-US" altLang="en-US" b="1" dirty="0">
                <a:solidFill>
                  <a:schemeClr val="bg1"/>
                </a:solidFill>
              </a:rPr>
              <a:t>Require special assessment</a:t>
            </a:r>
          </a:p>
          <a:p>
            <a:pPr>
              <a:buFontTx/>
              <a:buChar char="•"/>
            </a:pPr>
            <a:r>
              <a:rPr lang="en-US" altLang="en-US" b="1" dirty="0">
                <a:solidFill>
                  <a:schemeClr val="bg1"/>
                </a:solidFill>
              </a:rPr>
              <a:t>Capability</a:t>
            </a:r>
          </a:p>
          <a:p>
            <a:pPr>
              <a:buFontTx/>
              <a:buChar char="•"/>
            </a:pPr>
            <a:r>
              <a:rPr lang="en-US" altLang="en-US" b="1" dirty="0" err="1">
                <a:solidFill>
                  <a:schemeClr val="bg1"/>
                </a:solidFill>
              </a:rPr>
              <a:t>Poka</a:t>
            </a:r>
            <a:r>
              <a:rPr lang="en-US" altLang="en-US" b="1" dirty="0">
                <a:solidFill>
                  <a:schemeClr val="bg1"/>
                </a:solidFill>
              </a:rPr>
              <a:t> Yokes</a:t>
            </a:r>
          </a:p>
          <a:p>
            <a:pPr>
              <a:buFontTx/>
              <a:buChar char="•"/>
            </a:pPr>
            <a:r>
              <a:rPr lang="en-US" altLang="en-US" b="1" dirty="0">
                <a:solidFill>
                  <a:schemeClr val="bg1"/>
                </a:solidFill>
              </a:rPr>
              <a:t>100% Inspection</a:t>
            </a:r>
            <a:endParaRPr lang="fr-FR" b="1" dirty="0">
              <a:solidFill>
                <a:schemeClr val="bg1"/>
              </a:solidFill>
            </a:endParaRPr>
          </a:p>
        </p:txBody>
      </p:sp>
      <p:sp>
        <p:nvSpPr>
          <p:cNvPr id="5" name="Espace réservé du numéro de diapositive 4">
            <a:extLst>
              <a:ext uri="{FF2B5EF4-FFF2-40B4-BE49-F238E27FC236}">
                <a16:creationId xmlns:a16="http://schemas.microsoft.com/office/drawing/2014/main" id="{E03F7D28-54F0-4446-B1F1-764FC766506F}"/>
              </a:ext>
            </a:extLst>
          </p:cNvPr>
          <p:cNvSpPr>
            <a:spLocks noGrp="1"/>
          </p:cNvSpPr>
          <p:nvPr>
            <p:ph type="sldNum" sz="quarter" idx="11"/>
          </p:nvPr>
        </p:nvSpPr>
        <p:spPr/>
        <p:txBody>
          <a:bodyPr/>
          <a:lstStyle/>
          <a:p>
            <a:fld id="{4E950855-28E0-B842-9330-3B380073FD02}" type="slidenum">
              <a:rPr lang="fr-FR" smtClean="0"/>
              <a:pPr/>
              <a:t>49</a:t>
            </a:fld>
            <a:endParaRPr lang="fr-FR" dirty="0"/>
          </a:p>
        </p:txBody>
      </p:sp>
    </p:spTree>
    <p:extLst>
      <p:ext uri="{BB962C8B-B14F-4D97-AF65-F5344CB8AC3E}">
        <p14:creationId xmlns:p14="http://schemas.microsoft.com/office/powerpoint/2010/main" val="1187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2"/>
          </p:nvPr>
        </p:nvSpPr>
        <p:spPr/>
        <p:txBody>
          <a:bodyPr/>
          <a:lstStyle/>
          <a:p>
            <a:fld id="{4E950855-28E0-B842-9330-3B380073FD02}" type="slidenum">
              <a:rPr lang="fr-FR" smtClean="0"/>
              <a:pPr/>
              <a:t>5</a:t>
            </a:fld>
            <a:endParaRPr lang="fr-FR" dirty="0"/>
          </a:p>
        </p:txBody>
      </p:sp>
      <p:sp>
        <p:nvSpPr>
          <p:cNvPr id="3" name="Espace réservé du texte 2">
            <a:extLst>
              <a:ext uri="{FF2B5EF4-FFF2-40B4-BE49-F238E27FC236}">
                <a16:creationId xmlns:a16="http://schemas.microsoft.com/office/drawing/2014/main" id="{9A8BFEF6-E259-094A-97CD-AE6B6E65C589}"/>
              </a:ext>
            </a:extLst>
          </p:cNvPr>
          <p:cNvSpPr>
            <a:spLocks noGrp="1"/>
          </p:cNvSpPr>
          <p:nvPr>
            <p:ph type="body" sz="quarter" idx="13"/>
          </p:nvPr>
        </p:nvSpPr>
        <p:spPr>
          <a:xfrm>
            <a:off x="4932080" y="454026"/>
            <a:ext cx="3288909" cy="4235450"/>
          </a:xfrm>
        </p:spPr>
        <p:txBody>
          <a:bodyPr>
            <a:normAutofit/>
          </a:bodyPr>
          <a:lstStyle/>
          <a:p>
            <a:pPr algn="l"/>
            <a:r>
              <a:rPr lang="en-US" altLang="fr-FR" dirty="0"/>
              <a:t>1- FMEA History</a:t>
            </a:r>
          </a:p>
          <a:p>
            <a:pPr algn="l"/>
            <a:r>
              <a:rPr lang="en-US" altLang="fr-FR" dirty="0"/>
              <a:t>2- What is FMEA</a:t>
            </a:r>
          </a:p>
          <a:p>
            <a:pPr lvl="1"/>
            <a:r>
              <a:rPr lang="en-US" altLang="fr-FR" dirty="0"/>
              <a:t>Definitions</a:t>
            </a:r>
          </a:p>
          <a:p>
            <a:pPr lvl="1"/>
            <a:r>
              <a:rPr lang="en-US" altLang="fr-FR" dirty="0"/>
              <a:t>What it Can Do For You</a:t>
            </a:r>
          </a:p>
          <a:p>
            <a:pPr algn="l"/>
            <a:r>
              <a:rPr lang="en-US" altLang="fr-FR" dirty="0"/>
              <a:t>3- Types of FMEA</a:t>
            </a:r>
          </a:p>
          <a:p>
            <a:pPr algn="l"/>
            <a:r>
              <a:rPr lang="en-US" altLang="fr-FR" dirty="0"/>
              <a:t>4- Team Members Roles</a:t>
            </a:r>
          </a:p>
          <a:p>
            <a:pPr algn="l"/>
            <a:r>
              <a:rPr lang="en-US" altLang="fr-FR" dirty="0"/>
              <a:t>5- FMEA Terminology</a:t>
            </a:r>
          </a:p>
          <a:p>
            <a:pPr algn="l"/>
            <a:r>
              <a:rPr lang="en-US" altLang="fr-FR" dirty="0"/>
              <a:t>6- Getting Started with an FMEA</a:t>
            </a:r>
          </a:p>
          <a:p>
            <a:pPr algn="l"/>
            <a:r>
              <a:rPr lang="en-US" altLang="fr-FR" dirty="0"/>
              <a:t>7- The Worksheet</a:t>
            </a:r>
          </a:p>
          <a:p>
            <a:pPr algn="l"/>
            <a:r>
              <a:rPr lang="en-US" altLang="fr-FR" dirty="0"/>
              <a:t>8- FMEA Scoring</a:t>
            </a:r>
          </a:p>
        </p:txBody>
      </p:sp>
      <p:sp>
        <p:nvSpPr>
          <p:cNvPr id="6" name="Espace réservé du contenu 5">
            <a:extLst>
              <a:ext uri="{FF2B5EF4-FFF2-40B4-BE49-F238E27FC236}">
                <a16:creationId xmlns:a16="http://schemas.microsoft.com/office/drawing/2014/main" id="{1FEA4149-E8BB-6C4A-A59D-374791DB525C}"/>
              </a:ext>
            </a:extLst>
          </p:cNvPr>
          <p:cNvSpPr>
            <a:spLocks noGrp="1"/>
          </p:cNvSpPr>
          <p:nvPr>
            <p:ph sz="quarter" idx="14"/>
          </p:nvPr>
        </p:nvSpPr>
        <p:spPr/>
        <p:txBody>
          <a:bodyPr/>
          <a:lstStyle/>
          <a:p>
            <a:r>
              <a:rPr lang="fr-FR" dirty="0"/>
              <a:t>Agenda</a:t>
            </a:r>
          </a:p>
        </p:txBody>
      </p:sp>
    </p:spTree>
    <p:extLst>
      <p:ext uri="{BB962C8B-B14F-4D97-AF65-F5344CB8AC3E}">
        <p14:creationId xmlns:p14="http://schemas.microsoft.com/office/powerpoint/2010/main" val="2628560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a:extLst>
              <a:ext uri="{FF2B5EF4-FFF2-40B4-BE49-F238E27FC236}">
                <a16:creationId xmlns:a16="http://schemas.microsoft.com/office/drawing/2014/main" id="{8423B65D-766A-EB43-9D17-2184D92E80F0}"/>
              </a:ext>
            </a:extLst>
          </p:cNvPr>
          <p:cNvGraphicFramePr>
            <a:graphicFrameLocks noChangeAspect="1"/>
          </p:cNvGraphicFramePr>
          <p:nvPr>
            <p:extLst>
              <p:ext uri="{D42A27DB-BD31-4B8C-83A1-F6EECF244321}">
                <p14:modId xmlns:p14="http://schemas.microsoft.com/office/powerpoint/2010/main" val="4141589027"/>
              </p:ext>
            </p:extLst>
          </p:nvPr>
        </p:nvGraphicFramePr>
        <p:xfrm>
          <a:off x="3210884" y="1563686"/>
          <a:ext cx="5489358" cy="3241676"/>
        </p:xfrm>
        <a:graphic>
          <a:graphicData uri="http://schemas.openxmlformats.org/presentationml/2006/ole">
            <mc:AlternateContent xmlns:mc="http://schemas.openxmlformats.org/markup-compatibility/2006">
              <mc:Choice xmlns:v="urn:schemas-microsoft-com:vml" Requires="v">
                <p:oleObj spid="_x0000_s21510" name="Feuille de calcul" r:id="rId4" imgW="7785100" imgH="4597400" progId="Excel.Sheet.8">
                  <p:embed/>
                </p:oleObj>
              </mc:Choice>
              <mc:Fallback>
                <p:oleObj name="Feuille de calcul" r:id="rId4" imgW="7785100" imgH="4597400" progId="Excel.Sheet.8">
                  <p:embed/>
                  <p:pic>
                    <p:nvPicPr>
                      <p:cNvPr id="10" name="Object 2">
                        <a:extLst>
                          <a:ext uri="{FF2B5EF4-FFF2-40B4-BE49-F238E27FC236}">
                            <a16:creationId xmlns:a16="http://schemas.microsoft.com/office/drawing/2014/main" id="{9746BB2C-4BEF-6248-BA0A-6BDD8E3675A4}"/>
                          </a:ext>
                        </a:extLst>
                      </p:cNvPr>
                      <p:cNvPicPr>
                        <a:picLocks noChangeAspect="1" noChangeArrowheads="1"/>
                      </p:cNvPicPr>
                      <p:nvPr/>
                    </p:nvPicPr>
                    <p:blipFill>
                      <a:blip r:embed="rId5"/>
                      <a:srcRect/>
                      <a:stretch>
                        <a:fillRect/>
                      </a:stretch>
                    </p:blipFill>
                    <p:spPr bwMode="auto">
                      <a:xfrm>
                        <a:off x="3210884" y="1563686"/>
                        <a:ext cx="5489358" cy="3241676"/>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1723549"/>
          </a:xfrm>
          <a:prstGeom prst="rect">
            <a:avLst/>
          </a:prstGeom>
        </p:spPr>
        <p:txBody>
          <a:bodyPr wrap="square">
            <a:spAutoFit/>
          </a:bodyPr>
          <a:lstStyle/>
          <a:p>
            <a:r>
              <a:rPr lang="en-US" altLang="en-US" sz="2100" dirty="0"/>
              <a:t>Potential Cause </a:t>
            </a:r>
            <a:br>
              <a:rPr lang="en-US" altLang="en-US" sz="2100" dirty="0"/>
            </a:br>
            <a:r>
              <a:rPr lang="en-US" altLang="en-US" sz="2100" dirty="0"/>
              <a:t>of Failure</a:t>
            </a:r>
          </a:p>
          <a:p>
            <a:pPr marL="7938" lvl="1"/>
            <a:r>
              <a:rPr lang="en-US" altLang="en-US" sz="1600" dirty="0"/>
              <a:t>List any possible causes for the failure mode (how the failure could occur)</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2520280"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2520280"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Espace réservé du numéro de diapositive 6">
            <a:extLst>
              <a:ext uri="{FF2B5EF4-FFF2-40B4-BE49-F238E27FC236}">
                <a16:creationId xmlns:a16="http://schemas.microsoft.com/office/drawing/2014/main" id="{36E67D04-A9D6-2E4B-849B-D395DB50B99D}"/>
              </a:ext>
            </a:extLst>
          </p:cNvPr>
          <p:cNvSpPr>
            <a:spLocks noGrp="1"/>
          </p:cNvSpPr>
          <p:nvPr>
            <p:ph type="sldNum" sz="quarter" idx="11"/>
          </p:nvPr>
        </p:nvSpPr>
        <p:spPr/>
        <p:txBody>
          <a:bodyPr/>
          <a:lstStyle/>
          <a:p>
            <a:fld id="{4E950855-28E0-B842-9330-3B380073FD02}" type="slidenum">
              <a:rPr lang="fr-FR" smtClean="0"/>
              <a:pPr/>
              <a:t>50</a:t>
            </a:fld>
            <a:endParaRPr lang="fr-FR" dirty="0"/>
          </a:p>
        </p:txBody>
      </p:sp>
    </p:spTree>
    <p:extLst>
      <p:ext uri="{BB962C8B-B14F-4D97-AF65-F5344CB8AC3E}">
        <p14:creationId xmlns:p14="http://schemas.microsoft.com/office/powerpoint/2010/main" val="3365916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7DFF2C5F-BAE0-6446-9B0A-ED1B94DB4F98}"/>
              </a:ext>
            </a:extLst>
          </p:cNvPr>
          <p:cNvGraphicFramePr>
            <a:graphicFrameLocks noChangeAspect="1"/>
          </p:cNvGraphicFramePr>
          <p:nvPr>
            <p:extLst>
              <p:ext uri="{D42A27DB-BD31-4B8C-83A1-F6EECF244321}">
                <p14:modId xmlns:p14="http://schemas.microsoft.com/office/powerpoint/2010/main" val="3075481575"/>
              </p:ext>
            </p:extLst>
          </p:nvPr>
        </p:nvGraphicFramePr>
        <p:xfrm>
          <a:off x="3210884" y="1563686"/>
          <a:ext cx="5489358" cy="3241676"/>
        </p:xfrm>
        <a:graphic>
          <a:graphicData uri="http://schemas.openxmlformats.org/presentationml/2006/ole">
            <mc:AlternateContent xmlns:mc="http://schemas.openxmlformats.org/markup-compatibility/2006">
              <mc:Choice xmlns:v="urn:schemas-microsoft-com:vml" Requires="v">
                <p:oleObj spid="_x0000_s22534"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22095960-1022-9540-A3EF-44510833B32D}"/>
                          </a:ext>
                        </a:extLst>
                      </p:cNvPr>
                      <p:cNvPicPr>
                        <a:picLocks noChangeAspect="1" noChangeArrowheads="1"/>
                      </p:cNvPicPr>
                      <p:nvPr/>
                    </p:nvPicPr>
                    <p:blipFill>
                      <a:blip r:embed="rId5"/>
                      <a:srcRect/>
                      <a:stretch>
                        <a:fillRect/>
                      </a:stretch>
                    </p:blipFill>
                    <p:spPr bwMode="auto">
                      <a:xfrm>
                        <a:off x="3210884" y="1563686"/>
                        <a:ext cx="5489358" cy="3241676"/>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3"/>
            <a:ext cx="2391643" cy="2139047"/>
          </a:xfrm>
          <a:prstGeom prst="rect">
            <a:avLst/>
          </a:prstGeom>
        </p:spPr>
        <p:txBody>
          <a:bodyPr wrap="square">
            <a:spAutoFit/>
          </a:bodyPr>
          <a:lstStyle/>
          <a:p>
            <a:r>
              <a:rPr lang="en" altLang="en-US" sz="2100" dirty="0"/>
              <a:t>Occurrence (O)</a:t>
            </a:r>
          </a:p>
          <a:p>
            <a:r>
              <a:rPr lang="en" altLang="en-US" sz="1600" dirty="0"/>
              <a:t>A numerical rating of the likelihood that a specific cause of failure will occur</a:t>
            </a:r>
          </a:p>
          <a:p>
            <a:r>
              <a:rPr lang="en" altLang="en-US" sz="1600" dirty="0"/>
              <a:t>Rating from 1 to 10 with 10 being the most frequent occurrence</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3024336"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3024336"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3D432717-AC5D-274B-84F1-E6CD7F7939E7}"/>
              </a:ext>
            </a:extLst>
          </p:cNvPr>
          <p:cNvSpPr>
            <a:spLocks noGrp="1"/>
          </p:cNvSpPr>
          <p:nvPr>
            <p:ph type="sldNum" sz="quarter" idx="11"/>
          </p:nvPr>
        </p:nvSpPr>
        <p:spPr/>
        <p:txBody>
          <a:bodyPr/>
          <a:lstStyle/>
          <a:p>
            <a:fld id="{4E950855-28E0-B842-9330-3B380073FD02}" type="slidenum">
              <a:rPr lang="fr-FR" smtClean="0"/>
              <a:pPr/>
              <a:t>51</a:t>
            </a:fld>
            <a:endParaRPr lang="fr-FR" dirty="0"/>
          </a:p>
        </p:txBody>
      </p:sp>
    </p:spTree>
    <p:extLst>
      <p:ext uri="{BB962C8B-B14F-4D97-AF65-F5344CB8AC3E}">
        <p14:creationId xmlns:p14="http://schemas.microsoft.com/office/powerpoint/2010/main" val="585526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id="{CB418146-ACDB-445E-A57E-FEF9D59A4A18}"/>
              </a:ext>
            </a:extLst>
          </p:cNvPr>
          <p:cNvGraphicFramePr>
            <a:graphicFrameLocks noChangeAspect="1"/>
          </p:cNvGraphicFramePr>
          <p:nvPr>
            <p:extLst>
              <p:ext uri="{D42A27DB-BD31-4B8C-83A1-F6EECF244321}">
                <p14:modId xmlns:p14="http://schemas.microsoft.com/office/powerpoint/2010/main" val="1500049758"/>
              </p:ext>
            </p:extLst>
          </p:nvPr>
        </p:nvGraphicFramePr>
        <p:xfrm>
          <a:off x="457200" y="460362"/>
          <a:ext cx="7139136" cy="4174411"/>
        </p:xfrm>
        <a:graphic>
          <a:graphicData uri="http://schemas.openxmlformats.org/presentationml/2006/ole">
            <mc:AlternateContent xmlns:mc="http://schemas.openxmlformats.org/markup-compatibility/2006">
              <mc:Choice xmlns:v="urn:schemas-microsoft-com:vml" Requires="v">
                <p:oleObj spid="_x0000_s10249" name="Worksheet" r:id="rId4" imgW="6029554" imgH="3067507" progId="Excel.Sheet.8">
                  <p:embed/>
                </p:oleObj>
              </mc:Choice>
              <mc:Fallback>
                <p:oleObj name="Worksheet" r:id="rId4" imgW="6029554" imgH="3067507" progId="Excel.Sheet.8">
                  <p:embed/>
                  <p:pic>
                    <p:nvPicPr>
                      <p:cNvPr id="28674" name="Object 2">
                        <a:extLst>
                          <a:ext uri="{FF2B5EF4-FFF2-40B4-BE49-F238E27FC236}">
                            <a16:creationId xmlns:a16="http://schemas.microsoft.com/office/drawing/2014/main" id="{CB418146-ACDB-445E-A57E-FEF9D59A4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0362"/>
                        <a:ext cx="7139136" cy="4174411"/>
                      </a:xfrm>
                      <a:prstGeom prst="rect">
                        <a:avLst/>
                      </a:prstGeom>
                      <a:solidFill>
                        <a:srgbClr val="B2B2B2"/>
                      </a:solidFill>
                      <a:ln>
                        <a:noFill/>
                      </a:ln>
                      <a:effectLst/>
                      <a:extLst/>
                    </p:spPr>
                  </p:pic>
                </p:oleObj>
              </mc:Fallback>
            </mc:AlternateContent>
          </a:graphicData>
        </a:graphic>
      </p:graphicFrame>
      <p:sp>
        <p:nvSpPr>
          <p:cNvPr id="4" name="Espace réservé du numéro de diapositive 3">
            <a:extLst>
              <a:ext uri="{FF2B5EF4-FFF2-40B4-BE49-F238E27FC236}">
                <a16:creationId xmlns:a16="http://schemas.microsoft.com/office/drawing/2014/main" id="{668A1E03-579A-4648-BA04-5614ACEC676A}"/>
              </a:ext>
            </a:extLst>
          </p:cNvPr>
          <p:cNvSpPr>
            <a:spLocks noGrp="1"/>
          </p:cNvSpPr>
          <p:nvPr>
            <p:ph type="sldNum" sz="quarter" idx="11"/>
          </p:nvPr>
        </p:nvSpPr>
        <p:spPr/>
        <p:txBody>
          <a:bodyPr/>
          <a:lstStyle/>
          <a:p>
            <a:fld id="{4E950855-28E0-B842-9330-3B380073FD02}" type="slidenum">
              <a:rPr lang="fr-FR" smtClean="0"/>
              <a:pPr/>
              <a:t>52</a:t>
            </a:fld>
            <a:endParaRPr lang="fr-FR" dirty="0"/>
          </a:p>
        </p:txBody>
      </p:sp>
    </p:spTree>
    <p:extLst>
      <p:ext uri="{BB962C8B-B14F-4D97-AF65-F5344CB8AC3E}">
        <p14:creationId xmlns:p14="http://schemas.microsoft.com/office/powerpoint/2010/main" val="3066619556"/>
      </p:ext>
    </p:extLst>
  </p:cSld>
  <p:clrMapOvr>
    <a:masterClrMapping/>
  </p:clrMapOvr>
  <p:transition spd="slow" advTm="714">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a:extLst>
              <a:ext uri="{FF2B5EF4-FFF2-40B4-BE49-F238E27FC236}">
                <a16:creationId xmlns:a16="http://schemas.microsoft.com/office/drawing/2014/main" id="{46F64EE0-34DF-3E47-A2B8-BA008C53CA75}"/>
              </a:ext>
            </a:extLst>
          </p:cNvPr>
          <p:cNvGraphicFramePr>
            <a:graphicFrameLocks noChangeAspect="1"/>
          </p:cNvGraphicFramePr>
          <p:nvPr>
            <p:extLst>
              <p:ext uri="{D42A27DB-BD31-4B8C-83A1-F6EECF244321}">
                <p14:modId xmlns:p14="http://schemas.microsoft.com/office/powerpoint/2010/main" val="287075053"/>
              </p:ext>
            </p:extLst>
          </p:nvPr>
        </p:nvGraphicFramePr>
        <p:xfrm>
          <a:off x="3233668" y="1563686"/>
          <a:ext cx="5468035" cy="3229084"/>
        </p:xfrm>
        <a:graphic>
          <a:graphicData uri="http://schemas.openxmlformats.org/presentationml/2006/ole">
            <mc:AlternateContent xmlns:mc="http://schemas.openxmlformats.org/markup-compatibility/2006">
              <mc:Choice xmlns:v="urn:schemas-microsoft-com:vml" Requires="v">
                <p:oleObj spid="_x0000_s24581"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C3EABB12-33F3-B040-ABA6-6A851FA7D24B}"/>
                          </a:ext>
                        </a:extLst>
                      </p:cNvPr>
                      <p:cNvPicPr>
                        <a:picLocks noChangeAspect="1" noChangeArrowheads="1"/>
                      </p:cNvPicPr>
                      <p:nvPr/>
                    </p:nvPicPr>
                    <p:blipFill>
                      <a:blip r:embed="rId5"/>
                      <a:srcRect/>
                      <a:stretch>
                        <a:fillRect/>
                      </a:stretch>
                    </p:blipFill>
                    <p:spPr bwMode="auto">
                      <a:xfrm>
                        <a:off x="3233668" y="1563686"/>
                        <a:ext cx="5468035" cy="3229084"/>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2"/>
            <a:ext cx="2247627" cy="3031599"/>
          </a:xfrm>
          <a:prstGeom prst="rect">
            <a:avLst/>
          </a:prstGeom>
        </p:spPr>
        <p:txBody>
          <a:bodyPr wrap="square">
            <a:spAutoFit/>
          </a:bodyPr>
          <a:lstStyle/>
          <a:p>
            <a:r>
              <a:rPr lang="en" altLang="en-US" sz="2100" dirty="0"/>
              <a:t>Current Process Controls Prevention:  </a:t>
            </a:r>
            <a:r>
              <a:rPr lang="en" altLang="en-US" sz="1600" dirty="0"/>
              <a:t>Controls that prevent the cause of failure from occurring</a:t>
            </a:r>
          </a:p>
          <a:p>
            <a:r>
              <a:rPr lang="en" altLang="en-US" sz="1600" dirty="0"/>
              <a:t>Detection:  Controls that detect the cause of a failure which leads to corrective actions</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3240360"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3888432"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4ACBDA00-B0A3-C94D-BFDD-D11BE84BF193}"/>
              </a:ext>
            </a:extLst>
          </p:cNvPr>
          <p:cNvSpPr>
            <a:spLocks noGrp="1"/>
          </p:cNvSpPr>
          <p:nvPr>
            <p:ph type="sldNum" sz="quarter" idx="11"/>
          </p:nvPr>
        </p:nvSpPr>
        <p:spPr/>
        <p:txBody>
          <a:bodyPr/>
          <a:lstStyle/>
          <a:p>
            <a:fld id="{4E950855-28E0-B842-9330-3B380073FD02}" type="slidenum">
              <a:rPr lang="fr-FR" smtClean="0"/>
              <a:pPr/>
              <a:t>53</a:t>
            </a:fld>
            <a:endParaRPr lang="fr-FR" dirty="0"/>
          </a:p>
        </p:txBody>
      </p:sp>
    </p:spTree>
    <p:extLst>
      <p:ext uri="{BB962C8B-B14F-4D97-AF65-F5344CB8AC3E}">
        <p14:creationId xmlns:p14="http://schemas.microsoft.com/office/powerpoint/2010/main" val="494531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E43B181B-B1B8-6A4E-B399-879FCD772C00}"/>
              </a:ext>
            </a:extLst>
          </p:cNvPr>
          <p:cNvGraphicFramePr>
            <a:graphicFrameLocks noChangeAspect="1"/>
          </p:cNvGraphicFramePr>
          <p:nvPr>
            <p:extLst>
              <p:ext uri="{D42A27DB-BD31-4B8C-83A1-F6EECF244321}">
                <p14:modId xmlns:p14="http://schemas.microsoft.com/office/powerpoint/2010/main" val="1077996632"/>
              </p:ext>
            </p:extLst>
          </p:nvPr>
        </p:nvGraphicFramePr>
        <p:xfrm>
          <a:off x="3233667" y="1563686"/>
          <a:ext cx="5468035" cy="3229084"/>
        </p:xfrm>
        <a:graphic>
          <a:graphicData uri="http://schemas.openxmlformats.org/presentationml/2006/ole">
            <mc:AlternateContent xmlns:mc="http://schemas.openxmlformats.org/markup-compatibility/2006">
              <mc:Choice xmlns:v="urn:schemas-microsoft-com:vml" Requires="v">
                <p:oleObj spid="_x0000_s25605"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3B2496DF-2B8B-BB43-A964-F5F1B604DDA9}"/>
                          </a:ext>
                        </a:extLst>
                      </p:cNvPr>
                      <p:cNvPicPr>
                        <a:picLocks noChangeAspect="1" noChangeArrowheads="1"/>
                      </p:cNvPicPr>
                      <p:nvPr/>
                    </p:nvPicPr>
                    <p:blipFill>
                      <a:blip r:embed="rId5"/>
                      <a:srcRect/>
                      <a:stretch>
                        <a:fillRect/>
                      </a:stretch>
                    </p:blipFill>
                    <p:spPr bwMode="auto">
                      <a:xfrm>
                        <a:off x="3233667" y="1563686"/>
                        <a:ext cx="5468035" cy="3229084"/>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2"/>
            <a:ext cx="2247627" cy="2385268"/>
          </a:xfrm>
          <a:prstGeom prst="rect">
            <a:avLst/>
          </a:prstGeom>
        </p:spPr>
        <p:txBody>
          <a:bodyPr wrap="square">
            <a:spAutoFit/>
          </a:bodyPr>
          <a:lstStyle/>
          <a:p>
            <a:r>
              <a:rPr lang="en" altLang="en-US" sz="2100" dirty="0"/>
              <a:t>Detection (D)</a:t>
            </a:r>
          </a:p>
          <a:p>
            <a:r>
              <a:rPr lang="en" altLang="en-US" sz="1600" dirty="0"/>
              <a:t>A numerical rating of the probability that a set of controls will detect a specific cause of failure</a:t>
            </a:r>
          </a:p>
          <a:p>
            <a:r>
              <a:rPr lang="en" altLang="en-US" sz="1600" dirty="0"/>
              <a:t>Rating from 1 to 10 with 10 being the least likely to detect</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4422307"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4422307" cy="153542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797D032B-2724-AE45-907F-D09F007D13A2}"/>
              </a:ext>
            </a:extLst>
          </p:cNvPr>
          <p:cNvSpPr>
            <a:spLocks noGrp="1"/>
          </p:cNvSpPr>
          <p:nvPr>
            <p:ph type="sldNum" sz="quarter" idx="11"/>
          </p:nvPr>
        </p:nvSpPr>
        <p:spPr/>
        <p:txBody>
          <a:bodyPr/>
          <a:lstStyle/>
          <a:p>
            <a:fld id="{4E950855-28E0-B842-9330-3B380073FD02}" type="slidenum">
              <a:rPr lang="fr-FR" smtClean="0"/>
              <a:pPr/>
              <a:t>54</a:t>
            </a:fld>
            <a:endParaRPr lang="fr-FR" dirty="0"/>
          </a:p>
        </p:txBody>
      </p:sp>
    </p:spTree>
    <p:extLst>
      <p:ext uri="{BB962C8B-B14F-4D97-AF65-F5344CB8AC3E}">
        <p14:creationId xmlns:p14="http://schemas.microsoft.com/office/powerpoint/2010/main" val="3446384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a:extLst>
              <a:ext uri="{FF2B5EF4-FFF2-40B4-BE49-F238E27FC236}">
                <a16:creationId xmlns:a16="http://schemas.microsoft.com/office/drawing/2014/main" id="{A1A2F68E-7B88-4A0B-B365-68ABCC50ED3B}"/>
              </a:ext>
            </a:extLst>
          </p:cNvPr>
          <p:cNvGraphicFramePr>
            <a:graphicFrameLocks noChangeAspect="1"/>
          </p:cNvGraphicFramePr>
          <p:nvPr>
            <p:extLst>
              <p:ext uri="{D42A27DB-BD31-4B8C-83A1-F6EECF244321}">
                <p14:modId xmlns:p14="http://schemas.microsoft.com/office/powerpoint/2010/main" val="2084970226"/>
              </p:ext>
            </p:extLst>
          </p:nvPr>
        </p:nvGraphicFramePr>
        <p:xfrm>
          <a:off x="452762" y="463076"/>
          <a:ext cx="4911326" cy="4131547"/>
        </p:xfrm>
        <a:graphic>
          <a:graphicData uri="http://schemas.openxmlformats.org/presentationml/2006/ole">
            <mc:AlternateContent xmlns:mc="http://schemas.openxmlformats.org/markup-compatibility/2006">
              <mc:Choice xmlns:v="urn:schemas-microsoft-com:vml" Requires="v">
                <p:oleObj spid="_x0000_s13320" name="Worksheet" r:id="rId4" imgW="5896320" imgH="5810719" progId="Excel.Sheet.8">
                  <p:embed/>
                </p:oleObj>
              </mc:Choice>
              <mc:Fallback>
                <p:oleObj name="Worksheet" r:id="rId4" imgW="5896320" imgH="5810719" progId="Excel.Sheet.8">
                  <p:embed/>
                  <p:pic>
                    <p:nvPicPr>
                      <p:cNvPr id="34818" name="Object 2">
                        <a:extLst>
                          <a:ext uri="{FF2B5EF4-FFF2-40B4-BE49-F238E27FC236}">
                            <a16:creationId xmlns:a16="http://schemas.microsoft.com/office/drawing/2014/main" id="{A1A2F68E-7B88-4A0B-B365-68ABCC50ED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62" y="463076"/>
                        <a:ext cx="4911326" cy="4131547"/>
                      </a:xfrm>
                      <a:prstGeom prst="rect">
                        <a:avLst/>
                      </a:prstGeom>
                      <a:solidFill>
                        <a:srgbClr val="99FFCC"/>
                      </a:solidFill>
                      <a:ln>
                        <a:noFill/>
                      </a:ln>
                      <a:effectLst/>
                      <a:extLst/>
                    </p:spPr>
                  </p:pic>
                </p:oleObj>
              </mc:Fallback>
            </mc:AlternateContent>
          </a:graphicData>
        </a:graphic>
      </p:graphicFrame>
      <p:sp>
        <p:nvSpPr>
          <p:cNvPr id="4" name="Espace réservé du numéro de diapositive 3">
            <a:extLst>
              <a:ext uri="{FF2B5EF4-FFF2-40B4-BE49-F238E27FC236}">
                <a16:creationId xmlns:a16="http://schemas.microsoft.com/office/drawing/2014/main" id="{0D0F7F62-026B-3F46-ACAB-84F2C61EA9E1}"/>
              </a:ext>
            </a:extLst>
          </p:cNvPr>
          <p:cNvSpPr>
            <a:spLocks noGrp="1"/>
          </p:cNvSpPr>
          <p:nvPr>
            <p:ph type="sldNum" sz="quarter" idx="11"/>
          </p:nvPr>
        </p:nvSpPr>
        <p:spPr/>
        <p:txBody>
          <a:bodyPr/>
          <a:lstStyle/>
          <a:p>
            <a:fld id="{4E950855-28E0-B842-9330-3B380073FD02}" type="slidenum">
              <a:rPr lang="fr-FR" smtClean="0"/>
              <a:pPr/>
              <a:t>55</a:t>
            </a:fld>
            <a:endParaRPr lang="fr-FR" dirty="0"/>
          </a:p>
        </p:txBody>
      </p:sp>
    </p:spTree>
    <p:extLst>
      <p:ext uri="{BB962C8B-B14F-4D97-AF65-F5344CB8AC3E}">
        <p14:creationId xmlns:p14="http://schemas.microsoft.com/office/powerpoint/2010/main" val="3819533386"/>
      </p:ext>
    </p:extLst>
  </p:cSld>
  <p:clrMapOvr>
    <a:masterClrMapping/>
  </p:clrMapOvr>
  <p:transition spd="slow" advTm="2197">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a:extLst>
              <a:ext uri="{FF2B5EF4-FFF2-40B4-BE49-F238E27FC236}">
                <a16:creationId xmlns:a16="http://schemas.microsoft.com/office/drawing/2014/main" id="{C261096D-80F3-3A4B-951F-A1129A9670BC}"/>
              </a:ext>
            </a:extLst>
          </p:cNvPr>
          <p:cNvGraphicFramePr>
            <a:graphicFrameLocks noChangeAspect="1"/>
          </p:cNvGraphicFramePr>
          <p:nvPr>
            <p:extLst>
              <p:ext uri="{D42A27DB-BD31-4B8C-83A1-F6EECF244321}">
                <p14:modId xmlns:p14="http://schemas.microsoft.com/office/powerpoint/2010/main" val="1518812238"/>
              </p:ext>
            </p:extLst>
          </p:nvPr>
        </p:nvGraphicFramePr>
        <p:xfrm>
          <a:off x="3234835" y="1563686"/>
          <a:ext cx="5468035" cy="3229084"/>
        </p:xfrm>
        <a:graphic>
          <a:graphicData uri="http://schemas.openxmlformats.org/presentationml/2006/ole">
            <mc:AlternateContent xmlns:mc="http://schemas.openxmlformats.org/markup-compatibility/2006">
              <mc:Choice xmlns:v="urn:schemas-microsoft-com:vml" Requires="v">
                <p:oleObj spid="_x0000_s26628"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5C8456E0-902F-C44F-8432-AA32F1DDA59A}"/>
                          </a:ext>
                        </a:extLst>
                      </p:cNvPr>
                      <p:cNvPicPr>
                        <a:picLocks noChangeAspect="1" noChangeArrowheads="1"/>
                      </p:cNvPicPr>
                      <p:nvPr/>
                    </p:nvPicPr>
                    <p:blipFill>
                      <a:blip r:embed="rId5"/>
                      <a:srcRect/>
                      <a:stretch>
                        <a:fillRect/>
                      </a:stretch>
                    </p:blipFill>
                    <p:spPr bwMode="auto">
                      <a:xfrm>
                        <a:off x="3234835" y="1563686"/>
                        <a:ext cx="5468035" cy="3229084"/>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2"/>
            <a:ext cx="2247627" cy="1969770"/>
          </a:xfrm>
          <a:prstGeom prst="rect">
            <a:avLst/>
          </a:prstGeom>
        </p:spPr>
        <p:txBody>
          <a:bodyPr wrap="square">
            <a:spAutoFit/>
          </a:bodyPr>
          <a:lstStyle/>
          <a:p>
            <a:r>
              <a:rPr lang="en" altLang="en-US" sz="2100" dirty="0"/>
              <a:t>Risk Priority Number (RPN)</a:t>
            </a:r>
          </a:p>
          <a:p>
            <a:r>
              <a:rPr lang="en" altLang="en-US" sz="1600" dirty="0"/>
              <a:t>The numerical product of the Severity (S), Occurrence (O) and Detection (D) ratings:  </a:t>
            </a:r>
          </a:p>
          <a:p>
            <a:r>
              <a:rPr lang="en" altLang="en-US" sz="1600" dirty="0"/>
              <a:t>S x O x D = RPN</a:t>
            </a:r>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4536504"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4536504"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96248AD0-5FB7-4B4B-845C-95CA62020C13}"/>
              </a:ext>
            </a:extLst>
          </p:cNvPr>
          <p:cNvSpPr>
            <a:spLocks noGrp="1"/>
          </p:cNvSpPr>
          <p:nvPr>
            <p:ph type="sldNum" sz="quarter" idx="11"/>
          </p:nvPr>
        </p:nvSpPr>
        <p:spPr/>
        <p:txBody>
          <a:bodyPr/>
          <a:lstStyle/>
          <a:p>
            <a:fld id="{4E950855-28E0-B842-9330-3B380073FD02}" type="slidenum">
              <a:rPr lang="fr-FR" smtClean="0"/>
              <a:pPr/>
              <a:t>56</a:t>
            </a:fld>
            <a:endParaRPr lang="fr-FR" dirty="0"/>
          </a:p>
        </p:txBody>
      </p:sp>
    </p:spTree>
    <p:extLst>
      <p:ext uri="{BB962C8B-B14F-4D97-AF65-F5344CB8AC3E}">
        <p14:creationId xmlns:p14="http://schemas.microsoft.com/office/powerpoint/2010/main" val="3282473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5B08C467-C3E4-E84A-AC18-D12B88296F38}"/>
              </a:ext>
            </a:extLst>
          </p:cNvPr>
          <p:cNvGraphicFramePr>
            <a:graphicFrameLocks noChangeAspect="1"/>
          </p:cNvGraphicFramePr>
          <p:nvPr>
            <p:extLst>
              <p:ext uri="{D42A27DB-BD31-4B8C-83A1-F6EECF244321}">
                <p14:modId xmlns:p14="http://schemas.microsoft.com/office/powerpoint/2010/main" val="2776071084"/>
              </p:ext>
            </p:extLst>
          </p:nvPr>
        </p:nvGraphicFramePr>
        <p:xfrm>
          <a:off x="3234834" y="1563684"/>
          <a:ext cx="5468036" cy="3229085"/>
        </p:xfrm>
        <a:graphic>
          <a:graphicData uri="http://schemas.openxmlformats.org/presentationml/2006/ole">
            <mc:AlternateContent xmlns:mc="http://schemas.openxmlformats.org/markup-compatibility/2006">
              <mc:Choice xmlns:v="urn:schemas-microsoft-com:vml" Requires="v">
                <p:oleObj spid="_x0000_s27652"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8E3FA05F-B636-994B-AA58-FE6603333E13}"/>
                          </a:ext>
                        </a:extLst>
                      </p:cNvPr>
                      <p:cNvPicPr>
                        <a:picLocks noChangeAspect="1" noChangeArrowheads="1"/>
                      </p:cNvPicPr>
                      <p:nvPr/>
                    </p:nvPicPr>
                    <p:blipFill>
                      <a:blip r:embed="rId5"/>
                      <a:srcRect/>
                      <a:stretch>
                        <a:fillRect/>
                      </a:stretch>
                    </p:blipFill>
                    <p:spPr bwMode="auto">
                      <a:xfrm>
                        <a:off x="3234834" y="1563684"/>
                        <a:ext cx="5468036" cy="3229085"/>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2"/>
            <a:ext cx="2247627" cy="2708434"/>
          </a:xfrm>
          <a:prstGeom prst="rect">
            <a:avLst/>
          </a:prstGeom>
        </p:spPr>
        <p:txBody>
          <a:bodyPr wrap="square">
            <a:spAutoFit/>
          </a:bodyPr>
          <a:lstStyle/>
          <a:p>
            <a:r>
              <a:rPr lang="en" altLang="en-US" sz="2100" dirty="0"/>
              <a:t>Recommended Actions</a:t>
            </a:r>
          </a:p>
          <a:p>
            <a:r>
              <a:rPr lang="en" altLang="en-US" sz="1600" dirty="0"/>
              <a:t>List all actions required to reduce the overall RPN score, mandatory actions required if RPN score exceeds allowable limit (priority rules)</a:t>
            </a:r>
          </a:p>
          <a:p>
            <a:endParaRPr lang="en" altLang="en-US" sz="1600" dirty="0"/>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4680520" cy="3383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4680520" cy="15375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9EB2ACED-471C-0C48-B20C-AA4F4E00D544}"/>
              </a:ext>
            </a:extLst>
          </p:cNvPr>
          <p:cNvSpPr>
            <a:spLocks noGrp="1"/>
          </p:cNvSpPr>
          <p:nvPr>
            <p:ph type="sldNum" sz="quarter" idx="11"/>
          </p:nvPr>
        </p:nvSpPr>
        <p:spPr/>
        <p:txBody>
          <a:bodyPr/>
          <a:lstStyle/>
          <a:p>
            <a:fld id="{4E950855-28E0-B842-9330-3B380073FD02}" type="slidenum">
              <a:rPr lang="fr-FR" smtClean="0"/>
              <a:pPr/>
              <a:t>57</a:t>
            </a:fld>
            <a:endParaRPr lang="fr-FR" dirty="0"/>
          </a:p>
        </p:txBody>
      </p:sp>
    </p:spTree>
    <p:extLst>
      <p:ext uri="{BB962C8B-B14F-4D97-AF65-F5344CB8AC3E}">
        <p14:creationId xmlns:p14="http://schemas.microsoft.com/office/powerpoint/2010/main" val="2849544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a:extLst>
              <a:ext uri="{FF2B5EF4-FFF2-40B4-BE49-F238E27FC236}">
                <a16:creationId xmlns:a16="http://schemas.microsoft.com/office/drawing/2014/main" id="{EFDC9BDE-BA79-5F48-9802-6A7CDB684B99}"/>
              </a:ext>
            </a:extLst>
          </p:cNvPr>
          <p:cNvGraphicFramePr>
            <a:graphicFrameLocks noChangeAspect="1"/>
          </p:cNvGraphicFramePr>
          <p:nvPr>
            <p:extLst>
              <p:ext uri="{D42A27DB-BD31-4B8C-83A1-F6EECF244321}">
                <p14:modId xmlns:p14="http://schemas.microsoft.com/office/powerpoint/2010/main" val="2936374156"/>
              </p:ext>
            </p:extLst>
          </p:nvPr>
        </p:nvGraphicFramePr>
        <p:xfrm>
          <a:off x="3234832" y="1563683"/>
          <a:ext cx="5468038" cy="3229086"/>
        </p:xfrm>
        <a:graphic>
          <a:graphicData uri="http://schemas.openxmlformats.org/presentationml/2006/ole">
            <mc:AlternateContent xmlns:mc="http://schemas.openxmlformats.org/markup-compatibility/2006">
              <mc:Choice xmlns:v="urn:schemas-microsoft-com:vml" Requires="v">
                <p:oleObj spid="_x0000_s28676" name="Feuille de calcul" r:id="rId4" imgW="7785100" imgH="4597400" progId="Excel.Sheet.8">
                  <p:embed/>
                </p:oleObj>
              </mc:Choice>
              <mc:Fallback>
                <p:oleObj name="Feuille de calcul" r:id="rId4" imgW="7785100" imgH="4597400" progId="Excel.Sheet.8">
                  <p:embed/>
                  <p:pic>
                    <p:nvPicPr>
                      <p:cNvPr id="7" name="Object 2">
                        <a:extLst>
                          <a:ext uri="{FF2B5EF4-FFF2-40B4-BE49-F238E27FC236}">
                            <a16:creationId xmlns:a16="http://schemas.microsoft.com/office/drawing/2014/main" id="{9FFCD306-C083-044B-B641-6E324B200847}"/>
                          </a:ext>
                        </a:extLst>
                      </p:cNvPr>
                      <p:cNvPicPr>
                        <a:picLocks noChangeAspect="1" noChangeArrowheads="1"/>
                      </p:cNvPicPr>
                      <p:nvPr/>
                    </p:nvPicPr>
                    <p:blipFill>
                      <a:blip r:embed="rId5"/>
                      <a:srcRect/>
                      <a:stretch>
                        <a:fillRect/>
                      </a:stretch>
                    </p:blipFill>
                    <p:spPr bwMode="auto">
                      <a:xfrm>
                        <a:off x="3234832" y="1563683"/>
                        <a:ext cx="5468038" cy="3229086"/>
                      </a:xfrm>
                      <a:prstGeom prst="rect">
                        <a:avLst/>
                      </a:prstGeom>
                      <a:noFill/>
                      <a:ln>
                        <a:noFill/>
                      </a:ln>
                      <a:effectLst/>
                      <a:extLst/>
                    </p:spPr>
                  </p:pic>
                </p:oleObj>
              </mc:Fallback>
            </mc:AlternateContent>
          </a:graphicData>
        </a:graphic>
      </p:graphicFrame>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2"/>
            <a:ext cx="2247627" cy="2785378"/>
          </a:xfrm>
          <a:prstGeom prst="rect">
            <a:avLst/>
          </a:prstGeom>
        </p:spPr>
        <p:txBody>
          <a:bodyPr wrap="square">
            <a:spAutoFit/>
          </a:bodyPr>
          <a:lstStyle/>
          <a:p>
            <a:r>
              <a:rPr lang="en" altLang="en-US" sz="2100" dirty="0"/>
              <a:t>Responsibility &amp; Target Completion Date</a:t>
            </a:r>
          </a:p>
          <a:p>
            <a:r>
              <a:rPr lang="en" altLang="en-US" sz="1600" dirty="0"/>
              <a:t>Identify who is responsible for completing the recommended actions by the specified target dates</a:t>
            </a:r>
          </a:p>
          <a:p>
            <a:endParaRPr lang="en" altLang="en-US" sz="1600" dirty="0"/>
          </a:p>
        </p:txBody>
      </p:sp>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5396849" cy="12231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F23DFA8D-3E74-1D4E-8474-3A16217860E3}"/>
              </a:ext>
            </a:extLst>
          </p:cNvPr>
          <p:cNvCxnSpPr>
            <a:cxnSpLocks/>
          </p:cNvCxnSpPr>
          <p:nvPr/>
        </p:nvCxnSpPr>
        <p:spPr>
          <a:xfrm>
            <a:off x="2699792" y="2384764"/>
            <a:ext cx="5328592" cy="169915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95D73F90-B621-AA44-B149-24F89A4EB20F}"/>
              </a:ext>
            </a:extLst>
          </p:cNvPr>
          <p:cNvSpPr>
            <a:spLocks noGrp="1"/>
          </p:cNvSpPr>
          <p:nvPr>
            <p:ph type="sldNum" sz="quarter" idx="11"/>
          </p:nvPr>
        </p:nvSpPr>
        <p:spPr/>
        <p:txBody>
          <a:bodyPr/>
          <a:lstStyle/>
          <a:p>
            <a:fld id="{4E950855-28E0-B842-9330-3B380073FD02}" type="slidenum">
              <a:rPr lang="fr-FR" smtClean="0"/>
              <a:pPr/>
              <a:t>58</a:t>
            </a:fld>
            <a:endParaRPr lang="fr-FR" dirty="0"/>
          </a:p>
        </p:txBody>
      </p:sp>
    </p:spTree>
    <p:extLst>
      <p:ext uri="{BB962C8B-B14F-4D97-AF65-F5344CB8AC3E}">
        <p14:creationId xmlns:p14="http://schemas.microsoft.com/office/powerpoint/2010/main" val="2910906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B2FCD2C-9741-430A-BB43-1AD815C7E06F}"/>
              </a:ext>
            </a:extLst>
          </p:cNvPr>
          <p:cNvSpPr>
            <a:spLocks noGrp="1" noChangeArrowheads="1"/>
          </p:cNvSpPr>
          <p:nvPr>
            <p:ph type="title"/>
          </p:nvPr>
        </p:nvSpPr>
        <p:spPr/>
        <p:txBody>
          <a:bodyPr/>
          <a:lstStyle/>
          <a:p>
            <a:r>
              <a:rPr lang="en-US" altLang="en-US" dirty="0"/>
              <a:t>Contents of a FMEA</a:t>
            </a:r>
          </a:p>
        </p:txBody>
      </p:sp>
      <p:sp>
        <p:nvSpPr>
          <p:cNvPr id="2" name="Rectangle 1">
            <a:extLst>
              <a:ext uri="{FF2B5EF4-FFF2-40B4-BE49-F238E27FC236}">
                <a16:creationId xmlns:a16="http://schemas.microsoft.com/office/drawing/2014/main" id="{5F22A2E1-5CED-BA4C-BBF8-475B9AC35A9B}"/>
              </a:ext>
            </a:extLst>
          </p:cNvPr>
          <p:cNvSpPr/>
          <p:nvPr/>
        </p:nvSpPr>
        <p:spPr>
          <a:xfrm>
            <a:off x="452165" y="1534922"/>
            <a:ext cx="2247627" cy="2631490"/>
          </a:xfrm>
          <a:prstGeom prst="rect">
            <a:avLst/>
          </a:prstGeom>
        </p:spPr>
        <p:txBody>
          <a:bodyPr wrap="square">
            <a:spAutoFit/>
          </a:bodyPr>
          <a:lstStyle/>
          <a:p>
            <a:r>
              <a:rPr lang="en" altLang="en-US" sz="2100" dirty="0"/>
              <a:t>Action Results</a:t>
            </a:r>
          </a:p>
          <a:p>
            <a:r>
              <a:rPr lang="en" altLang="en-US" sz="1600" dirty="0"/>
              <a:t>Identifies what was actually done and the impact on the categories described earlier (severity, occurrence, detection, risk priority number, and classification)</a:t>
            </a:r>
          </a:p>
          <a:p>
            <a:endParaRPr lang="en" altLang="en-US" sz="1600" dirty="0"/>
          </a:p>
        </p:txBody>
      </p:sp>
      <p:pic>
        <p:nvPicPr>
          <p:cNvPr id="7" name="Picture 4">
            <a:extLst>
              <a:ext uri="{FF2B5EF4-FFF2-40B4-BE49-F238E27FC236}">
                <a16:creationId xmlns:a16="http://schemas.microsoft.com/office/drawing/2014/main" id="{30EF29E9-3EA3-7F41-94CD-53A6AD433E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498958"/>
            <a:ext cx="2126550" cy="3135238"/>
          </a:xfrm>
          <a:prstGeom prst="rect">
            <a:avLst/>
          </a:prstGeom>
          <a:solidFill>
            <a:srgbClr val="CCFFFF"/>
          </a:solidFill>
          <a:ln>
            <a:noFill/>
          </a:ln>
          <a:effectLst/>
          <a:extLst>
            <a:ext uri="{91240B29-F687-4F45-9708-019B960494DF}">
              <a14:hiddenLine xmlns:a14="http://schemas.microsoft.com/office/drawing/2010/main" w="635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8D5B5E70-9DE1-0B45-8482-7D0CEBBFE1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66301"/>
          <a:stretch>
            <a:fillRect/>
          </a:stretch>
        </p:blipFill>
        <p:spPr bwMode="auto">
          <a:xfrm>
            <a:off x="3779911" y="1498958"/>
            <a:ext cx="716626" cy="3135238"/>
          </a:xfrm>
          <a:prstGeom prst="rect">
            <a:avLst/>
          </a:prstGeom>
          <a:solidFill>
            <a:schemeClr val="bg1"/>
          </a:solidFill>
          <a:ln>
            <a:noFill/>
          </a:ln>
          <a:effectLst/>
          <a:extLst>
            <a:ext uri="{91240B29-F687-4F45-9708-019B960494DF}">
              <a14:hiddenLine xmlns:a14="http://schemas.microsoft.com/office/drawing/2010/main" w="635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Connecteur droit avec flèche 10">
            <a:extLst>
              <a:ext uri="{FF2B5EF4-FFF2-40B4-BE49-F238E27FC236}">
                <a16:creationId xmlns:a16="http://schemas.microsoft.com/office/drawing/2014/main" id="{0236E2DB-7461-874D-ABB2-71AFE43C5C28}"/>
              </a:ext>
            </a:extLst>
          </p:cNvPr>
          <p:cNvCxnSpPr>
            <a:cxnSpLocks/>
          </p:cNvCxnSpPr>
          <p:nvPr/>
        </p:nvCxnSpPr>
        <p:spPr>
          <a:xfrm>
            <a:off x="2699792" y="2377430"/>
            <a:ext cx="2160240" cy="55436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 Box 7">
            <a:extLst>
              <a:ext uri="{FF2B5EF4-FFF2-40B4-BE49-F238E27FC236}">
                <a16:creationId xmlns:a16="http://schemas.microsoft.com/office/drawing/2014/main" id="{19A8452D-F89F-CC4D-A6D8-51ED13DA3829}"/>
              </a:ext>
            </a:extLst>
          </p:cNvPr>
          <p:cNvSpPr txBox="1">
            <a:spLocks noChangeArrowheads="1"/>
          </p:cNvSpPr>
          <p:nvPr/>
        </p:nvSpPr>
        <p:spPr bwMode="auto">
          <a:xfrm>
            <a:off x="6156176" y="3249201"/>
            <a:ext cx="26860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200" b="1" dirty="0"/>
              <a:t>What are the failure modes?</a:t>
            </a:r>
          </a:p>
          <a:p>
            <a:pPr>
              <a:spcBef>
                <a:spcPct val="50000"/>
              </a:spcBef>
              <a:buFontTx/>
              <a:buChar char="•"/>
            </a:pPr>
            <a:r>
              <a:rPr lang="en-US" altLang="en-US" sz="1200" dirty="0"/>
              <a:t>Paper not stapled</a:t>
            </a:r>
          </a:p>
          <a:p>
            <a:pPr>
              <a:spcBef>
                <a:spcPct val="50000"/>
              </a:spcBef>
              <a:buFontTx/>
              <a:buChar char="•"/>
            </a:pPr>
            <a:r>
              <a:rPr lang="en-US" altLang="en-US" sz="1200" dirty="0"/>
              <a:t>Staple position</a:t>
            </a:r>
          </a:p>
          <a:p>
            <a:pPr>
              <a:spcBef>
                <a:spcPct val="50000"/>
              </a:spcBef>
              <a:buFontTx/>
              <a:buChar char="•"/>
            </a:pPr>
            <a:r>
              <a:rPr lang="en-US" altLang="en-US" sz="1200" dirty="0"/>
              <a:t>Improper crimp</a:t>
            </a:r>
          </a:p>
          <a:p>
            <a:pPr>
              <a:spcBef>
                <a:spcPct val="50000"/>
              </a:spcBef>
              <a:buFontTx/>
              <a:buChar char="•"/>
            </a:pPr>
            <a:r>
              <a:rPr lang="en-US" altLang="en-US" sz="1200" dirty="0"/>
              <a:t>Finger stapled to paper</a:t>
            </a:r>
          </a:p>
        </p:txBody>
      </p:sp>
      <p:sp>
        <p:nvSpPr>
          <p:cNvPr id="4" name="Espace réservé du numéro de diapositive 3">
            <a:extLst>
              <a:ext uri="{FF2B5EF4-FFF2-40B4-BE49-F238E27FC236}">
                <a16:creationId xmlns:a16="http://schemas.microsoft.com/office/drawing/2014/main" id="{FDB5BA74-CBA7-504C-BF5B-99447B10F748}"/>
              </a:ext>
            </a:extLst>
          </p:cNvPr>
          <p:cNvSpPr>
            <a:spLocks noGrp="1"/>
          </p:cNvSpPr>
          <p:nvPr>
            <p:ph type="sldNum" sz="quarter" idx="11"/>
          </p:nvPr>
        </p:nvSpPr>
        <p:spPr/>
        <p:txBody>
          <a:bodyPr/>
          <a:lstStyle/>
          <a:p>
            <a:fld id="{4E950855-28E0-B842-9330-3B380073FD02}" type="slidenum">
              <a:rPr lang="fr-FR" smtClean="0"/>
              <a:pPr/>
              <a:t>59</a:t>
            </a:fld>
            <a:endParaRPr lang="fr-FR" dirty="0"/>
          </a:p>
        </p:txBody>
      </p:sp>
    </p:spTree>
    <p:extLst>
      <p:ext uri="{BB962C8B-B14F-4D97-AF65-F5344CB8AC3E}">
        <p14:creationId xmlns:p14="http://schemas.microsoft.com/office/powerpoint/2010/main" val="39872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0">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0">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0">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0">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p:cTn id="3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0">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0">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1- HISTORY</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8021B353-F22E-FB47-8023-B3A176F18A4E}"/>
              </a:ext>
            </a:extLst>
          </p:cNvPr>
          <p:cNvSpPr>
            <a:spLocks noGrp="1"/>
          </p:cNvSpPr>
          <p:nvPr>
            <p:ph type="sldNum" sz="quarter" idx="12"/>
          </p:nvPr>
        </p:nvSpPr>
        <p:spPr/>
        <p:txBody>
          <a:bodyPr/>
          <a:lstStyle/>
          <a:p>
            <a:fld id="{4E950855-28E0-B842-9330-3B380073FD02}" type="slidenum">
              <a:rPr lang="fr-FR" smtClean="0">
                <a:solidFill>
                  <a:prstClr val="white"/>
                </a:solidFill>
              </a:rPr>
              <a:pPr/>
              <a:t>6</a:t>
            </a:fld>
            <a:endParaRPr lang="fr-FR">
              <a:solidFill>
                <a:prstClr val="white"/>
              </a:solidFill>
            </a:endParaRPr>
          </a:p>
        </p:txBody>
      </p:sp>
    </p:spTree>
    <p:extLst>
      <p:ext uri="{BB962C8B-B14F-4D97-AF65-F5344CB8AC3E}">
        <p14:creationId xmlns:p14="http://schemas.microsoft.com/office/powerpoint/2010/main" val="3386747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a:t>What is the FMEA Goal?</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lstStyle/>
          <a:p>
            <a:r>
              <a:rPr lang="en-US" altLang="en-US" dirty="0"/>
              <a:t>Reduce the risk of designing and manufacturing bad products by anticipating and preventing potential failure modes and their causes</a:t>
            </a:r>
          </a:p>
          <a:p>
            <a:endParaRPr lang="en-US" altLang="en-US" dirty="0"/>
          </a:p>
        </p:txBody>
      </p:sp>
      <p:sp>
        <p:nvSpPr>
          <p:cNvPr id="4" name="Espace réservé du numéro de diapositive 3">
            <a:extLst>
              <a:ext uri="{FF2B5EF4-FFF2-40B4-BE49-F238E27FC236}">
                <a16:creationId xmlns:a16="http://schemas.microsoft.com/office/drawing/2014/main" id="{FA843029-5E4E-1C43-9A9A-48F054CCB679}"/>
              </a:ext>
            </a:extLst>
          </p:cNvPr>
          <p:cNvSpPr>
            <a:spLocks noGrp="1"/>
          </p:cNvSpPr>
          <p:nvPr>
            <p:ph type="sldNum" sz="quarter" idx="11"/>
          </p:nvPr>
        </p:nvSpPr>
        <p:spPr/>
        <p:txBody>
          <a:bodyPr/>
          <a:lstStyle/>
          <a:p>
            <a:fld id="{4E950855-28E0-B842-9330-3B380073FD02}" type="slidenum">
              <a:rPr lang="fr-FR" smtClean="0"/>
              <a:pPr/>
              <a:t>60</a:t>
            </a:fld>
            <a:endParaRPr lang="fr-FR" dirty="0"/>
          </a:p>
        </p:txBody>
      </p:sp>
    </p:spTree>
    <p:extLst>
      <p:ext uri="{BB962C8B-B14F-4D97-AF65-F5344CB8AC3E}">
        <p14:creationId xmlns:p14="http://schemas.microsoft.com/office/powerpoint/2010/main" val="5034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C1C96BE-4AF3-BB4A-A2E6-54520042518C}"/>
              </a:ext>
            </a:extLst>
          </p:cNvPr>
          <p:cNvSpPr>
            <a:spLocks noGrp="1"/>
          </p:cNvSpPr>
          <p:nvPr>
            <p:ph type="title"/>
          </p:nvPr>
        </p:nvSpPr>
        <p:spPr/>
        <p:txBody>
          <a:bodyPr/>
          <a:lstStyle/>
          <a:p>
            <a:r>
              <a:rPr lang="en-GB" altLang="en-US" dirty="0"/>
              <a:t>FMEA Risk </a:t>
            </a:r>
            <a:r>
              <a:rPr lang="en-GB" altLang="en-US" dirty="0" err="1"/>
              <a:t>reductio</a:t>
            </a:r>
            <a:endParaRPr lang="fr-FR" dirty="0"/>
          </a:p>
        </p:txBody>
      </p:sp>
      <p:sp>
        <p:nvSpPr>
          <p:cNvPr id="47106" name="Rectangle 2">
            <a:extLst>
              <a:ext uri="{FF2B5EF4-FFF2-40B4-BE49-F238E27FC236}">
                <a16:creationId xmlns:a16="http://schemas.microsoft.com/office/drawing/2014/main" id="{97468A11-91D2-43BC-8A0B-F1B9877B3647}"/>
              </a:ext>
            </a:extLst>
          </p:cNvPr>
          <p:cNvSpPr>
            <a:spLocks noGrp="1" noChangeArrowheads="1"/>
          </p:cNvSpPr>
          <p:nvPr>
            <p:ph sz="quarter" idx="12"/>
          </p:nvPr>
        </p:nvSpPr>
        <p:spPr>
          <a:xfrm>
            <a:off x="457200" y="1541035"/>
            <a:ext cx="8229600" cy="2802149"/>
          </a:xfrm>
        </p:spPr>
        <p:txBody>
          <a:bodyPr>
            <a:normAutofit fontScale="85000" lnSpcReduction="20000"/>
          </a:bodyPr>
          <a:lstStyle/>
          <a:p>
            <a:r>
              <a:rPr lang="en-US" altLang="en-US" dirty="0"/>
              <a:t>Priority steps for risk reduction:</a:t>
            </a:r>
          </a:p>
          <a:p>
            <a:pPr marL="2193925" indent="-457200">
              <a:buFont typeface="+mj-lt"/>
              <a:buAutoNum type="arabicPeriod"/>
            </a:pPr>
            <a:r>
              <a:rPr lang="en-US" altLang="en-US" dirty="0"/>
              <a:t>High severity's (9, 10)</a:t>
            </a:r>
          </a:p>
          <a:p>
            <a:pPr marL="2193925" indent="-457200">
              <a:buFont typeface="+mj-lt"/>
              <a:buAutoNum type="arabicPeriod"/>
            </a:pPr>
            <a:r>
              <a:rPr lang="en-US" altLang="en-US" dirty="0"/>
              <a:t>High RPN´s (&gt; 100)</a:t>
            </a:r>
          </a:p>
          <a:p>
            <a:endParaRPr lang="en-US" altLang="en-US" dirty="0"/>
          </a:p>
          <a:p>
            <a:r>
              <a:rPr lang="en-US" altLang="en-US" dirty="0"/>
              <a:t>Also consider this example:</a:t>
            </a:r>
          </a:p>
          <a:p>
            <a:r>
              <a:rPr lang="en-US" altLang="en-US" dirty="0"/>
              <a:t>Severity = 5, Occurrence = 8, Detection = 2 </a:t>
            </a:r>
            <a:r>
              <a:rPr lang="en-US" altLang="en-US" dirty="0">
                <a:sym typeface="Symbol" panose="05050102010706020507" pitchFamily="18" charset="2"/>
              </a:rPr>
              <a:t></a:t>
            </a:r>
            <a:r>
              <a:rPr lang="en-US" altLang="en-US" dirty="0"/>
              <a:t> RPN = 80</a:t>
            </a:r>
          </a:p>
          <a:p>
            <a:r>
              <a:rPr lang="en-US" altLang="en-US" dirty="0"/>
              <a:t>There is a high possibility that the failure will be discovered, nevertheless the failure occurs in 1 of 8 parts </a:t>
            </a:r>
            <a:r>
              <a:rPr lang="en-US" altLang="en-US" dirty="0">
                <a:sym typeface="Symbol" panose="05050102010706020507" pitchFamily="18" charset="2"/>
              </a:rPr>
              <a:t></a:t>
            </a:r>
            <a:r>
              <a:rPr lang="en-US" altLang="en-US" dirty="0"/>
              <a:t> bad product/process design </a:t>
            </a:r>
            <a:r>
              <a:rPr lang="en-US" altLang="en-US" dirty="0">
                <a:sym typeface="Symbol" panose="05050102010706020507" pitchFamily="18" charset="2"/>
              </a:rPr>
              <a:t></a:t>
            </a:r>
            <a:r>
              <a:rPr lang="en-US" altLang="en-US" dirty="0"/>
              <a:t> high costs. Therefore, action must be taken to improve design/process.</a:t>
            </a:r>
          </a:p>
          <a:p>
            <a:endParaRPr lang="en-US" altLang="en-US" dirty="0"/>
          </a:p>
          <a:p>
            <a:r>
              <a:rPr lang="en-US" altLang="en-US" dirty="0"/>
              <a:t>Some organizations make their prioritizations according severity X occurrence.</a:t>
            </a:r>
          </a:p>
          <a:p>
            <a:endParaRPr lang="en-US" altLang="en-US" dirty="0"/>
          </a:p>
          <a:p>
            <a:endParaRPr lang="en-US" altLang="en-US" dirty="0"/>
          </a:p>
        </p:txBody>
      </p:sp>
      <p:sp>
        <p:nvSpPr>
          <p:cNvPr id="7" name="Rectangle 6">
            <a:extLst>
              <a:ext uri="{FF2B5EF4-FFF2-40B4-BE49-F238E27FC236}">
                <a16:creationId xmlns:a16="http://schemas.microsoft.com/office/drawing/2014/main" id="{0EC6E315-9004-664A-87A5-CA47D727F45E}"/>
              </a:ext>
            </a:extLst>
          </p:cNvPr>
          <p:cNvSpPr/>
          <p:nvPr/>
        </p:nvSpPr>
        <p:spPr>
          <a:xfrm>
            <a:off x="0" y="4343184"/>
            <a:ext cx="9143999" cy="827552"/>
          </a:xfrm>
          <a:prstGeom prst="rect">
            <a:avLst/>
          </a:prstGeom>
          <a:solidFill>
            <a:schemeClr val="accent1"/>
          </a:solidFill>
        </p:spPr>
        <p:txBody>
          <a:bodyPr wrap="square" anchor="ctr">
            <a:noAutofit/>
          </a:bodyPr>
          <a:lstStyle/>
          <a:p>
            <a:pPr algn="ctr">
              <a:lnSpc>
                <a:spcPct val="90000"/>
              </a:lnSpc>
              <a:spcBef>
                <a:spcPct val="20000"/>
              </a:spcBef>
              <a:buClr>
                <a:schemeClr val="tx2"/>
              </a:buClr>
              <a:buSzPct val="125000"/>
            </a:pPr>
            <a:r>
              <a:rPr lang="en-US" altLang="en-US" dirty="0">
                <a:solidFill>
                  <a:schemeClr val="bg1"/>
                </a:solidFill>
              </a:rPr>
              <a:t>Continuous improvement efforts aimed at reducing risk will</a:t>
            </a:r>
          </a:p>
          <a:p>
            <a:pPr algn="ctr">
              <a:lnSpc>
                <a:spcPct val="90000"/>
              </a:lnSpc>
              <a:spcBef>
                <a:spcPct val="20000"/>
              </a:spcBef>
              <a:buClr>
                <a:schemeClr val="tx2"/>
              </a:buClr>
              <a:buSzPct val="125000"/>
            </a:pPr>
            <a:r>
              <a:rPr lang="en-US" altLang="en-US" dirty="0">
                <a:solidFill>
                  <a:schemeClr val="bg1"/>
                </a:solidFill>
              </a:rPr>
              <a:t> eliminate waste and reduce costs!</a:t>
            </a:r>
          </a:p>
        </p:txBody>
      </p:sp>
      <p:sp>
        <p:nvSpPr>
          <p:cNvPr id="8" name="Espace réservé du numéro de diapositive 7">
            <a:extLst>
              <a:ext uri="{FF2B5EF4-FFF2-40B4-BE49-F238E27FC236}">
                <a16:creationId xmlns:a16="http://schemas.microsoft.com/office/drawing/2014/main" id="{867D8731-2532-554B-AAC2-1A0CCD0B6BCA}"/>
              </a:ext>
            </a:extLst>
          </p:cNvPr>
          <p:cNvSpPr>
            <a:spLocks noGrp="1"/>
          </p:cNvSpPr>
          <p:nvPr>
            <p:ph type="sldNum" sz="quarter" idx="11"/>
          </p:nvPr>
        </p:nvSpPr>
        <p:spPr/>
        <p:txBody>
          <a:bodyPr/>
          <a:lstStyle/>
          <a:p>
            <a:fld id="{4E950855-28E0-B842-9330-3B380073FD02}" type="slidenum">
              <a:rPr lang="fr-FR" smtClean="0"/>
              <a:pPr/>
              <a:t>61</a:t>
            </a:fld>
            <a:endParaRPr lang="fr-FR" dirty="0"/>
          </a:p>
        </p:txBody>
      </p:sp>
    </p:spTree>
    <p:extLst>
      <p:ext uri="{BB962C8B-B14F-4D97-AF65-F5344CB8AC3E}">
        <p14:creationId xmlns:p14="http://schemas.microsoft.com/office/powerpoint/2010/main" val="3604840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r-FR" dirty="0"/>
              <a:t>CONTROL PLAN</a:t>
            </a:r>
            <a:endParaRPr lang="en-CA" dirty="0"/>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5B41CDB5-7483-AC47-AE9F-58780154ABBB}"/>
              </a:ext>
            </a:extLst>
          </p:cNvPr>
          <p:cNvSpPr>
            <a:spLocks noGrp="1"/>
          </p:cNvSpPr>
          <p:nvPr>
            <p:ph type="sldNum" sz="quarter" idx="12"/>
          </p:nvPr>
        </p:nvSpPr>
        <p:spPr/>
        <p:txBody>
          <a:bodyPr/>
          <a:lstStyle/>
          <a:p>
            <a:fld id="{4E950855-28E0-B842-9330-3B380073FD02}" type="slidenum">
              <a:rPr lang="fr-FR" smtClean="0">
                <a:solidFill>
                  <a:prstClr val="white"/>
                </a:solidFill>
              </a:rPr>
              <a:pPr/>
              <a:t>62</a:t>
            </a:fld>
            <a:endParaRPr lang="fr-FR">
              <a:solidFill>
                <a:prstClr val="white"/>
              </a:solidFill>
            </a:endParaRPr>
          </a:p>
        </p:txBody>
      </p:sp>
    </p:spTree>
    <p:extLst>
      <p:ext uri="{BB962C8B-B14F-4D97-AF65-F5344CB8AC3E}">
        <p14:creationId xmlns:p14="http://schemas.microsoft.com/office/powerpoint/2010/main" val="3501646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Purpose of a Control Plan?</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noAutofit/>
          </a:bodyPr>
          <a:lstStyle/>
          <a:p>
            <a:r>
              <a:rPr lang="en-US" dirty="0"/>
              <a:t>It is important to note that there is a direct relationship from the Process FMEA to a Process Control Plan.</a:t>
            </a:r>
          </a:p>
          <a:p>
            <a:r>
              <a:rPr lang="en-US" dirty="0"/>
              <a:t>FMEA is considered a rigorous preventive method for identifying, and assessing potential failures of a system. It is a prevention tool, it defines, identifies, prioritizes, eliminates potential failures or the failures known in the earliest stage possible. Its results are inputs in the control plan.</a:t>
            </a:r>
          </a:p>
          <a:p>
            <a:endParaRPr lang="en-US" dirty="0"/>
          </a:p>
        </p:txBody>
      </p:sp>
      <p:sp>
        <p:nvSpPr>
          <p:cNvPr id="2" name="Espace réservé du numéro de diapositive 1">
            <a:extLst>
              <a:ext uri="{FF2B5EF4-FFF2-40B4-BE49-F238E27FC236}">
                <a16:creationId xmlns:a16="http://schemas.microsoft.com/office/drawing/2014/main" id="{B9565514-0450-0348-9A99-208DAF5B2E9E}"/>
              </a:ext>
            </a:extLst>
          </p:cNvPr>
          <p:cNvSpPr>
            <a:spLocks noGrp="1"/>
          </p:cNvSpPr>
          <p:nvPr>
            <p:ph type="sldNum" sz="quarter" idx="11"/>
          </p:nvPr>
        </p:nvSpPr>
        <p:spPr/>
        <p:txBody>
          <a:bodyPr/>
          <a:lstStyle/>
          <a:p>
            <a:fld id="{4E950855-28E0-B842-9330-3B380073FD02}" type="slidenum">
              <a:rPr lang="fr-FR" smtClean="0"/>
              <a:pPr/>
              <a:t>63</a:t>
            </a:fld>
            <a:endParaRPr lang="fr-FR" dirty="0"/>
          </a:p>
        </p:txBody>
      </p:sp>
    </p:spTree>
    <p:extLst>
      <p:ext uri="{BB962C8B-B14F-4D97-AF65-F5344CB8AC3E}">
        <p14:creationId xmlns:p14="http://schemas.microsoft.com/office/powerpoint/2010/main" val="32991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Purpose of a Control Plan?</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noAutofit/>
          </a:bodyPr>
          <a:lstStyle/>
          <a:p>
            <a:r>
              <a:rPr lang="en-US" b="1" dirty="0"/>
              <a:t>What is a Control Plan?</a:t>
            </a:r>
          </a:p>
          <a:p>
            <a:r>
              <a:rPr lang="en-US" dirty="0"/>
              <a:t>A Control Plan is a method for documenting the functional elements of quality control that are to be implemented in order to assure that quality standards are met for a particular product or service. The intent of the control plan is to formalize and document the system of control that will be utilized to prevent the potential failures found in the PFMEA.</a:t>
            </a:r>
          </a:p>
        </p:txBody>
      </p:sp>
      <p:sp>
        <p:nvSpPr>
          <p:cNvPr id="6" name="Espace réservé du numéro de diapositive 5">
            <a:extLst>
              <a:ext uri="{FF2B5EF4-FFF2-40B4-BE49-F238E27FC236}">
                <a16:creationId xmlns:a16="http://schemas.microsoft.com/office/drawing/2014/main" id="{2D66D62E-10D2-0846-97FF-F57C273C02BE}"/>
              </a:ext>
            </a:extLst>
          </p:cNvPr>
          <p:cNvSpPr>
            <a:spLocks noGrp="1"/>
          </p:cNvSpPr>
          <p:nvPr>
            <p:ph type="sldNum" sz="quarter" idx="11"/>
          </p:nvPr>
        </p:nvSpPr>
        <p:spPr/>
        <p:txBody>
          <a:bodyPr/>
          <a:lstStyle/>
          <a:p>
            <a:fld id="{4E950855-28E0-B842-9330-3B380073FD02}" type="slidenum">
              <a:rPr lang="fr-FR" smtClean="0"/>
              <a:pPr/>
              <a:t>64</a:t>
            </a:fld>
            <a:endParaRPr lang="fr-FR" dirty="0"/>
          </a:p>
        </p:txBody>
      </p:sp>
    </p:spTree>
    <p:extLst>
      <p:ext uri="{BB962C8B-B14F-4D97-AF65-F5344CB8AC3E}">
        <p14:creationId xmlns:p14="http://schemas.microsoft.com/office/powerpoint/2010/main" val="404797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Purpose of a Control Plan?</a:t>
            </a:r>
          </a:p>
        </p:txBody>
      </p:sp>
      <p:pic>
        <p:nvPicPr>
          <p:cNvPr id="4" name="Espace réservé du contenu 3">
            <a:extLst>
              <a:ext uri="{FF2B5EF4-FFF2-40B4-BE49-F238E27FC236}">
                <a16:creationId xmlns:a16="http://schemas.microsoft.com/office/drawing/2014/main" id="{8B2DE79A-1E97-4303-9440-9E519AB2BDC4}"/>
              </a:ext>
            </a:extLst>
          </p:cNvPr>
          <p:cNvPicPr>
            <a:picLocks noGrp="1" noChangeAspect="1"/>
          </p:cNvPicPr>
          <p:nvPr>
            <p:ph sz="quarter" idx="12"/>
          </p:nvPr>
        </p:nvPicPr>
        <p:blipFill>
          <a:blip r:embed="rId3"/>
          <a:stretch>
            <a:fillRect/>
          </a:stretch>
        </p:blipFill>
        <p:spPr>
          <a:xfrm>
            <a:off x="2213032" y="1586116"/>
            <a:ext cx="3519303" cy="2450356"/>
          </a:xfrm>
          <a:prstGeom prst="rect">
            <a:avLst/>
          </a:prstGeom>
          <a:solidFill>
            <a:schemeClr val="accent1"/>
          </a:solidFill>
          <a:ln>
            <a:solidFill>
              <a:schemeClr val="tx1"/>
            </a:solidFill>
          </a:ln>
        </p:spPr>
      </p:pic>
      <p:sp>
        <p:nvSpPr>
          <p:cNvPr id="5" name="ZoneTexte 4">
            <a:extLst>
              <a:ext uri="{FF2B5EF4-FFF2-40B4-BE49-F238E27FC236}">
                <a16:creationId xmlns:a16="http://schemas.microsoft.com/office/drawing/2014/main" id="{5E109DE9-478B-49F1-A070-3723EC833DF1}"/>
              </a:ext>
            </a:extLst>
          </p:cNvPr>
          <p:cNvSpPr txBox="1"/>
          <p:nvPr/>
        </p:nvSpPr>
        <p:spPr>
          <a:xfrm>
            <a:off x="6012160" y="1995686"/>
            <a:ext cx="2376264" cy="1631216"/>
          </a:xfrm>
          <a:prstGeom prst="rect">
            <a:avLst/>
          </a:prstGeom>
          <a:solidFill>
            <a:schemeClr val="accent1"/>
          </a:solidFill>
          <a:ln w="3175">
            <a:solidFill>
              <a:schemeClr val="tx1"/>
            </a:solidFill>
          </a:ln>
        </p:spPr>
        <p:txBody>
          <a:bodyPr wrap="square" lIns="72000" rIns="72000" rtlCol="0">
            <a:spAutoFit/>
          </a:bodyPr>
          <a:lstStyle/>
          <a:p>
            <a:pPr algn="ctr"/>
            <a:r>
              <a:rPr lang="fr-FR" sz="2000" b="1" dirty="0">
                <a:solidFill>
                  <a:schemeClr val="bg1"/>
                </a:solidFill>
                <a:sym typeface="Wingdings"/>
              </a:rPr>
              <a:t>The variation </a:t>
            </a:r>
            <a:r>
              <a:rPr lang="fr-FR" sz="2000" b="1" dirty="0" err="1">
                <a:solidFill>
                  <a:schemeClr val="bg1"/>
                </a:solidFill>
                <a:sym typeface="Wingdings"/>
              </a:rPr>
              <a:t>showed</a:t>
            </a:r>
            <a:r>
              <a:rPr lang="fr-FR" sz="2000" b="1" dirty="0">
                <a:solidFill>
                  <a:schemeClr val="bg1"/>
                </a:solidFill>
                <a:sym typeface="Wingdings"/>
              </a:rPr>
              <a:t> in the reality </a:t>
            </a:r>
            <a:r>
              <a:rPr lang="fr-FR" sz="2000" b="1" dirty="0" err="1">
                <a:solidFill>
                  <a:schemeClr val="bg1"/>
                </a:solidFill>
                <a:sym typeface="Wingdings"/>
              </a:rPr>
              <a:t>picture</a:t>
            </a:r>
            <a:r>
              <a:rPr lang="fr-FR" sz="2000" b="1" dirty="0">
                <a:solidFill>
                  <a:schemeClr val="bg1"/>
                </a:solidFill>
                <a:sym typeface="Wingdings"/>
              </a:rPr>
              <a:t> </a:t>
            </a:r>
            <a:r>
              <a:rPr lang="fr-FR" sz="2000" b="1" dirty="0" err="1">
                <a:solidFill>
                  <a:schemeClr val="bg1"/>
                </a:solidFill>
                <a:sym typeface="Wingdings"/>
              </a:rPr>
              <a:t>need</a:t>
            </a:r>
            <a:r>
              <a:rPr lang="fr-FR" sz="2000" b="1" dirty="0">
                <a:solidFill>
                  <a:schemeClr val="bg1"/>
                </a:solidFill>
                <a:sym typeface="Wingdings"/>
              </a:rPr>
              <a:t> to </a:t>
            </a:r>
            <a:r>
              <a:rPr lang="fr-FR" sz="2000" b="1" dirty="0" err="1">
                <a:solidFill>
                  <a:schemeClr val="bg1"/>
                </a:solidFill>
                <a:sym typeface="Wingdings"/>
              </a:rPr>
              <a:t>be</a:t>
            </a:r>
            <a:r>
              <a:rPr lang="fr-FR" sz="2000" b="1" dirty="0">
                <a:solidFill>
                  <a:schemeClr val="bg1"/>
                </a:solidFill>
                <a:sym typeface="Wingdings"/>
              </a:rPr>
              <a:t> </a:t>
            </a:r>
            <a:r>
              <a:rPr lang="fr-FR" sz="2000" b="1" dirty="0" err="1">
                <a:solidFill>
                  <a:schemeClr val="bg1"/>
                </a:solidFill>
                <a:sym typeface="Wingdings"/>
              </a:rPr>
              <a:t>controlled</a:t>
            </a:r>
            <a:endParaRPr lang="fr-FR" sz="2000" b="1" dirty="0">
              <a:solidFill>
                <a:schemeClr val="bg1"/>
              </a:solidFill>
              <a:sym typeface="Wingdings"/>
            </a:endParaRPr>
          </a:p>
        </p:txBody>
      </p:sp>
      <p:sp>
        <p:nvSpPr>
          <p:cNvPr id="8" name="ZoneTexte 7">
            <a:extLst>
              <a:ext uri="{FF2B5EF4-FFF2-40B4-BE49-F238E27FC236}">
                <a16:creationId xmlns:a16="http://schemas.microsoft.com/office/drawing/2014/main" id="{1788CACB-EAEE-4B45-A279-C1D56C6BFE45}"/>
              </a:ext>
            </a:extLst>
          </p:cNvPr>
          <p:cNvSpPr txBox="1"/>
          <p:nvPr/>
        </p:nvSpPr>
        <p:spPr>
          <a:xfrm>
            <a:off x="539552" y="1795631"/>
            <a:ext cx="1440160" cy="400110"/>
          </a:xfrm>
          <a:prstGeom prst="rect">
            <a:avLst/>
          </a:prstGeom>
          <a:solidFill>
            <a:schemeClr val="accent1"/>
          </a:solidFill>
          <a:ln w="3175">
            <a:solidFill>
              <a:schemeClr val="tx1"/>
            </a:solidFill>
          </a:ln>
        </p:spPr>
        <p:txBody>
          <a:bodyPr wrap="square" lIns="72000" rIns="72000" rtlCol="0">
            <a:spAutoFit/>
          </a:bodyPr>
          <a:lstStyle/>
          <a:p>
            <a:pPr algn="ctr"/>
            <a:r>
              <a:rPr lang="fr-FR" sz="2000" b="1" dirty="0">
                <a:solidFill>
                  <a:schemeClr val="bg1"/>
                </a:solidFill>
                <a:sym typeface="Wingdings"/>
              </a:rPr>
              <a:t>A process</a:t>
            </a:r>
          </a:p>
        </p:txBody>
      </p:sp>
      <p:sp>
        <p:nvSpPr>
          <p:cNvPr id="2" name="Espace réservé du numéro de diapositive 1">
            <a:extLst>
              <a:ext uri="{FF2B5EF4-FFF2-40B4-BE49-F238E27FC236}">
                <a16:creationId xmlns:a16="http://schemas.microsoft.com/office/drawing/2014/main" id="{63B09694-2468-154E-8D8C-BCE66CCFB145}"/>
              </a:ext>
            </a:extLst>
          </p:cNvPr>
          <p:cNvSpPr>
            <a:spLocks noGrp="1"/>
          </p:cNvSpPr>
          <p:nvPr>
            <p:ph type="sldNum" sz="quarter" idx="11"/>
          </p:nvPr>
        </p:nvSpPr>
        <p:spPr/>
        <p:txBody>
          <a:bodyPr/>
          <a:lstStyle/>
          <a:p>
            <a:fld id="{4E950855-28E0-B842-9330-3B380073FD02}" type="slidenum">
              <a:rPr lang="fr-FR" smtClean="0"/>
              <a:pPr/>
              <a:t>65</a:t>
            </a:fld>
            <a:endParaRPr lang="fr-FR" dirty="0"/>
          </a:p>
        </p:txBody>
      </p:sp>
    </p:spTree>
    <p:extLst>
      <p:ext uri="{BB962C8B-B14F-4D97-AF65-F5344CB8AC3E}">
        <p14:creationId xmlns:p14="http://schemas.microsoft.com/office/powerpoint/2010/main" val="2128207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Purpose of a Control Plan?</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noAutofit/>
          </a:bodyPr>
          <a:lstStyle/>
          <a:p>
            <a:pPr marL="0" indent="0">
              <a:buNone/>
            </a:pPr>
            <a:r>
              <a:rPr lang="en-US" dirty="0"/>
              <a:t>The intent of a Control Plan is to create a structured approach for control of process and product elements while focusing the organization on characteristics important to the customer. </a:t>
            </a:r>
          </a:p>
          <a:p>
            <a:pPr marL="0" indent="0">
              <a:buNone/>
            </a:pPr>
            <a:r>
              <a:rPr lang="en-US" dirty="0"/>
              <a:t>An important part of a Control Plan is a Reaction Plan that clearly specifies what action to take in case an out-of-control condition occurs. </a:t>
            </a:r>
            <a:endParaRPr lang="fr-FR" sz="1400" dirty="0"/>
          </a:p>
        </p:txBody>
      </p:sp>
      <p:sp>
        <p:nvSpPr>
          <p:cNvPr id="2" name="Espace réservé du numéro de diapositive 1">
            <a:extLst>
              <a:ext uri="{FF2B5EF4-FFF2-40B4-BE49-F238E27FC236}">
                <a16:creationId xmlns:a16="http://schemas.microsoft.com/office/drawing/2014/main" id="{76EA9805-80D0-D142-9F74-D08106EEE57E}"/>
              </a:ext>
            </a:extLst>
          </p:cNvPr>
          <p:cNvSpPr>
            <a:spLocks noGrp="1"/>
          </p:cNvSpPr>
          <p:nvPr>
            <p:ph type="sldNum" sz="quarter" idx="11"/>
          </p:nvPr>
        </p:nvSpPr>
        <p:spPr/>
        <p:txBody>
          <a:bodyPr/>
          <a:lstStyle/>
          <a:p>
            <a:fld id="{4E950855-28E0-B842-9330-3B380073FD02}" type="slidenum">
              <a:rPr lang="fr-FR" smtClean="0"/>
              <a:pPr/>
              <a:t>66</a:t>
            </a:fld>
            <a:endParaRPr lang="fr-FR" dirty="0"/>
          </a:p>
        </p:txBody>
      </p:sp>
    </p:spTree>
    <p:extLst>
      <p:ext uri="{BB962C8B-B14F-4D97-AF65-F5344CB8AC3E}">
        <p14:creationId xmlns:p14="http://schemas.microsoft.com/office/powerpoint/2010/main" val="213391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Purpose of a Control Plan?</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noAutofit/>
          </a:bodyPr>
          <a:lstStyle/>
          <a:p>
            <a:pPr marL="0" indent="0">
              <a:buNone/>
            </a:pPr>
            <a:r>
              <a:rPr lang="en-US" sz="1600" dirty="0"/>
              <a:t>1- To</a:t>
            </a:r>
            <a:r>
              <a:rPr lang="en-US" dirty="0"/>
              <a:t> </a:t>
            </a:r>
            <a:r>
              <a:rPr lang="en-US" sz="1600" dirty="0"/>
              <a:t>Control the risks identified in the P-FMEA (High RPNs)</a:t>
            </a:r>
          </a:p>
          <a:p>
            <a:pPr marL="0" indent="0">
              <a:buNone/>
            </a:pPr>
            <a:r>
              <a:rPr lang="en-US" sz="1600" dirty="0"/>
              <a:t>2- A structured approach to control process and product characteristics </a:t>
            </a:r>
          </a:p>
          <a:p>
            <a:pPr marL="0" indent="0">
              <a:buNone/>
            </a:pPr>
            <a:r>
              <a:rPr lang="en-US" sz="1600" dirty="0"/>
              <a:t>3- Focusses on Customer Requirements </a:t>
            </a:r>
          </a:p>
          <a:p>
            <a:pPr marL="0" indent="0">
              <a:buNone/>
            </a:pPr>
            <a:r>
              <a:rPr lang="en-US" sz="1600" dirty="0"/>
              <a:t>4- Assure reaction plans are in place in case of out-of-control conditions </a:t>
            </a:r>
          </a:p>
          <a:p>
            <a:pPr marL="0" indent="0">
              <a:buNone/>
            </a:pPr>
            <a:r>
              <a:rPr lang="en-US" sz="1600" dirty="0"/>
              <a:t>5- Provide a central document for communication of control methods </a:t>
            </a:r>
          </a:p>
          <a:p>
            <a:pPr marL="0" indent="0">
              <a:buNone/>
            </a:pPr>
            <a:r>
              <a:rPr lang="en-US" sz="1600" dirty="0"/>
              <a:t>6- A Control Plan contains following key information: </a:t>
            </a:r>
          </a:p>
          <a:p>
            <a:pPr marL="0" indent="0">
              <a:buNone/>
            </a:pPr>
            <a:r>
              <a:rPr lang="en-US" dirty="0"/>
              <a:t>	</a:t>
            </a:r>
            <a:r>
              <a:rPr lang="en-US" sz="1400" dirty="0"/>
              <a:t>Identification of the control factors </a:t>
            </a:r>
          </a:p>
          <a:p>
            <a:pPr marL="0" indent="0">
              <a:buNone/>
            </a:pPr>
            <a:r>
              <a:rPr lang="en-US" sz="1400" dirty="0"/>
              <a:t>	The specifications and tolerances </a:t>
            </a:r>
          </a:p>
          <a:p>
            <a:pPr marL="0" indent="0">
              <a:buNone/>
            </a:pPr>
            <a:r>
              <a:rPr lang="en-US" sz="1400" dirty="0"/>
              <a:t>	The measurement system Sample size and frequency 	The control method </a:t>
            </a:r>
          </a:p>
          <a:p>
            <a:pPr marL="0" indent="0">
              <a:buNone/>
            </a:pPr>
            <a:r>
              <a:rPr lang="en-US" sz="1400" dirty="0"/>
              <a:t>	The reaction plan </a:t>
            </a:r>
          </a:p>
          <a:p>
            <a:pPr marL="0" indent="0">
              <a:buNone/>
            </a:pPr>
            <a:endParaRPr lang="en-US" sz="1400" dirty="0"/>
          </a:p>
          <a:p>
            <a:pPr marL="0" indent="0">
              <a:buNone/>
            </a:pPr>
            <a:r>
              <a:rPr lang="en-US" dirty="0"/>
              <a:t>Control Plans are living documents, just like FMEA’s</a:t>
            </a:r>
          </a:p>
        </p:txBody>
      </p:sp>
      <p:sp>
        <p:nvSpPr>
          <p:cNvPr id="2" name="Espace réservé du numéro de diapositive 1">
            <a:extLst>
              <a:ext uri="{FF2B5EF4-FFF2-40B4-BE49-F238E27FC236}">
                <a16:creationId xmlns:a16="http://schemas.microsoft.com/office/drawing/2014/main" id="{5A5E71E6-1D6F-8147-915F-3B660B40175F}"/>
              </a:ext>
            </a:extLst>
          </p:cNvPr>
          <p:cNvSpPr>
            <a:spLocks noGrp="1"/>
          </p:cNvSpPr>
          <p:nvPr>
            <p:ph type="sldNum" sz="quarter" idx="11"/>
          </p:nvPr>
        </p:nvSpPr>
        <p:spPr/>
        <p:txBody>
          <a:bodyPr/>
          <a:lstStyle/>
          <a:p>
            <a:fld id="{4E950855-28E0-B842-9330-3B380073FD02}" type="slidenum">
              <a:rPr lang="fr-FR" smtClean="0"/>
              <a:pPr/>
              <a:t>67</a:t>
            </a:fld>
            <a:endParaRPr lang="fr-FR" dirty="0"/>
          </a:p>
        </p:txBody>
      </p:sp>
    </p:spTree>
    <p:extLst>
      <p:ext uri="{BB962C8B-B14F-4D97-AF65-F5344CB8AC3E}">
        <p14:creationId xmlns:p14="http://schemas.microsoft.com/office/powerpoint/2010/main" val="164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7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7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77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77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77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77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577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773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577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Example of Control Plan</a:t>
            </a:r>
          </a:p>
        </p:txBody>
      </p:sp>
      <p:sp>
        <p:nvSpPr>
          <p:cNvPr id="3" name="Espace réservé du contenu 2">
            <a:extLst>
              <a:ext uri="{FF2B5EF4-FFF2-40B4-BE49-F238E27FC236}">
                <a16:creationId xmlns:a16="http://schemas.microsoft.com/office/drawing/2014/main" id="{6776B7B9-BBC2-2E43-986B-65DF7197ED5C}"/>
              </a:ext>
            </a:extLst>
          </p:cNvPr>
          <p:cNvSpPr>
            <a:spLocks noGrp="1"/>
          </p:cNvSpPr>
          <p:nvPr>
            <p:ph sz="quarter" idx="12"/>
          </p:nvPr>
        </p:nvSpPr>
        <p:spPr>
          <a:xfrm>
            <a:off x="457200" y="3363837"/>
            <a:ext cx="8229600" cy="1230785"/>
          </a:xfrm>
        </p:spPr>
        <p:txBody>
          <a:bodyPr>
            <a:normAutofit fontScale="55000" lnSpcReduction="20000"/>
          </a:bodyPr>
          <a:lstStyle/>
          <a:p>
            <a:r>
              <a:rPr lang="fr-FR" b="1" dirty="0"/>
              <a:t> </a:t>
            </a:r>
            <a:r>
              <a:rPr lang="en-US" dirty="0"/>
              <a:t>Here are typical code letters for special characteristics:</a:t>
            </a:r>
          </a:p>
          <a:p>
            <a:r>
              <a:rPr lang="en-US" b="1" dirty="0"/>
              <a:t>A</a:t>
            </a:r>
            <a:r>
              <a:rPr lang="en-US" dirty="0"/>
              <a:t> = Critical To Quality, a characteristic judged to be important to the fit and function of a component or assembly as well as customer satisfaction Critical to Quality (CTQ), need to have very </a:t>
            </a:r>
            <a:r>
              <a:rPr lang="en-US" b="1" dirty="0"/>
              <a:t>specific actions taken</a:t>
            </a:r>
          </a:p>
          <a:p>
            <a:r>
              <a:rPr lang="en-US" b="1" dirty="0"/>
              <a:t>B</a:t>
            </a:r>
            <a:r>
              <a:rPr lang="en-US" dirty="0"/>
              <a:t> = Functional dimensions and therefore tolerances </a:t>
            </a:r>
            <a:r>
              <a:rPr lang="en-US" b="1" dirty="0"/>
              <a:t>need to be monitored</a:t>
            </a:r>
          </a:p>
          <a:p>
            <a:r>
              <a:rPr lang="en-US" b="1" dirty="0"/>
              <a:t>C</a:t>
            </a:r>
            <a:r>
              <a:rPr lang="en-US" dirty="0"/>
              <a:t> = Need monitoring but calls for </a:t>
            </a:r>
            <a:r>
              <a:rPr lang="en-US" b="1" dirty="0"/>
              <a:t>fewer resources</a:t>
            </a:r>
          </a:p>
          <a:p>
            <a:r>
              <a:rPr lang="en-US" b="1" dirty="0"/>
              <a:t>Or follow the special characteristics symbols given by your customer</a:t>
            </a:r>
          </a:p>
          <a:p>
            <a:pPr algn="ctr"/>
            <a:endParaRPr lang="fr-FR" sz="1050" dirty="0">
              <a:sym typeface="Wingdings"/>
            </a:endParaRPr>
          </a:p>
        </p:txBody>
      </p:sp>
      <p:pic>
        <p:nvPicPr>
          <p:cNvPr id="2" name="Image 1">
            <a:extLst>
              <a:ext uri="{FF2B5EF4-FFF2-40B4-BE49-F238E27FC236}">
                <a16:creationId xmlns:a16="http://schemas.microsoft.com/office/drawing/2014/main" id="{A8262B8B-A432-49B8-BD03-6E216733C2F6}"/>
              </a:ext>
            </a:extLst>
          </p:cNvPr>
          <p:cNvPicPr>
            <a:picLocks noChangeAspect="1"/>
          </p:cNvPicPr>
          <p:nvPr/>
        </p:nvPicPr>
        <p:blipFill>
          <a:blip r:embed="rId3"/>
          <a:stretch>
            <a:fillRect/>
          </a:stretch>
        </p:blipFill>
        <p:spPr>
          <a:xfrm>
            <a:off x="456778" y="1410390"/>
            <a:ext cx="6419478" cy="1773575"/>
          </a:xfrm>
          <a:prstGeom prst="rect">
            <a:avLst/>
          </a:prstGeom>
        </p:spPr>
      </p:pic>
      <p:sp>
        <p:nvSpPr>
          <p:cNvPr id="4" name="Espace réservé du numéro de diapositive 3">
            <a:extLst>
              <a:ext uri="{FF2B5EF4-FFF2-40B4-BE49-F238E27FC236}">
                <a16:creationId xmlns:a16="http://schemas.microsoft.com/office/drawing/2014/main" id="{342C5D5A-F328-B54B-A919-634C9EA7BDBC}"/>
              </a:ext>
            </a:extLst>
          </p:cNvPr>
          <p:cNvSpPr>
            <a:spLocks noGrp="1"/>
          </p:cNvSpPr>
          <p:nvPr>
            <p:ph type="sldNum" sz="quarter" idx="11"/>
          </p:nvPr>
        </p:nvSpPr>
        <p:spPr/>
        <p:txBody>
          <a:bodyPr/>
          <a:lstStyle/>
          <a:p>
            <a:fld id="{4E950855-28E0-B842-9330-3B380073FD02}" type="slidenum">
              <a:rPr lang="fr-FR" smtClean="0"/>
              <a:pPr/>
              <a:t>68</a:t>
            </a:fld>
            <a:endParaRPr lang="fr-FR" dirty="0"/>
          </a:p>
        </p:txBody>
      </p:sp>
    </p:spTree>
    <p:extLst>
      <p:ext uri="{BB962C8B-B14F-4D97-AF65-F5344CB8AC3E}">
        <p14:creationId xmlns:p14="http://schemas.microsoft.com/office/powerpoint/2010/main" val="3037257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Example of Control Plan</a:t>
            </a:r>
          </a:p>
        </p:txBody>
      </p:sp>
      <p:pic>
        <p:nvPicPr>
          <p:cNvPr id="4" name="Image 3">
            <a:extLst>
              <a:ext uri="{FF2B5EF4-FFF2-40B4-BE49-F238E27FC236}">
                <a16:creationId xmlns:a16="http://schemas.microsoft.com/office/drawing/2014/main" id="{D1CB1D89-5E67-4EE7-AC83-8C859D861ACB}"/>
              </a:ext>
            </a:extLst>
          </p:cNvPr>
          <p:cNvPicPr>
            <a:picLocks noChangeAspect="1"/>
          </p:cNvPicPr>
          <p:nvPr/>
        </p:nvPicPr>
        <p:blipFill>
          <a:blip r:embed="rId3"/>
          <a:stretch>
            <a:fillRect/>
          </a:stretch>
        </p:blipFill>
        <p:spPr>
          <a:xfrm>
            <a:off x="539552" y="1851669"/>
            <a:ext cx="8149729" cy="2607913"/>
          </a:xfrm>
          <a:prstGeom prst="rect">
            <a:avLst/>
          </a:prstGeom>
        </p:spPr>
      </p:pic>
      <p:sp>
        <p:nvSpPr>
          <p:cNvPr id="2" name="Espace réservé du numéro de diapositive 1">
            <a:extLst>
              <a:ext uri="{FF2B5EF4-FFF2-40B4-BE49-F238E27FC236}">
                <a16:creationId xmlns:a16="http://schemas.microsoft.com/office/drawing/2014/main" id="{F928DEC2-81AE-AD49-A142-241E3132D937}"/>
              </a:ext>
            </a:extLst>
          </p:cNvPr>
          <p:cNvSpPr>
            <a:spLocks noGrp="1"/>
          </p:cNvSpPr>
          <p:nvPr>
            <p:ph type="sldNum" sz="quarter" idx="11"/>
          </p:nvPr>
        </p:nvSpPr>
        <p:spPr/>
        <p:txBody>
          <a:bodyPr/>
          <a:lstStyle/>
          <a:p>
            <a:fld id="{4E950855-28E0-B842-9330-3B380073FD02}" type="slidenum">
              <a:rPr lang="fr-FR" smtClean="0"/>
              <a:pPr/>
              <a:t>69</a:t>
            </a:fld>
            <a:endParaRPr lang="fr-FR" dirty="0"/>
          </a:p>
        </p:txBody>
      </p:sp>
    </p:spTree>
    <p:extLst>
      <p:ext uri="{BB962C8B-B14F-4D97-AF65-F5344CB8AC3E}">
        <p14:creationId xmlns:p14="http://schemas.microsoft.com/office/powerpoint/2010/main" val="10175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B665D-9825-48FC-943A-AE0A02564AE7}"/>
              </a:ext>
            </a:extLst>
          </p:cNvPr>
          <p:cNvSpPr>
            <a:spLocks noGrp="1" noChangeArrowheads="1"/>
          </p:cNvSpPr>
          <p:nvPr>
            <p:ph type="title"/>
          </p:nvPr>
        </p:nvSpPr>
        <p:spPr/>
        <p:txBody>
          <a:bodyPr/>
          <a:lstStyle/>
          <a:p>
            <a:r>
              <a:rPr lang="en-US" altLang="fr-FR" dirty="0"/>
              <a:t>1- FMEA History</a:t>
            </a:r>
          </a:p>
        </p:txBody>
      </p:sp>
      <p:sp>
        <p:nvSpPr>
          <p:cNvPr id="2" name="Espace réservé du numéro de diapositive 1">
            <a:extLst>
              <a:ext uri="{FF2B5EF4-FFF2-40B4-BE49-F238E27FC236}">
                <a16:creationId xmlns:a16="http://schemas.microsoft.com/office/drawing/2014/main" id="{04D85A3C-231C-4C35-A140-B31EAC7D6525}"/>
              </a:ext>
            </a:extLst>
          </p:cNvPr>
          <p:cNvSpPr>
            <a:spLocks noGrp="1"/>
          </p:cNvSpPr>
          <p:nvPr>
            <p:ph type="sldNum" sz="quarter" idx="11"/>
          </p:nvPr>
        </p:nvSpPr>
        <p:spPr/>
        <p:txBody>
          <a:bodyPr/>
          <a:lstStyle/>
          <a:p>
            <a:fld id="{4E950855-28E0-B842-9330-3B380073FD02}" type="slidenum">
              <a:rPr lang="fr-FR" smtClean="0"/>
              <a:pPr/>
              <a:t>7</a:t>
            </a:fld>
            <a:endParaRPr lang="fr-FR" dirty="0"/>
          </a:p>
        </p:txBody>
      </p:sp>
      <p:sp>
        <p:nvSpPr>
          <p:cNvPr id="3" name="Espace réservé du contenu 2">
            <a:extLst>
              <a:ext uri="{FF2B5EF4-FFF2-40B4-BE49-F238E27FC236}">
                <a16:creationId xmlns:a16="http://schemas.microsoft.com/office/drawing/2014/main" id="{45758AAA-C759-2F44-AED8-8EA9EA6FE901}"/>
              </a:ext>
            </a:extLst>
          </p:cNvPr>
          <p:cNvSpPr>
            <a:spLocks noGrp="1"/>
          </p:cNvSpPr>
          <p:nvPr>
            <p:ph sz="quarter" idx="12"/>
          </p:nvPr>
        </p:nvSpPr>
        <p:spPr/>
        <p:txBody>
          <a:bodyPr>
            <a:normAutofit fontScale="85000" lnSpcReduction="20000"/>
          </a:bodyPr>
          <a:lstStyle/>
          <a:p>
            <a:r>
              <a:rPr lang="en" dirty="0"/>
              <a:t>This “type”  of thinking has been around for hundreds of years. It was used in 1940 by the military to ensure that weapons were functional, It was then formalized in the aerospace industry during the Apollo program in the 1960’s. </a:t>
            </a:r>
            <a:endParaRPr lang="fr-FR" dirty="0"/>
          </a:p>
          <a:p>
            <a:endParaRPr lang="en-US" altLang="fr-FR" dirty="0"/>
          </a:p>
          <a:p>
            <a:r>
              <a:rPr lang="en-US" altLang="fr-FR" dirty="0"/>
              <a:t>Initial automotive adoption in the 1970’s.</a:t>
            </a:r>
          </a:p>
          <a:p>
            <a:pPr lvl="1"/>
            <a:r>
              <a:rPr lang="en-US" altLang="fr-FR" dirty="0"/>
              <a:t>To prevent Potential serious &amp; frequent safety issues.</a:t>
            </a:r>
          </a:p>
          <a:p>
            <a:endParaRPr lang="en-US" altLang="fr-FR" dirty="0"/>
          </a:p>
          <a:p>
            <a:r>
              <a:rPr lang="en-US" altLang="fr-FR" dirty="0"/>
              <a:t>Required by QS-9000 &amp; Advanced Product Quality Planning Process in 1994</a:t>
            </a:r>
          </a:p>
          <a:p>
            <a:pPr lvl="1"/>
            <a:r>
              <a:rPr lang="en-US" altLang="fr-FR" dirty="0"/>
              <a:t>For all automotive suppliers.</a:t>
            </a:r>
          </a:p>
          <a:p>
            <a:endParaRPr lang="en-US" altLang="fr-FR" dirty="0"/>
          </a:p>
          <a:p>
            <a:r>
              <a:rPr lang="en-US" altLang="fr-FR" dirty="0"/>
              <a:t> Now adopted by many other industries.</a:t>
            </a:r>
          </a:p>
          <a:p>
            <a:pPr lvl="1"/>
            <a:r>
              <a:rPr lang="en-US" altLang="fr-FR" dirty="0"/>
              <a:t> To prevent potential serious &amp; frequent safety issues or warranty issues.</a:t>
            </a:r>
          </a:p>
          <a:p>
            <a:endParaRPr lang="en-US" altLang="fr-FR" dirty="0"/>
          </a:p>
          <a:p>
            <a:endParaRPr lang="en-US" altLang="fr-FR" dirty="0"/>
          </a:p>
          <a:p>
            <a:endParaRPr lang="en-US" altLang="fr-FR" dirty="0"/>
          </a:p>
          <a:p>
            <a:endParaRPr lang="fr-FR" dirty="0"/>
          </a:p>
        </p:txBody>
      </p:sp>
    </p:spTree>
    <p:extLst>
      <p:ext uri="{BB962C8B-B14F-4D97-AF65-F5344CB8AC3E}">
        <p14:creationId xmlns:p14="http://schemas.microsoft.com/office/powerpoint/2010/main" val="3298329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normAutofit fontScale="90000"/>
          </a:bodyPr>
          <a:lstStyle/>
          <a:p>
            <a:r>
              <a:rPr lang="en-US" altLang="en-US" dirty="0"/>
              <a:t>Why adding special characteristics to a Control Plan?</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noAutofit/>
          </a:bodyPr>
          <a:lstStyle/>
          <a:p>
            <a:r>
              <a:rPr lang="en-US" sz="1400" b="1" dirty="0"/>
              <a:t>Why indicate whether a process step is CTQ?</a:t>
            </a:r>
            <a:r>
              <a:rPr lang="en-US" sz="1200" dirty="0"/>
              <a:t> </a:t>
            </a:r>
          </a:p>
          <a:p>
            <a:pPr marL="0" indent="0">
              <a:buNone/>
            </a:pPr>
            <a:br>
              <a:rPr lang="en-US" sz="1200" dirty="0"/>
            </a:br>
            <a:r>
              <a:rPr lang="en-US" sz="1200" dirty="0"/>
              <a:t>Special characteristics added in a specific step of a process </a:t>
            </a:r>
            <a:r>
              <a:rPr lang="en-US" sz="1200" dirty="0" err="1"/>
              <a:t>cotrol</a:t>
            </a:r>
            <a:r>
              <a:rPr lang="en-US" sz="1200" dirty="0"/>
              <a:t> plan shows a characteristic that is critical.</a:t>
            </a:r>
          </a:p>
          <a:p>
            <a:pPr marL="0" indent="0">
              <a:buNone/>
            </a:pPr>
            <a:r>
              <a:rPr lang="en-US" sz="1200" dirty="0"/>
              <a:t>Obviously anything that is Critical To Quality needs to be controlled more tightly.</a:t>
            </a:r>
          </a:p>
          <a:p>
            <a:pPr marL="0" indent="0">
              <a:buNone/>
            </a:pPr>
            <a:endParaRPr lang="en-US" sz="1200" dirty="0"/>
          </a:p>
          <a:p>
            <a:r>
              <a:rPr lang="en-US" sz="1400" b="1" dirty="0"/>
              <a:t>How to know what issues to look out for?</a:t>
            </a:r>
            <a:r>
              <a:rPr lang="en-US" sz="1200" dirty="0"/>
              <a:t> </a:t>
            </a:r>
          </a:p>
          <a:p>
            <a:pPr marL="0" indent="0">
              <a:buNone/>
            </a:pPr>
            <a:br>
              <a:rPr lang="en-US" sz="1200" dirty="0"/>
            </a:br>
            <a:r>
              <a:rPr lang="en-US" sz="1200" dirty="0"/>
              <a:t>We need that information when planning for controls. You need to follow the process steps and think "what controls are needed here?". A process FMEA is the tool that will help you decide where the controls need to be added to the process.</a:t>
            </a:r>
          </a:p>
          <a:p>
            <a:pPr marL="0" indent="0">
              <a:buNone/>
            </a:pPr>
            <a:endParaRPr lang="en-US" sz="1200" dirty="0"/>
          </a:p>
          <a:p>
            <a:r>
              <a:rPr lang="en-US" sz="1200" dirty="0"/>
              <a:t> </a:t>
            </a:r>
            <a:r>
              <a:rPr lang="en-US" sz="1400" b="1" dirty="0"/>
              <a:t>Why also include the products from suppliers?</a:t>
            </a:r>
          </a:p>
          <a:p>
            <a:pPr marL="0" indent="0">
              <a:buNone/>
            </a:pPr>
            <a:br>
              <a:rPr lang="en-US" sz="1400" dirty="0"/>
            </a:br>
            <a:r>
              <a:rPr lang="en-US" sz="1200" dirty="0"/>
              <a:t>Garbage in, garbage out. You absolutely need to check the quality of incoming material, in addition to your in-house processes.</a:t>
            </a:r>
          </a:p>
        </p:txBody>
      </p:sp>
      <p:sp>
        <p:nvSpPr>
          <p:cNvPr id="2" name="Espace réservé du numéro de diapositive 1">
            <a:extLst>
              <a:ext uri="{FF2B5EF4-FFF2-40B4-BE49-F238E27FC236}">
                <a16:creationId xmlns:a16="http://schemas.microsoft.com/office/drawing/2014/main" id="{96183E01-6596-E845-B445-9C1EB26695D6}"/>
              </a:ext>
            </a:extLst>
          </p:cNvPr>
          <p:cNvSpPr>
            <a:spLocks noGrp="1"/>
          </p:cNvSpPr>
          <p:nvPr>
            <p:ph type="sldNum" sz="quarter" idx="11"/>
          </p:nvPr>
        </p:nvSpPr>
        <p:spPr/>
        <p:txBody>
          <a:bodyPr/>
          <a:lstStyle/>
          <a:p>
            <a:fld id="{4E950855-28E0-B842-9330-3B380073FD02}" type="slidenum">
              <a:rPr lang="fr-FR" smtClean="0"/>
              <a:pPr/>
              <a:t>70</a:t>
            </a:fld>
            <a:endParaRPr lang="fr-FR" dirty="0"/>
          </a:p>
        </p:txBody>
      </p:sp>
    </p:spTree>
    <p:extLst>
      <p:ext uri="{BB962C8B-B14F-4D97-AF65-F5344CB8AC3E}">
        <p14:creationId xmlns:p14="http://schemas.microsoft.com/office/powerpoint/2010/main" val="36918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7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7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7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773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7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When is a Control Plan required?</a:t>
            </a:r>
          </a:p>
        </p:txBody>
      </p:sp>
      <p:sp>
        <p:nvSpPr>
          <p:cNvPr id="457731" name="Rectangle 3">
            <a:extLst>
              <a:ext uri="{FF2B5EF4-FFF2-40B4-BE49-F238E27FC236}">
                <a16:creationId xmlns:a16="http://schemas.microsoft.com/office/drawing/2014/main" id="{5342A21B-6608-4460-9AEA-4F1A19747115}"/>
              </a:ext>
            </a:extLst>
          </p:cNvPr>
          <p:cNvSpPr>
            <a:spLocks noGrp="1" noChangeArrowheads="1"/>
          </p:cNvSpPr>
          <p:nvPr>
            <p:ph sz="quarter" idx="12"/>
          </p:nvPr>
        </p:nvSpPr>
        <p:spPr/>
        <p:txBody>
          <a:bodyPr>
            <a:noAutofit/>
          </a:bodyPr>
          <a:lstStyle/>
          <a:p>
            <a:r>
              <a:rPr lang="fr-FR" sz="1400" b="1" dirty="0"/>
              <a:t> </a:t>
            </a:r>
            <a:r>
              <a:rPr lang="en-US" dirty="0"/>
              <a:t>In general, a PPAP is required anytime when a new part or a change to an existing part/process is being planned. It is the discretion of the customer to determine when and if a PPAP submission is required. </a:t>
            </a:r>
          </a:p>
          <a:p>
            <a:r>
              <a:rPr lang="en-US" dirty="0"/>
              <a:t>A Supplier should have all the necessary documentation ready for submission to the customer upon PPAP request</a:t>
            </a:r>
            <a:endParaRPr lang="en-US" altLang="en-US" sz="1400" dirty="0"/>
          </a:p>
        </p:txBody>
      </p:sp>
      <p:sp>
        <p:nvSpPr>
          <p:cNvPr id="2" name="Espace réservé du numéro de diapositive 1">
            <a:extLst>
              <a:ext uri="{FF2B5EF4-FFF2-40B4-BE49-F238E27FC236}">
                <a16:creationId xmlns:a16="http://schemas.microsoft.com/office/drawing/2014/main" id="{56E22591-BD8B-8545-9A2D-26D9D554E9CC}"/>
              </a:ext>
            </a:extLst>
          </p:cNvPr>
          <p:cNvSpPr>
            <a:spLocks noGrp="1"/>
          </p:cNvSpPr>
          <p:nvPr>
            <p:ph type="sldNum" sz="quarter" idx="11"/>
          </p:nvPr>
        </p:nvSpPr>
        <p:spPr/>
        <p:txBody>
          <a:bodyPr/>
          <a:lstStyle/>
          <a:p>
            <a:fld id="{4E950855-28E0-B842-9330-3B380073FD02}" type="slidenum">
              <a:rPr lang="fr-FR" smtClean="0"/>
              <a:pPr/>
              <a:t>71</a:t>
            </a:fld>
            <a:endParaRPr lang="fr-FR" dirty="0"/>
          </a:p>
        </p:txBody>
      </p:sp>
    </p:spTree>
    <p:extLst>
      <p:ext uri="{BB962C8B-B14F-4D97-AF65-F5344CB8AC3E}">
        <p14:creationId xmlns:p14="http://schemas.microsoft.com/office/powerpoint/2010/main" val="615768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3"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E1491A-0870-482B-B43D-84EA4E292F20}"/>
              </a:ext>
            </a:extLst>
          </p:cNvPr>
          <p:cNvSpPr>
            <a:spLocks noGrp="1" noChangeArrowheads="1"/>
          </p:cNvSpPr>
          <p:nvPr>
            <p:ph type="title"/>
          </p:nvPr>
        </p:nvSpPr>
        <p:spPr/>
        <p:txBody>
          <a:bodyPr/>
          <a:lstStyle/>
          <a:p>
            <a:r>
              <a:rPr lang="en-US" altLang="en-US" dirty="0"/>
              <a:t>Conclusion</a:t>
            </a:r>
          </a:p>
        </p:txBody>
      </p:sp>
      <p:sp>
        <p:nvSpPr>
          <p:cNvPr id="4" name="Espace réservé du contenu 3">
            <a:extLst>
              <a:ext uri="{FF2B5EF4-FFF2-40B4-BE49-F238E27FC236}">
                <a16:creationId xmlns:a16="http://schemas.microsoft.com/office/drawing/2014/main" id="{B5DC1474-655C-45E5-9F3A-E8A797BED6D4}"/>
              </a:ext>
            </a:extLst>
          </p:cNvPr>
          <p:cNvSpPr>
            <a:spLocks noGrp="1"/>
          </p:cNvSpPr>
          <p:nvPr>
            <p:ph sz="quarter" idx="12"/>
          </p:nvPr>
        </p:nvSpPr>
        <p:spPr/>
        <p:txBody>
          <a:bodyPr/>
          <a:lstStyle/>
          <a:p>
            <a:r>
              <a:rPr lang="en-US" dirty="0"/>
              <a:t>A control plan lists all product and process inspection points required to deliver a defect-free outcome, and is essential for maintaining process control over the long run.  While the control plan example on this page is manufacturing related, the same concept can be adapted to any number of physical or transactional work processes.</a:t>
            </a:r>
          </a:p>
          <a:p>
            <a:endParaRPr lang="fr-FR" dirty="0"/>
          </a:p>
        </p:txBody>
      </p:sp>
      <p:sp>
        <p:nvSpPr>
          <p:cNvPr id="5" name="Espace réservé du numéro de diapositive 4">
            <a:extLst>
              <a:ext uri="{FF2B5EF4-FFF2-40B4-BE49-F238E27FC236}">
                <a16:creationId xmlns:a16="http://schemas.microsoft.com/office/drawing/2014/main" id="{AD853AC9-85FB-9F41-B430-6A987FB42699}"/>
              </a:ext>
            </a:extLst>
          </p:cNvPr>
          <p:cNvSpPr>
            <a:spLocks noGrp="1"/>
          </p:cNvSpPr>
          <p:nvPr>
            <p:ph type="sldNum" sz="quarter" idx="11"/>
          </p:nvPr>
        </p:nvSpPr>
        <p:spPr/>
        <p:txBody>
          <a:bodyPr/>
          <a:lstStyle/>
          <a:p>
            <a:fld id="{4E950855-28E0-B842-9330-3B380073FD02}" type="slidenum">
              <a:rPr lang="fr-FR" smtClean="0"/>
              <a:pPr/>
              <a:t>72</a:t>
            </a:fld>
            <a:endParaRPr lang="fr-FR" dirty="0"/>
          </a:p>
        </p:txBody>
      </p:sp>
    </p:spTree>
    <p:extLst>
      <p:ext uri="{BB962C8B-B14F-4D97-AF65-F5344CB8AC3E}">
        <p14:creationId xmlns:p14="http://schemas.microsoft.com/office/powerpoint/2010/main" val="404273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2- WHAT IS A FMEA?</a:t>
            </a:r>
          </a:p>
        </p:txBody>
      </p:sp>
      <p:sp>
        <p:nvSpPr>
          <p:cNvPr id="3" name="Title 1"/>
          <p:cNvSpPr txBox="1">
            <a:spLocks/>
          </p:cNvSpPr>
          <p:nvPr/>
        </p:nvSpPr>
        <p:spPr>
          <a:xfrm>
            <a:off x="685800" y="2162101"/>
            <a:ext cx="8001000" cy="20658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FFFFFF"/>
                </a:solidFill>
                <a:latin typeface="Arial"/>
                <a:ea typeface="+mj-ea"/>
                <a:cs typeface="Arial"/>
              </a:defRPr>
            </a:lvl1pPr>
          </a:lstStyle>
          <a:p>
            <a:pPr marL="457200" indent="-457200">
              <a:buFont typeface="+mj-lt"/>
              <a:buAutoNum type="arabicPeriod"/>
            </a:pPr>
            <a:endParaRPr lang="en-CA" sz="2000" dirty="0"/>
          </a:p>
        </p:txBody>
      </p:sp>
      <p:sp>
        <p:nvSpPr>
          <p:cNvPr id="5" name="Espace réservé du numéro de diapositive 4">
            <a:extLst>
              <a:ext uri="{FF2B5EF4-FFF2-40B4-BE49-F238E27FC236}">
                <a16:creationId xmlns:a16="http://schemas.microsoft.com/office/drawing/2014/main" id="{2945F225-F3CA-9A42-B01E-5F39734F9EC7}"/>
              </a:ext>
            </a:extLst>
          </p:cNvPr>
          <p:cNvSpPr>
            <a:spLocks noGrp="1"/>
          </p:cNvSpPr>
          <p:nvPr>
            <p:ph type="sldNum" sz="quarter" idx="12"/>
          </p:nvPr>
        </p:nvSpPr>
        <p:spPr/>
        <p:txBody>
          <a:bodyPr/>
          <a:lstStyle/>
          <a:p>
            <a:fld id="{4E950855-28E0-B842-9330-3B380073FD02}" type="slidenum">
              <a:rPr lang="fr-FR" smtClean="0">
                <a:solidFill>
                  <a:prstClr val="white"/>
                </a:solidFill>
              </a:rPr>
              <a:pPr/>
              <a:t>8</a:t>
            </a:fld>
            <a:endParaRPr lang="fr-FR">
              <a:solidFill>
                <a:prstClr val="white"/>
              </a:solidFill>
            </a:endParaRPr>
          </a:p>
        </p:txBody>
      </p:sp>
    </p:spTree>
    <p:extLst>
      <p:ext uri="{BB962C8B-B14F-4D97-AF65-F5344CB8AC3E}">
        <p14:creationId xmlns:p14="http://schemas.microsoft.com/office/powerpoint/2010/main" val="203350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B7EF532-D1A9-4CA4-A018-124823A3329F}"/>
              </a:ext>
            </a:extLst>
          </p:cNvPr>
          <p:cNvSpPr>
            <a:spLocks noGrp="1" noChangeArrowheads="1"/>
          </p:cNvSpPr>
          <p:nvPr>
            <p:ph type="title"/>
          </p:nvPr>
        </p:nvSpPr>
        <p:spPr/>
        <p:txBody>
          <a:bodyPr/>
          <a:lstStyle/>
          <a:p>
            <a:r>
              <a:rPr lang="en-US" altLang="en-US"/>
              <a:t>FMEA - Definition &amp; Purpose</a:t>
            </a:r>
          </a:p>
        </p:txBody>
      </p:sp>
      <p:sp>
        <p:nvSpPr>
          <p:cNvPr id="2" name="Espace réservé du contenu 1">
            <a:extLst>
              <a:ext uri="{FF2B5EF4-FFF2-40B4-BE49-F238E27FC236}">
                <a16:creationId xmlns:a16="http://schemas.microsoft.com/office/drawing/2014/main" id="{8AB681E4-3BC2-7340-80BC-44F8E90121EA}"/>
              </a:ext>
            </a:extLst>
          </p:cNvPr>
          <p:cNvSpPr>
            <a:spLocks noGrp="1"/>
          </p:cNvSpPr>
          <p:nvPr>
            <p:ph sz="quarter" idx="12"/>
          </p:nvPr>
        </p:nvSpPr>
        <p:spPr/>
        <p:txBody>
          <a:bodyPr>
            <a:normAutofit fontScale="92500" lnSpcReduction="10000"/>
          </a:bodyPr>
          <a:lstStyle/>
          <a:p>
            <a:pPr marL="0" indent="0">
              <a:lnSpc>
                <a:spcPct val="80000"/>
              </a:lnSpc>
              <a:spcBef>
                <a:spcPct val="50000"/>
              </a:spcBef>
              <a:buNone/>
            </a:pPr>
            <a:r>
              <a:rPr lang="en-GB" altLang="en-US" sz="1600" b="1" dirty="0">
                <a:solidFill>
                  <a:srgbClr val="000514"/>
                </a:solidFill>
              </a:rPr>
              <a:t>What is a FMEA ? </a:t>
            </a:r>
          </a:p>
          <a:p>
            <a:pPr marL="0" indent="0">
              <a:lnSpc>
                <a:spcPct val="80000"/>
              </a:lnSpc>
              <a:spcBef>
                <a:spcPct val="50000"/>
              </a:spcBef>
              <a:buNone/>
            </a:pPr>
            <a:endParaRPr lang="en-GB" altLang="en-US" sz="1050" b="1" dirty="0">
              <a:solidFill>
                <a:srgbClr val="000514"/>
              </a:solidFill>
            </a:endParaRPr>
          </a:p>
          <a:p>
            <a:pPr marL="0" indent="0">
              <a:lnSpc>
                <a:spcPct val="80000"/>
              </a:lnSpc>
              <a:spcBef>
                <a:spcPct val="50000"/>
              </a:spcBef>
              <a:buNone/>
            </a:pPr>
            <a:endParaRPr lang="en-GB" altLang="en-US" sz="1050" b="1" dirty="0">
              <a:solidFill>
                <a:srgbClr val="000514"/>
              </a:solidFill>
            </a:endParaRPr>
          </a:p>
          <a:p>
            <a:pPr marL="0" indent="0">
              <a:lnSpc>
                <a:spcPct val="80000"/>
              </a:lnSpc>
              <a:spcBef>
                <a:spcPct val="50000"/>
              </a:spcBef>
              <a:buNone/>
            </a:pPr>
            <a:endParaRPr lang="en-GB" altLang="en-US" sz="1050" b="1" dirty="0">
              <a:solidFill>
                <a:srgbClr val="000514"/>
              </a:solidFill>
            </a:endParaRPr>
          </a:p>
          <a:p>
            <a:pPr>
              <a:lnSpc>
                <a:spcPct val="80000"/>
              </a:lnSpc>
              <a:spcBef>
                <a:spcPct val="50000"/>
              </a:spcBef>
              <a:buFontTx/>
              <a:buAutoNum type="arabicPeriod"/>
            </a:pPr>
            <a:endParaRPr lang="en-US" altLang="en-US" sz="1500" dirty="0"/>
          </a:p>
          <a:p>
            <a:pPr>
              <a:lnSpc>
                <a:spcPct val="80000"/>
              </a:lnSpc>
              <a:spcBef>
                <a:spcPct val="50000"/>
              </a:spcBef>
              <a:buFontTx/>
              <a:buAutoNum type="arabicPeriod"/>
            </a:pPr>
            <a:r>
              <a:rPr lang="en-US" altLang="en-US" sz="1500" dirty="0"/>
              <a:t>Systematic method to prevent:</a:t>
            </a:r>
          </a:p>
          <a:p>
            <a:pPr lvl="1">
              <a:lnSpc>
                <a:spcPct val="80000"/>
              </a:lnSpc>
              <a:spcBef>
                <a:spcPct val="50000"/>
              </a:spcBef>
              <a:buFontTx/>
              <a:buChar char="•"/>
            </a:pPr>
            <a:r>
              <a:rPr lang="en-US" altLang="en-US" sz="1350" dirty="0"/>
              <a:t>Potential failure cause(s)</a:t>
            </a:r>
          </a:p>
          <a:p>
            <a:pPr lvl="1">
              <a:lnSpc>
                <a:spcPct val="80000"/>
              </a:lnSpc>
              <a:spcBef>
                <a:spcPct val="50000"/>
              </a:spcBef>
              <a:buFontTx/>
              <a:buChar char="•"/>
            </a:pPr>
            <a:r>
              <a:rPr lang="en-US" altLang="en-US" sz="1350" dirty="0"/>
              <a:t>Potential failure mode(s)</a:t>
            </a:r>
          </a:p>
          <a:p>
            <a:pPr lvl="1">
              <a:lnSpc>
                <a:spcPct val="80000"/>
              </a:lnSpc>
              <a:spcBef>
                <a:spcPct val="50000"/>
              </a:spcBef>
              <a:buFontTx/>
              <a:buChar char="•"/>
            </a:pPr>
            <a:r>
              <a:rPr lang="en-US" altLang="en-US" sz="1350" dirty="0"/>
              <a:t>Potential effects of failure(s)</a:t>
            </a:r>
          </a:p>
          <a:p>
            <a:pPr>
              <a:lnSpc>
                <a:spcPct val="80000"/>
              </a:lnSpc>
              <a:spcBef>
                <a:spcPct val="50000"/>
              </a:spcBef>
              <a:buFontTx/>
              <a:buAutoNum type="arabicPeriod"/>
            </a:pPr>
            <a:r>
              <a:rPr lang="en-US" altLang="en-US" sz="1500" dirty="0"/>
              <a:t>Tool to help identify </a:t>
            </a:r>
            <a:r>
              <a:rPr lang="en-US" altLang="en-US" sz="1500" u="sng" dirty="0"/>
              <a:t>All</a:t>
            </a:r>
            <a:r>
              <a:rPr lang="en-US" altLang="en-US" sz="1500" dirty="0"/>
              <a:t> potential failure modes in a process</a:t>
            </a:r>
          </a:p>
          <a:p>
            <a:pPr>
              <a:lnSpc>
                <a:spcPct val="80000"/>
              </a:lnSpc>
              <a:spcBef>
                <a:spcPct val="50000"/>
              </a:spcBef>
              <a:buFontTx/>
              <a:buAutoNum type="arabicPeriod"/>
            </a:pPr>
            <a:r>
              <a:rPr lang="en-US" altLang="en-US" sz="1500" dirty="0"/>
              <a:t>Tool to determine what controls are in place to prevent failure modes from happening</a:t>
            </a:r>
          </a:p>
          <a:p>
            <a:pPr>
              <a:lnSpc>
                <a:spcPct val="80000"/>
              </a:lnSpc>
              <a:spcBef>
                <a:spcPct val="50000"/>
              </a:spcBef>
              <a:buFontTx/>
              <a:buAutoNum type="arabicPeriod"/>
            </a:pPr>
            <a:r>
              <a:rPr lang="en-US" altLang="en-US" sz="1500" dirty="0"/>
              <a:t>Documents all actions taken to reduce the Risk Priority Number (RPN)</a:t>
            </a:r>
          </a:p>
          <a:p>
            <a:pPr>
              <a:lnSpc>
                <a:spcPct val="80000"/>
              </a:lnSpc>
              <a:spcBef>
                <a:spcPct val="50000"/>
              </a:spcBef>
              <a:buFontTx/>
              <a:buAutoNum type="arabicPeriod"/>
            </a:pPr>
            <a:r>
              <a:rPr lang="en-US" altLang="en-US" sz="1500" dirty="0"/>
              <a:t>Used to implement continuous improvement principles on manufacturing process</a:t>
            </a:r>
            <a:endParaRPr lang="en-US" altLang="en-US" sz="1500" u="sng" dirty="0"/>
          </a:p>
          <a:p>
            <a:endParaRPr lang="fr-FR" dirty="0"/>
          </a:p>
        </p:txBody>
      </p:sp>
      <p:sp>
        <p:nvSpPr>
          <p:cNvPr id="8195" name="Rectangle 3">
            <a:extLst>
              <a:ext uri="{FF2B5EF4-FFF2-40B4-BE49-F238E27FC236}">
                <a16:creationId xmlns:a16="http://schemas.microsoft.com/office/drawing/2014/main" id="{24612429-E174-4472-8932-93D42D1EF077}"/>
              </a:ext>
            </a:extLst>
          </p:cNvPr>
          <p:cNvSpPr>
            <a:spLocks noChangeArrowheads="1"/>
          </p:cNvSpPr>
          <p:nvPr/>
        </p:nvSpPr>
        <p:spPr bwMode="auto">
          <a:xfrm>
            <a:off x="1428750" y="742950"/>
            <a:ext cx="6343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lvl1pPr marL="342900" indent="-342900">
              <a:spcBef>
                <a:spcPct val="20000"/>
              </a:spcBef>
              <a:buClr>
                <a:schemeClr val="tx2"/>
              </a:buClr>
              <a:buSzPct val="125000"/>
              <a:defRPr sz="3200" b="1">
                <a:solidFill>
                  <a:schemeClr val="tx1"/>
                </a:solidFill>
                <a:latin typeface="Arial" panose="020B0604020202020204" pitchFamily="34" charset="0"/>
              </a:defRPr>
            </a:lvl1pPr>
            <a:lvl2pPr marL="742950" indent="-628650">
              <a:spcBef>
                <a:spcPct val="20000"/>
              </a:spcBef>
              <a:buClr>
                <a:schemeClr val="tx2"/>
              </a:buClr>
              <a:buSzPct val="125000"/>
              <a:buChar char="•"/>
              <a:defRPr sz="3000">
                <a:solidFill>
                  <a:schemeClr val="tx1"/>
                </a:solidFill>
                <a:latin typeface="Arial" panose="020B0604020202020204" pitchFamily="34" charset="0"/>
              </a:defRPr>
            </a:lvl2pPr>
            <a:lvl3pPr marL="1143000" indent="-676275">
              <a:spcBef>
                <a:spcPct val="20000"/>
              </a:spcBef>
              <a:buClr>
                <a:schemeClr val="tx2"/>
              </a:buClr>
              <a:buSzPct val="125000"/>
              <a:buChar char="•"/>
              <a:defRPr sz="2400">
                <a:solidFill>
                  <a:schemeClr val="tx1"/>
                </a:solidFill>
                <a:latin typeface="Arial" panose="020B0604020202020204" pitchFamily="34" charset="0"/>
              </a:defRPr>
            </a:lvl3pPr>
            <a:lvl4pPr marL="1600200" indent="-793750">
              <a:spcBef>
                <a:spcPct val="20000"/>
              </a:spcBef>
              <a:buClr>
                <a:schemeClr val="tx2"/>
              </a:buClr>
              <a:buSzPct val="125000"/>
              <a:buChar char="•"/>
              <a:defRPr>
                <a:solidFill>
                  <a:schemeClr val="tx1"/>
                </a:solidFill>
                <a:latin typeface="Arial" panose="020B0604020202020204" pitchFamily="34" charset="0"/>
              </a:defRPr>
            </a:lvl4pPr>
            <a:lvl5pPr marL="2057400" indent="-228600">
              <a:spcBef>
                <a:spcPct val="20000"/>
              </a:spcBef>
              <a:buClr>
                <a:srgbClr val="FFFF00"/>
              </a:buClr>
              <a:buSzPct val="85000"/>
              <a:buFont typeface="Wingdings" panose="05000000000000000000" pitchFamily="2" charset="2"/>
              <a:buChar char="n"/>
              <a:defRPr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SzPct val="85000"/>
              <a:buFont typeface="Wingdings" panose="05000000000000000000" pitchFamily="2" charset="2"/>
              <a:buChar char="n"/>
              <a:defRPr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SzPct val="85000"/>
              <a:buFont typeface="Wingdings" panose="05000000000000000000" pitchFamily="2" charset="2"/>
              <a:buChar char="n"/>
              <a:defRPr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SzPct val="85000"/>
              <a:buFont typeface="Wingdings" panose="05000000000000000000" pitchFamily="2" charset="2"/>
              <a:buChar char="n"/>
              <a:defRPr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SzPct val="85000"/>
              <a:buFont typeface="Wingdings" panose="05000000000000000000" pitchFamily="2" charset="2"/>
              <a:buChar char="n"/>
              <a:defRPr b="1">
                <a:solidFill>
                  <a:srgbClr val="FFFFFF"/>
                </a:solidFill>
                <a:latin typeface="Arial" panose="020B0604020202020204" pitchFamily="34" charset="0"/>
              </a:defRPr>
            </a:lvl9pPr>
          </a:lstStyle>
          <a:p>
            <a:pPr>
              <a:spcBef>
                <a:spcPct val="0"/>
              </a:spcBef>
            </a:pPr>
            <a:r>
              <a:rPr lang="en-GB" altLang="en-US" sz="2700" b="0" dirty="0">
                <a:solidFill>
                  <a:srgbClr val="000514"/>
                </a:solidFill>
              </a:rPr>
              <a:t>What is a FMEA ? </a:t>
            </a:r>
            <a:endParaRPr lang="en-GB" altLang="en-US" sz="1500" b="0" dirty="0">
              <a:solidFill>
                <a:srgbClr val="000514"/>
              </a:solidFill>
            </a:endParaRPr>
          </a:p>
        </p:txBody>
      </p:sp>
      <p:sp>
        <p:nvSpPr>
          <p:cNvPr id="8196" name="Text Box 4">
            <a:extLst>
              <a:ext uri="{FF2B5EF4-FFF2-40B4-BE49-F238E27FC236}">
                <a16:creationId xmlns:a16="http://schemas.microsoft.com/office/drawing/2014/main" id="{2184FC2A-A374-45B7-B8BD-C778BCFEF06B}"/>
              </a:ext>
            </a:extLst>
          </p:cNvPr>
          <p:cNvSpPr txBox="1">
            <a:spLocks noChangeArrowheads="1"/>
          </p:cNvSpPr>
          <p:nvPr/>
        </p:nvSpPr>
        <p:spPr bwMode="auto">
          <a:xfrm>
            <a:off x="539552" y="1851670"/>
            <a:ext cx="3384376" cy="648072"/>
          </a:xfrm>
          <a:prstGeom prst="rect">
            <a:avLst/>
          </a:prstGeom>
          <a:solidFill>
            <a:schemeClr val="accent1"/>
          </a:solidFill>
          <a:ln w="12700">
            <a:noFill/>
            <a:miter lim="800000"/>
            <a:headEnd/>
            <a:tailEnd/>
          </a:ln>
          <a:effectLst/>
          <a:extLst/>
        </p:spPr>
        <p:txBody>
          <a:bodyPr wrap="square" anchor="ctr">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200" dirty="0">
                <a:solidFill>
                  <a:schemeClr val="bg1"/>
                </a:solidFill>
              </a:rPr>
              <a:t>Failure Modes &amp; Effect Analysis (FMEA)</a:t>
            </a:r>
            <a:br>
              <a:rPr lang="en-US" altLang="en-US" sz="1200" dirty="0">
                <a:solidFill>
                  <a:schemeClr val="bg1"/>
                </a:solidFill>
              </a:rPr>
            </a:br>
            <a:r>
              <a:rPr lang="en-US" altLang="en-US" sz="1200" dirty="0">
                <a:solidFill>
                  <a:schemeClr val="bg1"/>
                </a:solidFill>
              </a:rPr>
              <a:t>Process and Design FMEA (PFMEA/DFMEA)</a:t>
            </a:r>
          </a:p>
        </p:txBody>
      </p:sp>
      <p:sp>
        <p:nvSpPr>
          <p:cNvPr id="3" name="Espace réservé du numéro de diapositive 2">
            <a:extLst>
              <a:ext uri="{FF2B5EF4-FFF2-40B4-BE49-F238E27FC236}">
                <a16:creationId xmlns:a16="http://schemas.microsoft.com/office/drawing/2014/main" id="{CE9B7154-307C-5641-B35B-2285D3410168}"/>
              </a:ext>
            </a:extLst>
          </p:cNvPr>
          <p:cNvSpPr>
            <a:spLocks noGrp="1"/>
          </p:cNvSpPr>
          <p:nvPr>
            <p:ph type="sldNum" sz="quarter" idx="11"/>
          </p:nvPr>
        </p:nvSpPr>
        <p:spPr/>
        <p:txBody>
          <a:bodyPr/>
          <a:lstStyle/>
          <a:p>
            <a:fld id="{4E950855-28E0-B842-9330-3B380073FD02}" type="slidenum">
              <a:rPr lang="fr-FR" smtClean="0"/>
              <a:pPr/>
              <a:t>9</a:t>
            </a:fld>
            <a:endParaRPr lang="fr-FR" dirty="0"/>
          </a:p>
        </p:txBody>
      </p:sp>
    </p:spTree>
    <p:extLst>
      <p:ext uri="{BB962C8B-B14F-4D97-AF65-F5344CB8AC3E}">
        <p14:creationId xmlns:p14="http://schemas.microsoft.com/office/powerpoint/2010/main" val="348081533"/>
      </p:ext>
    </p:extLst>
  </p:cSld>
  <p:clrMapOvr>
    <a:masterClrMapping/>
  </p:clrMapOvr>
</p:sld>
</file>

<file path=ppt/theme/theme1.xml><?xml version="1.0" encoding="utf-8"?>
<a:theme xmlns:a="http://schemas.openxmlformats.org/drawingml/2006/main" name="Power_Point_template_16_9">
  <a:themeElements>
    <a:clrScheme name="Personnalisée 2">
      <a:dk1>
        <a:srgbClr val="000000"/>
      </a:dk1>
      <a:lt1>
        <a:sysClr val="window" lastClr="FFFFFF"/>
      </a:lt1>
      <a:dk2>
        <a:srgbClr val="000000"/>
      </a:dk2>
      <a:lt2>
        <a:srgbClr val="DFDFDF"/>
      </a:lt2>
      <a:accent1>
        <a:srgbClr val="0057B8"/>
      </a:accent1>
      <a:accent2>
        <a:srgbClr val="000000"/>
      </a:accent2>
      <a:accent3>
        <a:srgbClr val="474746"/>
      </a:accent3>
      <a:accent4>
        <a:srgbClr val="777877"/>
      </a:accent4>
      <a:accent5>
        <a:srgbClr val="B2B3B2"/>
      </a:accent5>
      <a:accent6>
        <a:srgbClr val="213D67"/>
      </a:accent6>
      <a:hlink>
        <a:srgbClr val="0057B8"/>
      </a:hlink>
      <a:folHlink>
        <a:srgbClr val="213D67"/>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92D050"/>
        </a:solidFill>
        <a:ln w="3175">
          <a:solidFill>
            <a:schemeClr val="accent1"/>
          </a:solidFill>
        </a:ln>
      </a:spPr>
      <a:bodyPr wrap="square" lIns="72000" rIns="72000" rtlCol="0">
        <a:spAutoFit/>
      </a:bodyPr>
      <a:lstStyle>
        <a:defPPr algn="ctr">
          <a:defRPr sz="800" b="1" dirty="0" smtClean="0">
            <a:sym typeface="Wingdings"/>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a42e56b-bc88-4832-895c-a5c8772d8fb2">Z3ZR4PWJDZ74-101-616</_dlc_DocId>
    <_dlc_DocIdUrl xmlns="ca42e56b-bc88-4832-895c-a5c8772d8fb2">
      <Url>https://intranet.camso.co/teams/GP/SQ/_layouts/DocIdRedir.aspx?ID=Z3ZR4PWJDZ74-101-616</Url>
      <Description>Z3ZR4PWJDZ74-101-616</Description>
    </_dlc_DocIdUrl>
    <Report_x0020_Date_x0020_20 xmlns="c35a4fdd-32cc-4f7e-b36c-89b9ae49882f" xsi:nil="true"/>
    <Archive xmlns="5a24fd49-0d8e-42c9-a9da-9a32987227d0">false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3D13B044326D4DBC5624356B36718E" ma:contentTypeVersion="29" ma:contentTypeDescription="Create a new document." ma:contentTypeScope="" ma:versionID="5eb23d8f3cea2fd326d8e6097e052e57">
  <xsd:schema xmlns:xsd="http://www.w3.org/2001/XMLSchema" xmlns:xs="http://www.w3.org/2001/XMLSchema" xmlns:p="http://schemas.microsoft.com/office/2006/metadata/properties" xmlns:ns2="ca42e56b-bc88-4832-895c-a5c8772d8fb2" xmlns:ns3="c35a4fdd-32cc-4f7e-b36c-89b9ae49882f" xmlns:ns4="5a24fd49-0d8e-42c9-a9da-9a32987227d0" targetNamespace="http://schemas.microsoft.com/office/2006/metadata/properties" ma:root="true" ma:fieldsID="9dd740481fb22217fbd93aa0e966a755" ns2:_="" ns3:_="" ns4:_="">
    <xsd:import namespace="ca42e56b-bc88-4832-895c-a5c8772d8fb2"/>
    <xsd:import namespace="c35a4fdd-32cc-4f7e-b36c-89b9ae49882f"/>
    <xsd:import namespace="5a24fd49-0d8e-42c9-a9da-9a32987227d0"/>
    <xsd:element name="properties">
      <xsd:complexType>
        <xsd:sequence>
          <xsd:element name="documentManagement">
            <xsd:complexType>
              <xsd:all>
                <xsd:element ref="ns2:_dlc_DocId" minOccurs="0"/>
                <xsd:element ref="ns2:_dlc_DocIdUrl" minOccurs="0"/>
                <xsd:element ref="ns2:_dlc_DocIdPersistId" minOccurs="0"/>
                <xsd:element ref="ns3:Report_x0020_Date_x0020_20" minOccurs="0"/>
                <xsd:element ref="ns4: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2e56b-bc88-4832-895c-a5c8772d8f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a4fdd-32cc-4f7e-b36c-89b9ae49882f" elementFormDefault="qualified">
    <xsd:import namespace="http://schemas.microsoft.com/office/2006/documentManagement/types"/>
    <xsd:import namespace="http://schemas.microsoft.com/office/infopath/2007/PartnerControls"/>
    <xsd:element name="Report_x0020_Date_x0020_20" ma:index="12" nillable="true" ma:displayName="Report Date" ma:format="DateOnly" ma:internalName="Report_x0020_Date_x0020_2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a24fd49-0d8e-42c9-a9da-9a32987227d0" elementFormDefault="qualified">
    <xsd:import namespace="http://schemas.microsoft.com/office/2006/documentManagement/types"/>
    <xsd:import namespace="http://schemas.microsoft.com/office/infopath/2007/PartnerControls"/>
    <xsd:element name="Archive" ma:index="15"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82875D-8EC1-4AA4-95F5-84BC3B7018BE}">
  <ds:schemaRefs>
    <ds:schemaRef ds:uri="ca42e56b-bc88-4832-895c-a5c8772d8fb2"/>
    <ds:schemaRef ds:uri="http://purl.org/dc/elements/1.1/"/>
    <ds:schemaRef ds:uri="http://schemas.microsoft.com/office/infopath/2007/PartnerControls"/>
    <ds:schemaRef ds:uri="5a24fd49-0d8e-42c9-a9da-9a32987227d0"/>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c35a4fdd-32cc-4f7e-b36c-89b9ae49882f"/>
    <ds:schemaRef ds:uri="http://www.w3.org/XML/1998/namespace"/>
  </ds:schemaRefs>
</ds:datastoreItem>
</file>

<file path=customXml/itemProps2.xml><?xml version="1.0" encoding="utf-8"?>
<ds:datastoreItem xmlns:ds="http://schemas.openxmlformats.org/officeDocument/2006/customXml" ds:itemID="{9B9825FD-77C2-49B0-B00D-0D75C8468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2e56b-bc88-4832-895c-a5c8772d8fb2"/>
    <ds:schemaRef ds:uri="c35a4fdd-32cc-4f7e-b36c-89b9ae49882f"/>
    <ds:schemaRef ds:uri="5a24fd49-0d8e-42c9-a9da-9a3298722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BC4B28-807D-4638-8B70-50AF12A4C1E9}">
  <ds:schemaRefs>
    <ds:schemaRef ds:uri="http://schemas.microsoft.com/sharepoint/v3/contenttype/forms"/>
  </ds:schemaRefs>
</ds:datastoreItem>
</file>

<file path=customXml/itemProps4.xml><?xml version="1.0" encoding="utf-8"?>
<ds:datastoreItem xmlns:ds="http://schemas.openxmlformats.org/officeDocument/2006/customXml" ds:itemID="{F00AFCEB-2597-4D32-B481-A36835744F0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218</TotalTime>
  <Words>4295</Words>
  <Application>Microsoft Office PowerPoint</Application>
  <PresentationFormat>Affichage à l'écran (16:9)</PresentationFormat>
  <Paragraphs>658</Paragraphs>
  <Slides>72</Slides>
  <Notes>54</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72</vt:i4>
      </vt:variant>
    </vt:vector>
  </HeadingPairs>
  <TitlesOfParts>
    <vt:vector size="81" baseType="lpstr">
      <vt:lpstr>Arial</vt:lpstr>
      <vt:lpstr>Calibri</vt:lpstr>
      <vt:lpstr>Comic Sans MS</vt:lpstr>
      <vt:lpstr>Symbol</vt:lpstr>
      <vt:lpstr>Times New Roman</vt:lpstr>
      <vt:lpstr>Wingdings</vt:lpstr>
      <vt:lpstr>Power_Point_template_16_9</vt:lpstr>
      <vt:lpstr>Worksheet</vt:lpstr>
      <vt:lpstr>Feuille de calcul</vt:lpstr>
      <vt:lpstr>Global Procurement - Supplier Quality PFMEA training</vt:lpstr>
      <vt:lpstr>Présentation PowerPoint</vt:lpstr>
      <vt:lpstr>Overview Objective</vt:lpstr>
      <vt:lpstr>FMEA</vt:lpstr>
      <vt:lpstr>Présentation PowerPoint</vt:lpstr>
      <vt:lpstr>1- HISTORY</vt:lpstr>
      <vt:lpstr>1- FMEA History</vt:lpstr>
      <vt:lpstr>2- WHAT IS A FMEA?</vt:lpstr>
      <vt:lpstr>FMEA - Definition &amp; Purpose</vt:lpstr>
      <vt:lpstr> What is a FMEA? </vt:lpstr>
      <vt:lpstr> What is a PFMEA? </vt:lpstr>
      <vt:lpstr>What is a PFMEA? (cont`d)</vt:lpstr>
      <vt:lpstr>The purpose of a PFMEA</vt:lpstr>
      <vt:lpstr>How does a FMEA eliminate risks of failures???</vt:lpstr>
      <vt:lpstr>FMEA - Definition &amp; Purpose</vt:lpstr>
      <vt:lpstr>3- TYPE OF FMEA?</vt:lpstr>
      <vt:lpstr>There are (since 2010) five main types of FMEA</vt:lpstr>
      <vt:lpstr>The 2 main types of FMEA</vt:lpstr>
      <vt:lpstr>4- Team Members roles and how to conduct a PFMEA</vt:lpstr>
      <vt:lpstr>Who creates a PFMEA?</vt:lpstr>
      <vt:lpstr>3.0 How to Conduct an Effective PFMEA</vt:lpstr>
      <vt:lpstr>The team…</vt:lpstr>
      <vt:lpstr>  3.0 How to Conduct an Effective PFMEA (cont)  </vt:lpstr>
      <vt:lpstr>The team…</vt:lpstr>
      <vt:lpstr>  3.0 How to Conduct an Effective PFMEA (cont)  </vt:lpstr>
      <vt:lpstr>  3.0 How to Conduct an Effective PFMEA (cont) </vt:lpstr>
      <vt:lpstr>  3.0 How to Conduct an Effective PFMEA (cont)  </vt:lpstr>
      <vt:lpstr>5- FMEA Terminology</vt:lpstr>
      <vt:lpstr>FMEA Terminology</vt:lpstr>
      <vt:lpstr>FMEA Terminology (continued)</vt:lpstr>
      <vt:lpstr>FMEA Terminology (continued)</vt:lpstr>
      <vt:lpstr>6- Getting started with a PFMEA</vt:lpstr>
      <vt:lpstr>What does a PFMEA consist of???</vt:lpstr>
      <vt:lpstr>The flow of information of a PFMEA</vt:lpstr>
      <vt:lpstr>Getting Started on FMEA What Must be done before FMEA Begins!</vt:lpstr>
      <vt:lpstr>Determine Product or process functions (steps of the process) with the Process Flow Diagram (PFD)</vt:lpstr>
      <vt:lpstr>PFD example:</vt:lpstr>
      <vt:lpstr>PFD example:</vt:lpstr>
      <vt:lpstr>7- The worksheet, form and documentation</vt:lpstr>
      <vt:lpstr>PFMEA Form and Documentation  </vt:lpstr>
      <vt:lpstr>The PFMEA Worksheet</vt:lpstr>
      <vt:lpstr>The PFMEA Worksheet</vt:lpstr>
      <vt:lpstr>Contents of a FMEA</vt:lpstr>
      <vt:lpstr>Contents of a FMEA</vt:lpstr>
      <vt:lpstr>Contents of a FMEA</vt:lpstr>
      <vt:lpstr>Contents of a FMEA</vt:lpstr>
      <vt:lpstr>Severity of Effect DFMEA</vt:lpstr>
      <vt:lpstr>The severity ranking can only be reduced  by a design change to the vehicle system  or product design   Data should be used to rank severity. Master PFMEA shall be an input from customer</vt:lpstr>
      <vt:lpstr>Contents of a FMEA</vt:lpstr>
      <vt:lpstr>Contents of a FMEA</vt:lpstr>
      <vt:lpstr>Contents of a FMEA</vt:lpstr>
      <vt:lpstr>Présentation PowerPoint</vt:lpstr>
      <vt:lpstr>Contents of a FMEA</vt:lpstr>
      <vt:lpstr>Contents of a FMEA</vt:lpstr>
      <vt:lpstr>Présentation PowerPoint</vt:lpstr>
      <vt:lpstr>Contents of a FMEA</vt:lpstr>
      <vt:lpstr>Contents of a FMEA</vt:lpstr>
      <vt:lpstr>Contents of a FMEA</vt:lpstr>
      <vt:lpstr>Contents of a FMEA</vt:lpstr>
      <vt:lpstr>What is the FMEA Goal?</vt:lpstr>
      <vt:lpstr>FMEA Risk reductio</vt:lpstr>
      <vt:lpstr>CONTROL PLAN</vt:lpstr>
      <vt:lpstr>Purpose of a Control Plan?</vt:lpstr>
      <vt:lpstr>Purpose of a Control Plan?</vt:lpstr>
      <vt:lpstr>Purpose of a Control Plan?</vt:lpstr>
      <vt:lpstr>Purpose of a Control Plan?</vt:lpstr>
      <vt:lpstr>Purpose of a Control Plan?</vt:lpstr>
      <vt:lpstr>Example of Control Plan</vt:lpstr>
      <vt:lpstr>Example of Control Plan</vt:lpstr>
      <vt:lpstr>Why adding special characteristics to a Control Plan?</vt:lpstr>
      <vt:lpstr>When is a Control Plan required?</vt:lpstr>
      <vt:lpstr>Conclusion</vt:lpstr>
    </vt:vector>
  </TitlesOfParts>
  <Company>Camoplast Solideal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 Dionne</dc:creator>
  <cp:lastModifiedBy>Nordin Mimouni</cp:lastModifiedBy>
  <cp:revision>1698</cp:revision>
  <cp:lastPrinted>2016-03-15T08:03:46Z</cp:lastPrinted>
  <dcterms:created xsi:type="dcterms:W3CDTF">2015-04-06T19:16:48Z</dcterms:created>
  <dcterms:modified xsi:type="dcterms:W3CDTF">2019-03-27T20:02:02Z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0x0101002B3D13B044326D4DBC5624356B36718E</vt:lpwstr>
  </property>
  <property fmtid="{D5CDD505-2E9C-101B-9397-08002B2CF9AE}" pid="3" name="Actions">
    <vt:lpwstr>&lt;Actions&gt;&lt;Run /&gt;&lt;History&gt;&lt;Execution ActionID="30ab373a-9a56-4038-8a33-869e41923365" Date="6/9/2015 11:36:05 AM" Outcome="Success" UserID="58" Message="" /&gt;&lt;Execution ActionID="d54e164f-5204-425a-b52d-c0c4bf6a6c9c" Date="6/9/2015 11:36:04 AM" Outcome="Succ</vt:lpwstr>
  </property>
  <property fmtid="{D5CDD505-2E9C-101B-9397-08002B2CF9AE}" pid="4" name="_dlc_DocIdItemGuid">
    <vt:lpwstr>281a5a01-406a-4184-8984-f622b7981255</vt:lpwstr>
  </property>
  <property fmtid="{D5CDD505-2E9C-101B-9397-08002B2CF9AE}" pid="5" name="Order">
    <vt:r8>33900</vt:r8>
  </property>
</Properties>
</file>