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5"/>
  </p:sldMasterIdLst>
  <p:notesMasterIdLst>
    <p:notesMasterId r:id="rId140"/>
  </p:notesMasterIdLst>
  <p:handoutMasterIdLst>
    <p:handoutMasterId r:id="rId141"/>
  </p:handoutMasterIdLst>
  <p:sldIdLst>
    <p:sldId id="1659" r:id="rId6"/>
    <p:sldId id="607" r:id="rId7"/>
    <p:sldId id="1660" r:id="rId8"/>
    <p:sldId id="1661" r:id="rId9"/>
    <p:sldId id="1679" r:id="rId10"/>
    <p:sldId id="1680" r:id="rId11"/>
    <p:sldId id="1662" r:id="rId12"/>
    <p:sldId id="1663" r:id="rId13"/>
    <p:sldId id="1664" r:id="rId14"/>
    <p:sldId id="1665" r:id="rId15"/>
    <p:sldId id="1666" r:id="rId16"/>
    <p:sldId id="1668" r:id="rId17"/>
    <p:sldId id="1669" r:id="rId18"/>
    <p:sldId id="1670" r:id="rId19"/>
    <p:sldId id="1671" r:id="rId20"/>
    <p:sldId id="1672" r:id="rId21"/>
    <p:sldId id="1673" r:id="rId22"/>
    <p:sldId id="1674" r:id="rId23"/>
    <p:sldId id="1675" r:id="rId24"/>
    <p:sldId id="1676" r:id="rId25"/>
    <p:sldId id="1677" r:id="rId26"/>
    <p:sldId id="1667" r:id="rId27"/>
    <p:sldId id="1678" r:id="rId28"/>
    <p:sldId id="1681" r:id="rId29"/>
    <p:sldId id="256" r:id="rId30"/>
    <p:sldId id="260" r:id="rId31"/>
    <p:sldId id="261" r:id="rId32"/>
    <p:sldId id="262" r:id="rId33"/>
    <p:sldId id="263" r:id="rId34"/>
    <p:sldId id="1682" r:id="rId35"/>
    <p:sldId id="367" r:id="rId36"/>
    <p:sldId id="368" r:id="rId37"/>
    <p:sldId id="369"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289" r:id="rId63"/>
    <p:sldId id="290" r:id="rId64"/>
    <p:sldId id="292" r:id="rId65"/>
    <p:sldId id="293" r:id="rId66"/>
    <p:sldId id="294" r:id="rId67"/>
    <p:sldId id="295" r:id="rId68"/>
    <p:sldId id="296" r:id="rId69"/>
    <p:sldId id="297" r:id="rId70"/>
    <p:sldId id="298" r:id="rId71"/>
    <p:sldId id="299" r:id="rId72"/>
    <p:sldId id="300" r:id="rId73"/>
    <p:sldId id="301" r:id="rId74"/>
    <p:sldId id="302" r:id="rId75"/>
    <p:sldId id="303" r:id="rId76"/>
    <p:sldId id="304" r:id="rId77"/>
    <p:sldId id="305" r:id="rId78"/>
    <p:sldId id="306" r:id="rId79"/>
    <p:sldId id="307" r:id="rId80"/>
    <p:sldId id="308" r:id="rId81"/>
    <p:sldId id="309" r:id="rId82"/>
    <p:sldId id="310" r:id="rId83"/>
    <p:sldId id="311" r:id="rId84"/>
    <p:sldId id="312" r:id="rId85"/>
    <p:sldId id="313" r:id="rId86"/>
    <p:sldId id="314" r:id="rId87"/>
    <p:sldId id="315" r:id="rId88"/>
    <p:sldId id="316" r:id="rId89"/>
    <p:sldId id="317" r:id="rId90"/>
    <p:sldId id="318" r:id="rId91"/>
    <p:sldId id="319" r:id="rId92"/>
    <p:sldId id="320" r:id="rId93"/>
    <p:sldId id="321" r:id="rId94"/>
    <p:sldId id="322" r:id="rId95"/>
    <p:sldId id="323" r:id="rId96"/>
    <p:sldId id="324" r:id="rId97"/>
    <p:sldId id="325" r:id="rId98"/>
    <p:sldId id="326" r:id="rId99"/>
    <p:sldId id="327" r:id="rId100"/>
    <p:sldId id="328" r:id="rId101"/>
    <p:sldId id="329" r:id="rId102"/>
    <p:sldId id="330" r:id="rId103"/>
    <p:sldId id="331" r:id="rId104"/>
    <p:sldId id="332" r:id="rId105"/>
    <p:sldId id="333" r:id="rId106"/>
    <p:sldId id="334" r:id="rId107"/>
    <p:sldId id="335" r:id="rId108"/>
    <p:sldId id="336" r:id="rId109"/>
    <p:sldId id="337" r:id="rId110"/>
    <p:sldId id="338" r:id="rId111"/>
    <p:sldId id="339" r:id="rId112"/>
    <p:sldId id="340" r:id="rId113"/>
    <p:sldId id="341" r:id="rId114"/>
    <p:sldId id="342" r:id="rId115"/>
    <p:sldId id="343" r:id="rId116"/>
    <p:sldId id="344" r:id="rId117"/>
    <p:sldId id="345" r:id="rId118"/>
    <p:sldId id="346" r:id="rId119"/>
    <p:sldId id="347" r:id="rId120"/>
    <p:sldId id="348" r:id="rId121"/>
    <p:sldId id="349" r:id="rId122"/>
    <p:sldId id="350" r:id="rId123"/>
    <p:sldId id="351" r:id="rId124"/>
    <p:sldId id="352" r:id="rId125"/>
    <p:sldId id="353" r:id="rId126"/>
    <p:sldId id="354" r:id="rId127"/>
    <p:sldId id="355" r:id="rId128"/>
    <p:sldId id="356" r:id="rId129"/>
    <p:sldId id="357" r:id="rId130"/>
    <p:sldId id="358" r:id="rId131"/>
    <p:sldId id="359" r:id="rId132"/>
    <p:sldId id="360" r:id="rId133"/>
    <p:sldId id="361" r:id="rId134"/>
    <p:sldId id="362" r:id="rId135"/>
    <p:sldId id="363" r:id="rId136"/>
    <p:sldId id="364" r:id="rId137"/>
    <p:sldId id="365" r:id="rId138"/>
    <p:sldId id="366" r:id="rId139"/>
  </p:sldIdLst>
  <p:sldSz cx="9144000" cy="5143500" type="screen16x9"/>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AF3"/>
    <a:srgbClr val="CBD1E6"/>
    <a:srgbClr val="0000CC"/>
    <a:srgbClr val="FFFFCC"/>
    <a:srgbClr val="00FF00"/>
    <a:srgbClr val="009900"/>
    <a:srgbClr val="E7EAEE"/>
    <a:srgbClr val="5583BE"/>
    <a:srgbClr val="FF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4" autoAdjust="0"/>
    <p:restoredTop sz="84217" autoAdjust="0"/>
  </p:normalViewPr>
  <p:slideViewPr>
    <p:cSldViewPr>
      <p:cViewPr varScale="1">
        <p:scale>
          <a:sx n="81" d="100"/>
          <a:sy n="81" d="100"/>
        </p:scale>
        <p:origin x="1308" y="72"/>
      </p:cViewPr>
      <p:guideLst>
        <p:guide orient="horz" pos="162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90" d="100"/>
        <a:sy n="90" d="100"/>
      </p:scale>
      <p:origin x="0" y="0"/>
    </p:cViewPr>
  </p:sorterViewPr>
  <p:notesViewPr>
    <p:cSldViewPr>
      <p:cViewPr varScale="1">
        <p:scale>
          <a:sx n="49" d="100"/>
          <a:sy n="49" d="100"/>
        </p:scale>
        <p:origin x="-2688" y="-77"/>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theme" Target="theme/theme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fr-FR"/>
          </a:p>
        </p:txBody>
      </p:sp>
      <p:sp>
        <p:nvSpPr>
          <p:cNvPr id="3" name="Espace réservé de la date 2"/>
          <p:cNvSpPr>
            <a:spLocks noGrp="1"/>
          </p:cNvSpPr>
          <p:nvPr>
            <p:ph type="dt" sz="quarter" idx="1"/>
          </p:nvPr>
        </p:nvSpPr>
        <p:spPr>
          <a:xfrm>
            <a:off x="3901699" y="0"/>
            <a:ext cx="2984871" cy="500935"/>
          </a:xfrm>
          <a:prstGeom prst="rect">
            <a:avLst/>
          </a:prstGeom>
        </p:spPr>
        <p:txBody>
          <a:bodyPr vert="horz" lIns="96606" tIns="48303" rIns="96606" bIns="48303" rtlCol="0"/>
          <a:lstStyle>
            <a:lvl1pPr algn="r">
              <a:defRPr sz="1300"/>
            </a:lvl1pPr>
          </a:lstStyle>
          <a:p>
            <a:fld id="{B8770B7B-1828-4B28-8740-FF8E004054AF}" type="datetimeFigureOut">
              <a:rPr lang="fr-FR" smtClean="0"/>
              <a:t>27/03/2019</a:t>
            </a:fld>
            <a:endParaRPr lang="fr-FR"/>
          </a:p>
        </p:txBody>
      </p:sp>
      <p:sp>
        <p:nvSpPr>
          <p:cNvPr id="4" name="Espace réservé du pied de page 3"/>
          <p:cNvSpPr>
            <a:spLocks noGrp="1"/>
          </p:cNvSpPr>
          <p:nvPr>
            <p:ph type="ftr" sz="quarter" idx="2"/>
          </p:nvPr>
        </p:nvSpPr>
        <p:spPr>
          <a:xfrm>
            <a:off x="1" y="9516038"/>
            <a:ext cx="2984871" cy="500935"/>
          </a:xfrm>
          <a:prstGeom prst="rect">
            <a:avLst/>
          </a:prstGeom>
        </p:spPr>
        <p:txBody>
          <a:bodyPr vert="horz" lIns="96606" tIns="48303" rIns="96606" bIns="48303"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9" y="9516038"/>
            <a:ext cx="2984871" cy="500935"/>
          </a:xfrm>
          <a:prstGeom prst="rect">
            <a:avLst/>
          </a:prstGeom>
        </p:spPr>
        <p:txBody>
          <a:bodyPr vert="horz" lIns="96606" tIns="48303" rIns="96606" bIns="48303" rtlCol="0" anchor="b"/>
          <a:lstStyle>
            <a:lvl1pPr algn="r">
              <a:defRPr sz="1300"/>
            </a:lvl1pPr>
          </a:lstStyle>
          <a:p>
            <a:fld id="{20D3A5A3-361F-4865-A144-878CFD90A456}" type="slidenum">
              <a:rPr lang="fr-FR" smtClean="0"/>
              <a:t>‹N°›</a:t>
            </a:fld>
            <a:endParaRPr lang="fr-FR"/>
          </a:p>
        </p:txBody>
      </p:sp>
    </p:spTree>
    <p:extLst>
      <p:ext uri="{BB962C8B-B14F-4D97-AF65-F5344CB8AC3E}">
        <p14:creationId xmlns:p14="http://schemas.microsoft.com/office/powerpoint/2010/main" val="2608322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0935"/>
          </a:xfrm>
          <a:prstGeom prst="rect">
            <a:avLst/>
          </a:prstGeom>
        </p:spPr>
        <p:txBody>
          <a:bodyPr vert="horz" lIns="96606" tIns="48303" rIns="96606" bIns="48303" rtlCol="0"/>
          <a:lstStyle>
            <a:lvl1pPr algn="l">
              <a:defRPr sz="1300"/>
            </a:lvl1pPr>
          </a:lstStyle>
          <a:p>
            <a:endParaRPr lang="en-CA"/>
          </a:p>
        </p:txBody>
      </p:sp>
      <p:sp>
        <p:nvSpPr>
          <p:cNvPr id="3" name="Espace réservé de la date 2"/>
          <p:cNvSpPr>
            <a:spLocks noGrp="1"/>
          </p:cNvSpPr>
          <p:nvPr>
            <p:ph type="dt" idx="1"/>
          </p:nvPr>
        </p:nvSpPr>
        <p:spPr>
          <a:xfrm>
            <a:off x="3901699" y="0"/>
            <a:ext cx="2984871" cy="500935"/>
          </a:xfrm>
          <a:prstGeom prst="rect">
            <a:avLst/>
          </a:prstGeom>
        </p:spPr>
        <p:txBody>
          <a:bodyPr vert="horz" lIns="96606" tIns="48303" rIns="96606" bIns="48303" rtlCol="0"/>
          <a:lstStyle>
            <a:lvl1pPr algn="r">
              <a:defRPr sz="1300"/>
            </a:lvl1pPr>
          </a:lstStyle>
          <a:p>
            <a:fld id="{1EFFBC41-C631-4DC9-BD89-AC26E0572EB5}" type="datetimeFigureOut">
              <a:rPr lang="en-CA" smtClean="0"/>
              <a:t>2019-03-27</a:t>
            </a:fld>
            <a:endParaRPr lang="en-CA"/>
          </a:p>
        </p:txBody>
      </p:sp>
      <p:sp>
        <p:nvSpPr>
          <p:cNvPr id="4" name="Espace réservé de l'image des diapositives 3"/>
          <p:cNvSpPr>
            <a:spLocks noGrp="1" noRot="1" noChangeAspect="1"/>
          </p:cNvSpPr>
          <p:nvPr>
            <p:ph type="sldImg" idx="2"/>
          </p:nvPr>
        </p:nvSpPr>
        <p:spPr>
          <a:xfrm>
            <a:off x="103188" y="750888"/>
            <a:ext cx="6681787" cy="3759200"/>
          </a:xfrm>
          <a:prstGeom prst="rect">
            <a:avLst/>
          </a:prstGeom>
          <a:noFill/>
          <a:ln w="12700">
            <a:solidFill>
              <a:prstClr val="black"/>
            </a:solidFill>
          </a:ln>
        </p:spPr>
        <p:txBody>
          <a:bodyPr vert="horz" lIns="96606" tIns="48303" rIns="96606" bIns="48303" rtlCol="0" anchor="ctr"/>
          <a:lstStyle/>
          <a:p>
            <a:endParaRPr lang="en-CA"/>
          </a:p>
        </p:txBody>
      </p:sp>
      <p:sp>
        <p:nvSpPr>
          <p:cNvPr id="5" name="Espace réservé des commentaires 4"/>
          <p:cNvSpPr>
            <a:spLocks noGrp="1"/>
          </p:cNvSpPr>
          <p:nvPr>
            <p:ph type="body" sz="quarter" idx="3"/>
          </p:nvPr>
        </p:nvSpPr>
        <p:spPr>
          <a:xfrm>
            <a:off x="688817" y="4758890"/>
            <a:ext cx="5510530" cy="4508420"/>
          </a:xfrm>
          <a:prstGeom prst="rect">
            <a:avLst/>
          </a:prstGeom>
        </p:spPr>
        <p:txBody>
          <a:bodyPr vert="horz" lIns="96606" tIns="48303" rIns="96606" bIns="48303"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A"/>
          </a:p>
        </p:txBody>
      </p:sp>
      <p:sp>
        <p:nvSpPr>
          <p:cNvPr id="6" name="Espace réservé du pied de page 5"/>
          <p:cNvSpPr>
            <a:spLocks noGrp="1"/>
          </p:cNvSpPr>
          <p:nvPr>
            <p:ph type="ftr" sz="quarter" idx="4"/>
          </p:nvPr>
        </p:nvSpPr>
        <p:spPr>
          <a:xfrm>
            <a:off x="1" y="9516038"/>
            <a:ext cx="2984871" cy="500935"/>
          </a:xfrm>
          <a:prstGeom prst="rect">
            <a:avLst/>
          </a:prstGeom>
        </p:spPr>
        <p:txBody>
          <a:bodyPr vert="horz" lIns="96606" tIns="48303" rIns="96606" bIns="48303" rtlCol="0" anchor="b"/>
          <a:lstStyle>
            <a:lvl1pPr algn="l">
              <a:defRPr sz="1300"/>
            </a:lvl1pPr>
          </a:lstStyle>
          <a:p>
            <a:endParaRPr lang="en-CA"/>
          </a:p>
        </p:txBody>
      </p:sp>
      <p:sp>
        <p:nvSpPr>
          <p:cNvPr id="7" name="Espace réservé du numéro de diapositive 6"/>
          <p:cNvSpPr>
            <a:spLocks noGrp="1"/>
          </p:cNvSpPr>
          <p:nvPr>
            <p:ph type="sldNum" sz="quarter" idx="5"/>
          </p:nvPr>
        </p:nvSpPr>
        <p:spPr>
          <a:xfrm>
            <a:off x="3901699" y="9516038"/>
            <a:ext cx="2984871" cy="500935"/>
          </a:xfrm>
          <a:prstGeom prst="rect">
            <a:avLst/>
          </a:prstGeom>
        </p:spPr>
        <p:txBody>
          <a:bodyPr vert="horz" lIns="96606" tIns="48303" rIns="96606" bIns="48303" rtlCol="0" anchor="b"/>
          <a:lstStyle>
            <a:lvl1pPr algn="r">
              <a:defRPr sz="1300"/>
            </a:lvl1pPr>
          </a:lstStyle>
          <a:p>
            <a:fld id="{91925E56-4F45-4B6F-8A65-8EEC490912AA}" type="slidenum">
              <a:rPr lang="en-CA" smtClean="0"/>
              <a:t>‹N°›</a:t>
            </a:fld>
            <a:endParaRPr lang="en-CA"/>
          </a:p>
        </p:txBody>
      </p:sp>
    </p:spTree>
    <p:extLst>
      <p:ext uri="{BB962C8B-B14F-4D97-AF65-F5344CB8AC3E}">
        <p14:creationId xmlns:p14="http://schemas.microsoft.com/office/powerpoint/2010/main" val="163823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210300" cy="3494087"/>
          </a:xfrm>
        </p:spPr>
      </p:sp>
      <p:sp>
        <p:nvSpPr>
          <p:cNvPr id="3" name="Notes Placeholder 2"/>
          <p:cNvSpPr>
            <a:spLocks noGrp="1"/>
          </p:cNvSpPr>
          <p:nvPr>
            <p:ph type="body" idx="1"/>
          </p:nvPr>
        </p:nvSpPr>
        <p:spPr/>
        <p:txBody>
          <a:bodyPr/>
          <a:lstStyle/>
          <a:p>
            <a:pPr>
              <a:lnSpc>
                <a:spcPct val="150000"/>
              </a:lnSpc>
            </a:pPr>
            <a:endParaRPr lang="en-US" dirty="0"/>
          </a:p>
        </p:txBody>
      </p:sp>
      <p:sp>
        <p:nvSpPr>
          <p:cNvPr id="4" name="Slide Number Placeholder 3"/>
          <p:cNvSpPr>
            <a:spLocks noGrp="1"/>
          </p:cNvSpPr>
          <p:nvPr>
            <p:ph type="sldNum" sz="quarter" idx="10"/>
          </p:nvPr>
        </p:nvSpPr>
        <p:spPr/>
        <p:txBody>
          <a:bodyPr/>
          <a:lstStyle/>
          <a:p>
            <a:fld id="{91925E56-4F45-4B6F-8A65-8EEC490912AA}" type="slidenum">
              <a:rPr lang="en-CA" smtClean="0"/>
              <a:t>1</a:t>
            </a:fld>
            <a:endParaRPr lang="en-CA" dirty="0"/>
          </a:p>
        </p:txBody>
      </p:sp>
    </p:spTree>
    <p:extLst>
      <p:ext uri="{BB962C8B-B14F-4D97-AF65-F5344CB8AC3E}">
        <p14:creationId xmlns:p14="http://schemas.microsoft.com/office/powerpoint/2010/main" val="3849362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114</a:t>
            </a:fld>
            <a:endParaRPr lang="en-CA"/>
          </a:p>
        </p:txBody>
      </p:sp>
    </p:spTree>
    <p:extLst>
      <p:ext uri="{BB962C8B-B14F-4D97-AF65-F5344CB8AC3E}">
        <p14:creationId xmlns:p14="http://schemas.microsoft.com/office/powerpoint/2010/main" val="2591954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27</a:t>
            </a:fld>
            <a:endParaRPr lang="en-CA"/>
          </a:p>
        </p:txBody>
      </p:sp>
    </p:spTree>
    <p:extLst>
      <p:ext uri="{BB962C8B-B14F-4D97-AF65-F5344CB8AC3E}">
        <p14:creationId xmlns:p14="http://schemas.microsoft.com/office/powerpoint/2010/main" val="3268142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49</a:t>
            </a:fld>
            <a:endParaRPr lang="en-CA"/>
          </a:p>
        </p:txBody>
      </p:sp>
    </p:spTree>
    <p:extLst>
      <p:ext uri="{BB962C8B-B14F-4D97-AF65-F5344CB8AC3E}">
        <p14:creationId xmlns:p14="http://schemas.microsoft.com/office/powerpoint/2010/main" val="366463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62</a:t>
            </a:fld>
            <a:endParaRPr lang="en-CA"/>
          </a:p>
        </p:txBody>
      </p:sp>
    </p:spTree>
    <p:extLst>
      <p:ext uri="{BB962C8B-B14F-4D97-AF65-F5344CB8AC3E}">
        <p14:creationId xmlns:p14="http://schemas.microsoft.com/office/powerpoint/2010/main" val="104170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65</a:t>
            </a:fld>
            <a:endParaRPr lang="en-CA"/>
          </a:p>
        </p:txBody>
      </p:sp>
    </p:spTree>
    <p:extLst>
      <p:ext uri="{BB962C8B-B14F-4D97-AF65-F5344CB8AC3E}">
        <p14:creationId xmlns:p14="http://schemas.microsoft.com/office/powerpoint/2010/main" val="1442206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67</a:t>
            </a:fld>
            <a:endParaRPr lang="en-CA"/>
          </a:p>
        </p:txBody>
      </p:sp>
    </p:spTree>
    <p:extLst>
      <p:ext uri="{BB962C8B-B14F-4D97-AF65-F5344CB8AC3E}">
        <p14:creationId xmlns:p14="http://schemas.microsoft.com/office/powerpoint/2010/main" val="1099846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68</a:t>
            </a:fld>
            <a:endParaRPr lang="en-CA"/>
          </a:p>
        </p:txBody>
      </p:sp>
    </p:spTree>
    <p:extLst>
      <p:ext uri="{BB962C8B-B14F-4D97-AF65-F5344CB8AC3E}">
        <p14:creationId xmlns:p14="http://schemas.microsoft.com/office/powerpoint/2010/main" val="27053315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79</a:t>
            </a:fld>
            <a:endParaRPr lang="en-CA"/>
          </a:p>
        </p:txBody>
      </p:sp>
    </p:spTree>
    <p:extLst>
      <p:ext uri="{BB962C8B-B14F-4D97-AF65-F5344CB8AC3E}">
        <p14:creationId xmlns:p14="http://schemas.microsoft.com/office/powerpoint/2010/main" val="4129015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1925E56-4F45-4B6F-8A65-8EEC490912AA}" type="slidenum">
              <a:rPr lang="en-CA" smtClean="0"/>
              <a:t>90</a:t>
            </a:fld>
            <a:endParaRPr lang="en-CA"/>
          </a:p>
        </p:txBody>
      </p:sp>
    </p:spTree>
    <p:extLst>
      <p:ext uri="{BB962C8B-B14F-4D97-AF65-F5344CB8AC3E}">
        <p14:creationId xmlns:p14="http://schemas.microsoft.com/office/powerpoint/2010/main" val="349169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822960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168281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dirty="0"/>
              <a:t>Click to edit Master title style</a:t>
            </a:r>
          </a:p>
        </p:txBody>
      </p:sp>
      <p:pic>
        <p:nvPicPr>
          <p:cNvPr id="4" name="Image 2" descr="PPT_1503-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5891" r="1" b="74301"/>
          <a:stretch/>
        </p:blipFill>
        <p:spPr>
          <a:xfrm>
            <a:off x="7848600" y="0"/>
            <a:ext cx="1295400" cy="1314450"/>
          </a:xfrm>
          <a:prstGeom prst="rect">
            <a:avLst/>
          </a:prstGeom>
        </p:spPr>
      </p:pic>
      <p:sp>
        <p:nvSpPr>
          <p:cNvPr id="8" name="Espace réservé du pied de page 4"/>
          <p:cNvSpPr>
            <a:spLocks noGrp="1"/>
          </p:cNvSpPr>
          <p:nvPr>
            <p:ph type="ftr" sz="quarter" idx="11"/>
          </p:nvPr>
        </p:nvSpPr>
        <p:spPr>
          <a:xfrm>
            <a:off x="8077200" y="4857750"/>
            <a:ext cx="914400" cy="171450"/>
          </a:xfrm>
          <a:prstGeom prst="rect">
            <a:avLst/>
          </a:prstGeom>
        </p:spPr>
        <p:txBody>
          <a:bodyPr/>
          <a:lstStyle>
            <a:lvl1pPr>
              <a:defRPr sz="750">
                <a:solidFill>
                  <a:schemeClr val="tx1"/>
                </a:solidFill>
              </a:defRPr>
            </a:lvl1pPr>
          </a:lstStyle>
          <a:p>
            <a:endParaRPr lang="fr-FR" dirty="0"/>
          </a:p>
        </p:txBody>
      </p:sp>
    </p:spTree>
    <p:extLst>
      <p:ext uri="{BB962C8B-B14F-4D97-AF65-F5344CB8AC3E}">
        <p14:creationId xmlns:p14="http://schemas.microsoft.com/office/powerpoint/2010/main" val="3153587992"/>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Image 2" descr="PPT_1503-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85891" r="1" b="74301"/>
          <a:stretch/>
        </p:blipFill>
        <p:spPr>
          <a:xfrm>
            <a:off x="7848600" y="0"/>
            <a:ext cx="1295400" cy="1314450"/>
          </a:xfrm>
          <a:prstGeom prst="rect">
            <a:avLst/>
          </a:prstGeom>
        </p:spPr>
      </p:pic>
      <p:sp>
        <p:nvSpPr>
          <p:cNvPr id="4" name="Espace réservé du pied de page 4"/>
          <p:cNvSpPr>
            <a:spLocks noGrp="1"/>
          </p:cNvSpPr>
          <p:nvPr>
            <p:ph type="ftr" sz="quarter" idx="15"/>
          </p:nvPr>
        </p:nvSpPr>
        <p:spPr>
          <a:xfrm>
            <a:off x="8077200" y="4857750"/>
            <a:ext cx="914400" cy="171450"/>
          </a:xfrm>
          <a:prstGeom prst="rect">
            <a:avLst/>
          </a:prstGeom>
        </p:spPr>
        <p:txBody>
          <a:bodyPr/>
          <a:lstStyle>
            <a:lvl1pPr>
              <a:defRPr sz="750">
                <a:solidFill>
                  <a:schemeClr val="tx1"/>
                </a:solidFill>
              </a:defRPr>
            </a:lvl1pPr>
          </a:lstStyle>
          <a:p>
            <a:endParaRPr lang="fr-FR" dirty="0"/>
          </a:p>
        </p:txBody>
      </p:sp>
    </p:spTree>
    <p:extLst>
      <p:ext uri="{BB962C8B-B14F-4D97-AF65-F5344CB8AC3E}">
        <p14:creationId xmlns:p14="http://schemas.microsoft.com/office/powerpoint/2010/main" val="3055471518"/>
      </p:ext>
    </p:extLst>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90D60-1D43-48E6-AF76-3DA89BE2CE51}"/>
              </a:ext>
            </a:extLst>
          </p:cNvPr>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6DA33562-CF9B-4F8D-82CD-0F1B60C798C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Tree>
    <p:extLst>
      <p:ext uri="{BB962C8B-B14F-4D97-AF65-F5344CB8AC3E}">
        <p14:creationId xmlns:p14="http://schemas.microsoft.com/office/powerpoint/2010/main" val="33541656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75260C-E581-4122-A1FD-64F6EAF75C17}"/>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08904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_ 2 column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a:t>Click to edit Master title style</a:t>
            </a:r>
            <a:endParaRPr lang="fr-FR"/>
          </a:p>
        </p:txBody>
      </p:sp>
      <p:sp>
        <p:nvSpPr>
          <p:cNvPr id="3" name="Espace réservé du pied de page 2"/>
          <p:cNvSpPr>
            <a:spLocks noGrp="1"/>
          </p:cNvSpPr>
          <p:nvPr>
            <p:ph type="ftr" sz="quarter" idx="10"/>
          </p:nvPr>
        </p:nvSpPr>
        <p:spPr/>
        <p:txBody>
          <a:bodyPr/>
          <a:lstStyle/>
          <a:p>
            <a:endParaRPr lang="fr-FR" dirty="0">
              <a:solidFill>
                <a:srgbClr val="000000"/>
              </a:solidFill>
            </a:endParaRPr>
          </a:p>
        </p:txBody>
      </p:sp>
      <p:sp>
        <p:nvSpPr>
          <p:cNvPr id="4" name="Espace réservé du numéro de diapositive 3"/>
          <p:cNvSpPr>
            <a:spLocks noGrp="1"/>
          </p:cNvSpPr>
          <p:nvPr>
            <p:ph type="sldNum" sz="quarter" idx="11"/>
          </p:nvPr>
        </p:nvSpPr>
        <p:spPr/>
        <p:txBody>
          <a:bodyPr/>
          <a:lstStyle>
            <a:lvl1pPr>
              <a:defRPr>
                <a:solidFill>
                  <a:srgbClr val="0057B8"/>
                </a:solidFill>
              </a:defRPr>
            </a:lvl1pPr>
          </a:lstStyle>
          <a:p>
            <a:fld id="{4E950855-28E0-B842-9330-3B380073FD02}" type="slidenum">
              <a:rPr lang="fr-FR" smtClean="0"/>
              <a:pPr/>
              <a:t>‹N°›</a:t>
            </a:fld>
            <a:endParaRPr lang="fr-FR" dirty="0"/>
          </a:p>
        </p:txBody>
      </p:sp>
      <p:sp>
        <p:nvSpPr>
          <p:cNvPr id="6" name="Espace réservé du contenu 5"/>
          <p:cNvSpPr>
            <a:spLocks noGrp="1"/>
          </p:cNvSpPr>
          <p:nvPr>
            <p:ph sz="quarter" idx="12"/>
          </p:nvPr>
        </p:nvSpPr>
        <p:spPr>
          <a:xfrm>
            <a:off x="457200"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8" name="Espace réservé du contenu 5"/>
          <p:cNvSpPr>
            <a:spLocks noGrp="1"/>
          </p:cNvSpPr>
          <p:nvPr>
            <p:ph sz="quarter" idx="13"/>
          </p:nvPr>
        </p:nvSpPr>
        <p:spPr>
          <a:xfrm>
            <a:off x="4642772" y="1541035"/>
            <a:ext cx="4044930" cy="3053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Tree>
    <p:extLst>
      <p:ext uri="{BB962C8B-B14F-4D97-AF65-F5344CB8AC3E}">
        <p14:creationId xmlns:p14="http://schemas.microsoft.com/office/powerpoint/2010/main" val="83100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FR" dirty="0">
              <a:solidFill>
                <a:srgbClr val="000000"/>
              </a:solidFill>
            </a:endParaRPr>
          </a:p>
        </p:txBody>
      </p:sp>
      <p:sp>
        <p:nvSpPr>
          <p:cNvPr id="4" name="Espace réservé du numéro de diapositive 3"/>
          <p:cNvSpPr>
            <a:spLocks noGrp="1"/>
          </p:cNvSpPr>
          <p:nvPr>
            <p:ph type="sldNum" sz="quarter" idx="11"/>
          </p:nvPr>
        </p:nvSpPr>
        <p:spPr>
          <a:xfrm>
            <a:off x="8220948" y="1419622"/>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
        <p:nvSpPr>
          <p:cNvPr id="5" name="Espace réservé du titre 1"/>
          <p:cNvSpPr>
            <a:spLocks noGrp="1"/>
          </p:cNvSpPr>
          <p:nvPr>
            <p:ph type="title"/>
          </p:nvPr>
        </p:nvSpPr>
        <p:spPr>
          <a:xfrm>
            <a:off x="457218" y="453487"/>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Tree>
    <p:extLst>
      <p:ext uri="{BB962C8B-B14F-4D97-AF65-F5344CB8AC3E}">
        <p14:creationId xmlns:p14="http://schemas.microsoft.com/office/powerpoint/2010/main" val="97663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_ Title Only">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endParaRPr lang="fr-FR" dirty="0">
              <a:solidFill>
                <a:srgbClr val="000000"/>
              </a:solidFill>
            </a:endParaRPr>
          </a:p>
        </p:txBody>
      </p:sp>
      <p:sp>
        <p:nvSpPr>
          <p:cNvPr id="4" name="Espace réservé du numéro de diapositive 3"/>
          <p:cNvSpPr>
            <a:spLocks noGrp="1"/>
          </p:cNvSpPr>
          <p:nvPr>
            <p:ph type="sldNum" sz="quarter" idx="11"/>
          </p:nvPr>
        </p:nvSpPr>
        <p:spPr>
          <a:xfrm>
            <a:off x="8220948" y="1419622"/>
            <a:ext cx="465851" cy="119040"/>
          </a:xfrm>
        </p:spPr>
        <p:txBody>
          <a:bodyPr/>
          <a:lstStyle>
            <a:lvl1pPr>
              <a:defRPr>
                <a:solidFill>
                  <a:srgbClr val="0057B8"/>
                </a:solidFill>
              </a:defRPr>
            </a:lvl1pPr>
          </a:lstStyle>
          <a:p>
            <a:fld id="{4E950855-28E0-B842-9330-3B380073FD02}" type="slidenum">
              <a:rPr lang="fr-FR" smtClean="0"/>
              <a:pPr/>
              <a:t>‹N°›</a:t>
            </a:fld>
            <a:endParaRPr lang="fr-FR" dirty="0"/>
          </a:p>
        </p:txBody>
      </p:sp>
      <p:sp>
        <p:nvSpPr>
          <p:cNvPr id="5" name="Espace réservé du titre 1"/>
          <p:cNvSpPr>
            <a:spLocks noGrp="1"/>
          </p:cNvSpPr>
          <p:nvPr>
            <p:ph type="title"/>
          </p:nvPr>
        </p:nvSpPr>
        <p:spPr>
          <a:xfrm>
            <a:off x="457218" y="453487"/>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Tree>
    <p:extLst>
      <p:ext uri="{BB962C8B-B14F-4D97-AF65-F5344CB8AC3E}">
        <p14:creationId xmlns:p14="http://schemas.microsoft.com/office/powerpoint/2010/main" val="427317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Image 5" descr="PPT_1503-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70013"/>
          <a:stretch/>
        </p:blipFill>
        <p:spPr>
          <a:xfrm>
            <a:off x="7084786" y="3"/>
            <a:ext cx="2059214" cy="5150303"/>
          </a:xfrm>
          <a:prstGeom prst="rect">
            <a:avLst/>
          </a:prstGeom>
        </p:spPr>
      </p:pic>
      <p:pic>
        <p:nvPicPr>
          <p:cNvPr id="7" name="Image 6" descr="PPT_1503-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33421"/>
          <a:stretch/>
        </p:blipFill>
        <p:spPr>
          <a:xfrm>
            <a:off x="0" y="3"/>
            <a:ext cx="4572000" cy="5150303"/>
          </a:xfrm>
          <a:prstGeom prst="rect">
            <a:avLst/>
          </a:prstGeom>
        </p:spPr>
      </p:pic>
      <p:sp>
        <p:nvSpPr>
          <p:cNvPr id="2" name="Titre 1"/>
          <p:cNvSpPr>
            <a:spLocks noGrp="1"/>
          </p:cNvSpPr>
          <p:nvPr>
            <p:ph type="title" hasCustomPrompt="1"/>
          </p:nvPr>
        </p:nvSpPr>
        <p:spPr>
          <a:xfrm>
            <a:off x="342225" y="1766823"/>
            <a:ext cx="5870117" cy="1031063"/>
          </a:xfrm>
        </p:spPr>
        <p:txBody>
          <a:bodyPr>
            <a:normAutofit/>
          </a:bodyPr>
          <a:lstStyle>
            <a:lvl1pPr>
              <a:defRPr sz="3600"/>
            </a:lvl1pPr>
          </a:lstStyle>
          <a:p>
            <a:r>
              <a:rPr lang="fr-CA" dirty="0"/>
              <a:t>Cliquez </a:t>
            </a:r>
            <a:br>
              <a:rPr lang="fr-CA" dirty="0"/>
            </a:br>
            <a:r>
              <a:rPr lang="fr-CA" dirty="0"/>
              <a:t>et modifiez le titre</a:t>
            </a:r>
            <a:endParaRPr lang="fr-FR" dirty="0"/>
          </a:p>
        </p:txBody>
      </p:sp>
      <p:sp>
        <p:nvSpPr>
          <p:cNvPr id="8" name="Espace réservé du texte 7"/>
          <p:cNvSpPr>
            <a:spLocks noGrp="1"/>
          </p:cNvSpPr>
          <p:nvPr>
            <p:ph type="body" sz="quarter" idx="10"/>
          </p:nvPr>
        </p:nvSpPr>
        <p:spPr>
          <a:xfrm>
            <a:off x="342225" y="2858721"/>
            <a:ext cx="5870575" cy="461963"/>
          </a:xfrm>
        </p:spPr>
        <p:txBody>
          <a:bodyPr anchor="ctr">
            <a:normAutofit/>
          </a:bodyPr>
          <a:lstStyle>
            <a:lvl1pPr marL="0" indent="0">
              <a:buNone/>
              <a:defRPr sz="1600" b="1" i="0">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549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_ Blue">
    <p:spTree>
      <p:nvGrpSpPr>
        <p:cNvPr id="1" name=""/>
        <p:cNvGrpSpPr/>
        <p:nvPr/>
      </p:nvGrpSpPr>
      <p:grpSpPr>
        <a:xfrm>
          <a:off x="0" y="0"/>
          <a:ext cx="0" cy="0"/>
          <a:chOff x="0" y="0"/>
          <a:chExt cx="0" cy="0"/>
        </a:xfrm>
      </p:grpSpPr>
      <p:pic>
        <p:nvPicPr>
          <p:cNvPr id="8" name="Image 7" descr="PPT_1503-02.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389126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_ Black">
    <p:spTree>
      <p:nvGrpSpPr>
        <p:cNvPr id="1" name=""/>
        <p:cNvGrpSpPr/>
        <p:nvPr/>
      </p:nvGrpSpPr>
      <p:grpSpPr>
        <a:xfrm>
          <a:off x="0" y="0"/>
          <a:ext cx="0" cy="0"/>
          <a:chOff x="0" y="0"/>
          <a:chExt cx="0" cy="0"/>
        </a:xfrm>
      </p:grpSpPr>
      <p:pic>
        <p:nvPicPr>
          <p:cNvPr id="7" name="Image 6" descr="PPT_1503-0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685800" y="3558418"/>
            <a:ext cx="8001000" cy="1102519"/>
          </a:xfrm>
        </p:spPr>
        <p:txBody>
          <a:bodyPr/>
          <a:lstStyle>
            <a:lvl1pPr>
              <a:defRPr>
                <a:solidFill>
                  <a:srgbClr val="FFFFFF"/>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rgbClr val="FFFFFF"/>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Tree>
    <p:extLst>
      <p:ext uri="{BB962C8B-B14F-4D97-AF65-F5344CB8AC3E}">
        <p14:creationId xmlns:p14="http://schemas.microsoft.com/office/powerpoint/2010/main" val="44598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_ White">
    <p:spTree>
      <p:nvGrpSpPr>
        <p:cNvPr id="1" name=""/>
        <p:cNvGrpSpPr/>
        <p:nvPr/>
      </p:nvGrpSpPr>
      <p:grpSpPr>
        <a:xfrm>
          <a:off x="0" y="0"/>
          <a:ext cx="0" cy="0"/>
          <a:chOff x="0" y="0"/>
          <a:chExt cx="0" cy="0"/>
        </a:xfrm>
      </p:grpSpPr>
      <p:pic>
        <p:nvPicPr>
          <p:cNvPr id="7" name="Image 6" descr="PPT_1503-04.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Titre 1"/>
          <p:cNvSpPr>
            <a:spLocks noGrp="1"/>
          </p:cNvSpPr>
          <p:nvPr>
            <p:ph type="ctrTitle"/>
          </p:nvPr>
        </p:nvSpPr>
        <p:spPr>
          <a:xfrm>
            <a:off x="1285236" y="3558418"/>
            <a:ext cx="7401564" cy="1102519"/>
          </a:xfrm>
        </p:spPr>
        <p:txBody>
          <a:bodyPr/>
          <a:lstStyle>
            <a:lvl1pPr>
              <a:defRPr>
                <a:solidFill>
                  <a:schemeClr val="tx1"/>
                </a:solidFill>
              </a:defRPr>
            </a:lvl1pPr>
          </a:lstStyle>
          <a:p>
            <a:r>
              <a:rPr lang="en-US"/>
              <a:t>Click to edit Master title style</a:t>
            </a:r>
            <a:endParaRPr lang="fr-FR" dirty="0"/>
          </a:p>
        </p:txBody>
      </p:sp>
      <p:sp>
        <p:nvSpPr>
          <p:cNvPr id="5" name="Espace réservé du pied de page 4"/>
          <p:cNvSpPr>
            <a:spLocks noGrp="1"/>
          </p:cNvSpPr>
          <p:nvPr>
            <p:ph type="ftr" sz="quarter" idx="11"/>
          </p:nvPr>
        </p:nvSpPr>
        <p:spPr/>
        <p:txBody>
          <a:bodyPr/>
          <a:lstStyle>
            <a:lvl1pPr>
              <a:defRPr>
                <a:solidFill>
                  <a:schemeClr val="tx1"/>
                </a:solidFill>
              </a:defRPr>
            </a:lvl1pPr>
          </a:lstStyle>
          <a:p>
            <a:endParaRPr lang="fr-FR" dirty="0">
              <a:solidFill>
                <a:srgbClr val="000000"/>
              </a:solidFill>
            </a:endParaRPr>
          </a:p>
        </p:txBody>
      </p:sp>
      <p:sp>
        <p:nvSpPr>
          <p:cNvPr id="6" name="Espace réservé du numéro de diapositive 5"/>
          <p:cNvSpPr>
            <a:spLocks noGrp="1"/>
          </p:cNvSpPr>
          <p:nvPr>
            <p:ph type="sldNum" sz="quarter" idx="12"/>
          </p:nvPr>
        </p:nvSpPr>
        <p:spPr/>
        <p:txBody>
          <a:bodyPr/>
          <a:lstStyle>
            <a:lvl1pPr>
              <a:defRPr>
                <a:solidFill>
                  <a:srgbClr val="0057B8"/>
                </a:solidFill>
              </a:defRPr>
            </a:lvl1pPr>
          </a:lstStyle>
          <a:p>
            <a:fld id="{4E950855-28E0-B842-9330-3B380073FD02}" type="slidenum">
              <a:rPr lang="fr-FR" smtClean="0"/>
              <a:pPr/>
              <a:t>‹N°›</a:t>
            </a:fld>
            <a:endParaRPr lang="fr-FR"/>
          </a:p>
        </p:txBody>
      </p:sp>
    </p:spTree>
    <p:extLst>
      <p:ext uri="{BB962C8B-B14F-4D97-AF65-F5344CB8AC3E}">
        <p14:creationId xmlns:p14="http://schemas.microsoft.com/office/powerpoint/2010/main" val="142698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cial Content">
    <p:spTree>
      <p:nvGrpSpPr>
        <p:cNvPr id="1" name=""/>
        <p:cNvGrpSpPr/>
        <p:nvPr/>
      </p:nvGrpSpPr>
      <p:grpSpPr>
        <a:xfrm>
          <a:off x="0" y="0"/>
          <a:ext cx="0" cy="0"/>
          <a:chOff x="0" y="0"/>
          <a:chExt cx="0" cy="0"/>
        </a:xfrm>
      </p:grpSpPr>
      <p:pic>
        <p:nvPicPr>
          <p:cNvPr id="9" name="Image 8" descr="PPT_1503-0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Image 9" descr="PPT_1503-02.png"/>
          <p:cNvPicPr>
            <a:picLocks noChangeAspect="1"/>
          </p:cNvPicPr>
          <p:nvPr userDrawn="1"/>
        </p:nvPicPr>
        <p:blipFill rotWithShape="1">
          <a:blip r:embed="rId3" cstate="print">
            <a:extLst>
              <a:ext uri="{28A0092B-C50C-407E-A947-70E740481C1C}">
                <a14:useLocalDpi xmlns:a14="http://schemas.microsoft.com/office/drawing/2010/main" val="0"/>
              </a:ext>
            </a:extLst>
          </a:blip>
          <a:srcRect l="50017" b="25000"/>
          <a:stretch/>
        </p:blipFill>
        <p:spPr>
          <a:xfrm>
            <a:off x="4573588" y="0"/>
            <a:ext cx="4570412" cy="5143500"/>
          </a:xfrm>
          <a:prstGeom prst="rect">
            <a:avLst/>
          </a:prstGeom>
        </p:spPr>
      </p:pic>
      <p:sp>
        <p:nvSpPr>
          <p:cNvPr id="5" name="Espace réservé du pied de page 4"/>
          <p:cNvSpPr>
            <a:spLocks noGrp="1"/>
          </p:cNvSpPr>
          <p:nvPr>
            <p:ph type="ftr" sz="quarter" idx="11"/>
          </p:nvPr>
        </p:nvSpPr>
        <p:spPr/>
        <p:txBody>
          <a:bodyPr/>
          <a:lstStyle>
            <a:lvl1pPr>
              <a:defRPr>
                <a:solidFill>
                  <a:srgbClr val="FFFFFF"/>
                </a:solidFill>
              </a:defRPr>
            </a:lvl1pPr>
          </a:lstStyle>
          <a:p>
            <a:endParaRPr lang="fr-FR" dirty="0"/>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4E950855-28E0-B842-9330-3B380073FD02}" type="slidenum">
              <a:rPr lang="fr-FR" smtClean="0">
                <a:solidFill>
                  <a:prstClr val="white"/>
                </a:solidFill>
              </a:rPr>
              <a:pPr/>
              <a:t>‹N°›</a:t>
            </a:fld>
            <a:endParaRPr lang="fr-FR">
              <a:solidFill>
                <a:prstClr val="white"/>
              </a:solidFill>
            </a:endParaRPr>
          </a:p>
        </p:txBody>
      </p:sp>
      <p:sp>
        <p:nvSpPr>
          <p:cNvPr id="4" name="Espace réservé du texte 3"/>
          <p:cNvSpPr>
            <a:spLocks noGrp="1"/>
          </p:cNvSpPr>
          <p:nvPr>
            <p:ph type="body" sz="quarter" idx="13"/>
          </p:nvPr>
        </p:nvSpPr>
        <p:spPr>
          <a:xfrm>
            <a:off x="5507751" y="1346610"/>
            <a:ext cx="2713198" cy="2347913"/>
          </a:xfrm>
        </p:spPr>
        <p:txBody>
          <a:bodyPr anchor="ctr"/>
          <a:lstStyle>
            <a:lvl1pPr marL="0" indent="0" algn="ctr">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17" name="Espace réservé du contenu 16"/>
          <p:cNvSpPr>
            <a:spLocks noGrp="1"/>
          </p:cNvSpPr>
          <p:nvPr>
            <p:ph sz="quarter" idx="14"/>
          </p:nvPr>
        </p:nvSpPr>
        <p:spPr>
          <a:xfrm>
            <a:off x="471488" y="1346610"/>
            <a:ext cx="3644900" cy="2347913"/>
          </a:xfrm>
        </p:spPr>
        <p:txBody>
          <a:bodyPr anchor="ctr">
            <a:normAutofit/>
          </a:bodyPr>
          <a:lstStyle>
            <a:lvl1pPr marL="0" indent="0" algn="ctr">
              <a:buNone/>
              <a:defRPr sz="3200" b="1" i="0">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72830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descr="PPT_1503-05.png"/>
          <p:cNvPicPr>
            <a:picLocks noChangeAspect="1"/>
          </p:cNvPicPr>
          <p:nvPr userDrawn="1"/>
        </p:nvPicPr>
        <p:blipFill rotWithShape="1">
          <a:blip r:embed="rId15" cstate="print">
            <a:extLst>
              <a:ext uri="{28A0092B-C50C-407E-A947-70E740481C1C}">
                <a14:useLocalDpi xmlns:a14="http://schemas.microsoft.com/office/drawing/2010/main" val="0"/>
              </a:ext>
            </a:extLst>
          </a:blip>
          <a:srcRect b="25000"/>
          <a:stretch/>
        </p:blipFill>
        <p:spPr>
          <a:xfrm>
            <a:off x="0" y="0"/>
            <a:ext cx="9144000" cy="5143500"/>
          </a:xfrm>
          <a:prstGeom prst="rect">
            <a:avLst/>
          </a:prstGeom>
        </p:spPr>
      </p:pic>
      <p:sp>
        <p:nvSpPr>
          <p:cNvPr id="2" name="Espace réservé du titre 1"/>
          <p:cNvSpPr>
            <a:spLocks noGrp="1"/>
          </p:cNvSpPr>
          <p:nvPr>
            <p:ph type="title"/>
          </p:nvPr>
        </p:nvSpPr>
        <p:spPr>
          <a:xfrm>
            <a:off x="457218" y="460362"/>
            <a:ext cx="7639423" cy="717348"/>
          </a:xfrm>
          <a:prstGeom prst="rect">
            <a:avLst/>
          </a:prstGeom>
        </p:spPr>
        <p:txBody>
          <a:bodyPr vert="horz" lIns="91440" tIns="45720" rIns="91440" bIns="45720" rtlCol="0" anchor="ctr">
            <a:normAutofit/>
          </a:bodyPr>
          <a:lstStyle/>
          <a:p>
            <a:r>
              <a:rPr lang="fr-CA" dirty="0"/>
              <a:t>Cliquez et modifiez le titre</a:t>
            </a:r>
            <a:endParaRPr lang="fr-FR" dirty="0"/>
          </a:p>
        </p:txBody>
      </p:sp>
      <p:sp>
        <p:nvSpPr>
          <p:cNvPr id="3" name="Espace réservé du texte 2"/>
          <p:cNvSpPr>
            <a:spLocks noGrp="1"/>
          </p:cNvSpPr>
          <p:nvPr>
            <p:ph type="body" idx="1"/>
          </p:nvPr>
        </p:nvSpPr>
        <p:spPr>
          <a:xfrm>
            <a:off x="457200" y="1643954"/>
            <a:ext cx="8229600" cy="2950681"/>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5" name="Espace réservé du pied de page 4"/>
          <p:cNvSpPr>
            <a:spLocks noGrp="1"/>
          </p:cNvSpPr>
          <p:nvPr>
            <p:ph type="ftr" sz="quarter" idx="3"/>
          </p:nvPr>
        </p:nvSpPr>
        <p:spPr>
          <a:xfrm>
            <a:off x="5791199" y="4660937"/>
            <a:ext cx="2895600" cy="187459"/>
          </a:xfrm>
          <a:prstGeom prst="rect">
            <a:avLst/>
          </a:prstGeom>
        </p:spPr>
        <p:txBody>
          <a:bodyPr vert="horz" lIns="91440" tIns="45720" rIns="91440" bIns="45720" rtlCol="0" anchor="ctr"/>
          <a:lstStyle>
            <a:lvl1pPr algn="r">
              <a:defRPr sz="1000">
                <a:solidFill>
                  <a:schemeClr val="tx1"/>
                </a:solidFill>
                <a:latin typeface="Arial"/>
                <a:cs typeface="Arial"/>
              </a:defRPr>
            </a:lvl1pPr>
          </a:lstStyle>
          <a:p>
            <a:pPr defTabSz="457200"/>
            <a:endParaRPr lang="fr-FR" dirty="0">
              <a:solidFill>
                <a:srgbClr val="000000"/>
              </a:solidFill>
            </a:endParaRPr>
          </a:p>
        </p:txBody>
      </p:sp>
      <p:sp>
        <p:nvSpPr>
          <p:cNvPr id="6" name="Espace réservé du numéro de diapositive 5"/>
          <p:cNvSpPr>
            <a:spLocks noGrp="1"/>
          </p:cNvSpPr>
          <p:nvPr>
            <p:ph type="sldNum" sz="quarter" idx="4"/>
          </p:nvPr>
        </p:nvSpPr>
        <p:spPr>
          <a:xfrm>
            <a:off x="8220989" y="1421995"/>
            <a:ext cx="465851" cy="119040"/>
          </a:xfrm>
          <a:prstGeom prst="rect">
            <a:avLst/>
          </a:prstGeom>
        </p:spPr>
        <p:txBody>
          <a:bodyPr vert="horz" lIns="91440" tIns="45720" rIns="91440" bIns="45720" rtlCol="0" anchor="ctr"/>
          <a:lstStyle>
            <a:lvl1pPr algn="ctr">
              <a:defRPr sz="800" b="1" i="0">
                <a:solidFill>
                  <a:srgbClr val="0057B8"/>
                </a:solidFill>
                <a:latin typeface="Arial"/>
                <a:cs typeface="Arial"/>
              </a:defRPr>
            </a:lvl1pPr>
          </a:lstStyle>
          <a:p>
            <a:pPr defTabSz="457200"/>
            <a:fld id="{4E950855-28E0-B842-9330-3B380073FD02}" type="slidenum">
              <a:rPr lang="fr-FR" smtClean="0"/>
              <a:pPr defTabSz="457200"/>
              <a:t>‹N°›</a:t>
            </a:fld>
            <a:endParaRPr lang="fr-FR" dirty="0"/>
          </a:p>
        </p:txBody>
      </p:sp>
    </p:spTree>
    <p:extLst>
      <p:ext uri="{BB962C8B-B14F-4D97-AF65-F5344CB8AC3E}">
        <p14:creationId xmlns:p14="http://schemas.microsoft.com/office/powerpoint/2010/main" val="278023930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935" r:id="rId3"/>
    <p:sldLayoutId id="2147483727" r:id="rId4"/>
    <p:sldLayoutId id="2147483728" r:id="rId5"/>
    <p:sldLayoutId id="2147483729" r:id="rId6"/>
    <p:sldLayoutId id="2147483730" r:id="rId7"/>
    <p:sldLayoutId id="2147483731" r:id="rId8"/>
    <p:sldLayoutId id="2147483732" r:id="rId9"/>
    <p:sldLayoutId id="2147483936" r:id="rId10"/>
    <p:sldLayoutId id="2147483937" r:id="rId11"/>
    <p:sldLayoutId id="2147483938" r:id="rId12"/>
    <p:sldLayoutId id="2147483939" r:id="rId13"/>
  </p:sldLayoutIdLst>
  <p:hf hdr="0" ftr="0" dt="0"/>
  <p:txStyles>
    <p:titleStyle>
      <a:lvl1pPr algn="l" defTabSz="457200" rtl="0" eaLnBrk="1" latinLnBrk="0" hangingPunct="1">
        <a:spcBef>
          <a:spcPct val="0"/>
        </a:spcBef>
        <a:buNone/>
        <a:defRPr sz="2400" b="1" i="0" kern="1200">
          <a:solidFill>
            <a:schemeClr val="tx1"/>
          </a:solidFill>
          <a:latin typeface="Arial"/>
          <a:ea typeface="+mj-ea"/>
          <a:cs typeface="Arial"/>
        </a:defRPr>
      </a:lvl1pPr>
    </p:titleStyle>
    <p:bodyStyle>
      <a:lvl1pPr marL="182563" indent="-182563" algn="l" defTabSz="457200" rtl="0" eaLnBrk="1" latinLnBrk="0" hangingPunct="1">
        <a:spcBef>
          <a:spcPct val="20000"/>
        </a:spcBef>
        <a:buClr>
          <a:srgbClr val="0640A9"/>
        </a:buClr>
        <a:buFont typeface="Wingdings" charset="2"/>
        <a:buChar char="§"/>
        <a:defRPr sz="2000" b="0" kern="1200">
          <a:solidFill>
            <a:schemeClr val="tx1"/>
          </a:solidFill>
          <a:latin typeface="Arial"/>
          <a:ea typeface="+mn-ea"/>
          <a:cs typeface="Arial"/>
        </a:defRPr>
      </a:lvl1pPr>
      <a:lvl2pPr marL="742950" indent="-285750" algn="l" defTabSz="457200" rtl="0" eaLnBrk="1" latinLnBrk="0" hangingPunct="1">
        <a:spcBef>
          <a:spcPct val="20000"/>
        </a:spcBef>
        <a:buFont typeface="Wingdings" charset="2"/>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7.wmf"/></Relationships>
</file>

<file path=ppt/slides/_rels/slide115.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quality-one.com/control-plan/" TargetMode="Externa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quality-one.com/grr/"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slideLayout" Target="../slideLayouts/slideLayout1.xml"/><Relationship Id="rId4" Type="http://schemas.openxmlformats.org/officeDocument/2006/relationships/image" Target="../media/image10.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4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1.xml"/><Relationship Id="rId4" Type="http://schemas.openxmlformats.org/officeDocument/2006/relationships/image" Target="../media/image22.wmf"/></Relationships>
</file>

<file path=ppt/slides/_rels/slide5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4.wmf"/><Relationship Id="rId5" Type="http://schemas.openxmlformats.org/officeDocument/2006/relationships/oleObject" Target="../embeddings/oleObject5.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7.bin"/></Relationships>
</file>

<file path=ppt/slides/_rels/slide5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xml"/><Relationship Id="rId4" Type="http://schemas.openxmlformats.org/officeDocument/2006/relationships/image" Target="../media/image29.wmf"/></Relationships>
</file>

<file path=ppt/slides/_rels/slide5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42225" y="1131591"/>
            <a:ext cx="5870117" cy="1666296"/>
          </a:xfrm>
        </p:spPr>
        <p:txBody>
          <a:bodyPr>
            <a:normAutofit fontScale="90000"/>
          </a:bodyPr>
          <a:lstStyle/>
          <a:p>
            <a:r>
              <a:rPr lang="en-US" dirty="0"/>
              <a:t>Global Procurement - Supplier Quality</a:t>
            </a:r>
            <a:br>
              <a:rPr lang="en-US" dirty="0"/>
            </a:br>
            <a:r>
              <a:rPr lang="en-US" dirty="0"/>
              <a:t>Introduction to MSA</a:t>
            </a:r>
          </a:p>
        </p:txBody>
      </p:sp>
      <p:sp>
        <p:nvSpPr>
          <p:cNvPr id="5" name="Espace réservé du texte 4">
            <a:extLst>
              <a:ext uri="{FF2B5EF4-FFF2-40B4-BE49-F238E27FC236}">
                <a16:creationId xmlns:a16="http://schemas.microsoft.com/office/drawing/2014/main" id="{BEB40670-1EE0-EE45-89B7-2483AA114C59}"/>
              </a:ext>
            </a:extLst>
          </p:cNvPr>
          <p:cNvSpPr>
            <a:spLocks noGrp="1"/>
          </p:cNvSpPr>
          <p:nvPr>
            <p:ph type="body" sz="quarter" idx="10"/>
          </p:nvPr>
        </p:nvSpPr>
        <p:spPr/>
        <p:txBody>
          <a:bodyPr>
            <a:normAutofit fontScale="77500" lnSpcReduction="20000"/>
          </a:bodyPr>
          <a:lstStyle/>
          <a:p>
            <a:r>
              <a:rPr lang="en-US" dirty="0"/>
              <a:t>Lise Robert SQS (Supplier Quality Specialist)</a:t>
            </a:r>
          </a:p>
          <a:p>
            <a:r>
              <a:rPr lang="en-US" dirty="0"/>
              <a:t>Rev. 01 – Dec 17</a:t>
            </a:r>
            <a:r>
              <a:rPr lang="en-US" baseline="30000" dirty="0"/>
              <a:t>th</a:t>
            </a:r>
            <a:r>
              <a:rPr lang="en-US" dirty="0"/>
              <a:t> 2018</a:t>
            </a:r>
            <a:endParaRPr lang="fr-FR" dirty="0"/>
          </a:p>
        </p:txBody>
      </p:sp>
      <p:sp>
        <p:nvSpPr>
          <p:cNvPr id="3" name="TextBox 2"/>
          <p:cNvSpPr txBox="1"/>
          <p:nvPr/>
        </p:nvSpPr>
        <p:spPr>
          <a:xfrm>
            <a:off x="4355976" y="195486"/>
            <a:ext cx="57606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14893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Why Perform Measurement System Analysis (MSA)</a:t>
            </a:r>
            <a:br>
              <a:rPr lang="en-US" dirty="0"/>
            </a:br>
            <a:endParaRPr lang="fr-FR" dirty="0"/>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normAutofit fontScale="92500" lnSpcReduction="20000"/>
          </a:bodyPr>
          <a:lstStyle/>
          <a:p>
            <a:r>
              <a:rPr lang="en-US" dirty="0"/>
              <a:t>A major manufacturing company began receiving calls from several of their customers reporting non-compliant materials received at their facilities sites. The parts were not properly snapping together to form an even surface or would not lock in place. </a:t>
            </a:r>
          </a:p>
          <a:p>
            <a:r>
              <a:rPr lang="en-US" dirty="0"/>
              <a:t>The process was audited and found that the parts were being produced out of spec. The operator was following the inspection plan and using the assigned gages for the inspection. The problem was that the gage did not have adequate resolution to detect the non-conforming parts.  </a:t>
            </a:r>
          </a:p>
          <a:p>
            <a:r>
              <a:rPr lang="en-US" dirty="0"/>
              <a:t>An ineffective measurement system can allow bad parts to be accepted and good parts to be rejected, resulting in dissatisfied customers and excessive scrap. MSA could have prevented the problem and assured that accurate useful data was being collected.. </a:t>
            </a:r>
            <a:endParaRPr lang="fr-FR" dirty="0"/>
          </a:p>
        </p:txBody>
      </p:sp>
      <p:sp>
        <p:nvSpPr>
          <p:cNvPr id="4" name="ZoneTexte 3">
            <a:extLst>
              <a:ext uri="{FF2B5EF4-FFF2-40B4-BE49-F238E27FC236}">
                <a16:creationId xmlns:a16="http://schemas.microsoft.com/office/drawing/2014/main" id="{2690D464-326B-4C46-AA85-47D904F70030}"/>
              </a:ext>
            </a:extLst>
          </p:cNvPr>
          <p:cNvSpPr txBox="1"/>
          <p:nvPr/>
        </p:nvSpPr>
        <p:spPr>
          <a:xfrm>
            <a:off x="457200" y="840826"/>
            <a:ext cx="2242592" cy="307777"/>
          </a:xfrm>
          <a:prstGeom prst="rect">
            <a:avLst/>
          </a:prstGeom>
          <a:solidFill>
            <a:schemeClr val="accent1"/>
          </a:solidFill>
          <a:ln w="3175">
            <a:noFill/>
          </a:ln>
        </p:spPr>
        <p:txBody>
          <a:bodyPr wrap="square" lIns="72000" rIns="72000" rtlCol="0">
            <a:spAutoFit/>
          </a:bodyPr>
          <a:lstStyle/>
          <a:p>
            <a:pPr algn="ctr"/>
            <a:r>
              <a:rPr lang="fr-FR" sz="1400" b="1" dirty="0">
                <a:solidFill>
                  <a:schemeClr val="bg1"/>
                </a:solidFill>
                <a:sym typeface="Wingdings"/>
              </a:rPr>
              <a:t>Example</a:t>
            </a:r>
          </a:p>
        </p:txBody>
      </p:sp>
      <p:sp>
        <p:nvSpPr>
          <p:cNvPr id="8" name="Espace réservé du numéro de diapositive 7">
            <a:extLst>
              <a:ext uri="{FF2B5EF4-FFF2-40B4-BE49-F238E27FC236}">
                <a16:creationId xmlns:a16="http://schemas.microsoft.com/office/drawing/2014/main" id="{5E342287-B0E6-E042-8BA1-994D79E4A233}"/>
              </a:ext>
            </a:extLst>
          </p:cNvPr>
          <p:cNvSpPr>
            <a:spLocks noGrp="1"/>
          </p:cNvSpPr>
          <p:nvPr>
            <p:ph type="sldNum" sz="quarter" idx="11"/>
          </p:nvPr>
        </p:nvSpPr>
        <p:spPr/>
        <p:txBody>
          <a:bodyPr/>
          <a:lstStyle/>
          <a:p>
            <a:fld id="{4E950855-28E0-B842-9330-3B380073FD02}" type="slidenum">
              <a:rPr lang="fr-FR" smtClean="0"/>
              <a:pPr/>
              <a:t>10</a:t>
            </a:fld>
            <a:endParaRPr lang="fr-FR" dirty="0"/>
          </a:p>
        </p:txBody>
      </p:sp>
    </p:spTree>
    <p:extLst>
      <p:ext uri="{BB962C8B-B14F-4D97-AF65-F5344CB8AC3E}">
        <p14:creationId xmlns:p14="http://schemas.microsoft.com/office/powerpoint/2010/main" val="135323671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A82802-A526-4E43-9B25-DF3EDBB8BC46}"/>
              </a:ext>
            </a:extLst>
          </p:cNvPr>
          <p:cNvSpPr>
            <a:spLocks noGrp="1" noChangeArrowheads="1"/>
          </p:cNvSpPr>
          <p:nvPr>
            <p:ph type="title"/>
          </p:nvPr>
        </p:nvSpPr>
        <p:spPr>
          <a:noFill/>
          <a:ln/>
        </p:spPr>
        <p:txBody>
          <a:bodyPr/>
          <a:lstStyle/>
          <a:p>
            <a:r>
              <a:rPr lang="en-US" altLang="fr-FR"/>
              <a:t>Multiple Run Charts</a:t>
            </a:r>
          </a:p>
        </p:txBody>
      </p:sp>
      <p:pic>
        <p:nvPicPr>
          <p:cNvPr id="81923" name="Picture 3">
            <a:extLst>
              <a:ext uri="{FF2B5EF4-FFF2-40B4-BE49-F238E27FC236}">
                <a16:creationId xmlns:a16="http://schemas.microsoft.com/office/drawing/2014/main" id="{9904FCF4-C175-4C5D-AE14-93FDE9B66DC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0162" y="1533525"/>
            <a:ext cx="6596063"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4">
            <a:extLst>
              <a:ext uri="{FF2B5EF4-FFF2-40B4-BE49-F238E27FC236}">
                <a16:creationId xmlns:a16="http://schemas.microsoft.com/office/drawing/2014/main" id="{307A9C32-6EEB-4E02-AF34-7BB707A190AE}"/>
              </a:ext>
            </a:extLst>
          </p:cNvPr>
          <p:cNvSpPr>
            <a:spLocks noChangeArrowheads="1"/>
          </p:cNvSpPr>
          <p:nvPr/>
        </p:nvSpPr>
        <p:spPr bwMode="auto">
          <a:xfrm>
            <a:off x="2218135" y="4002881"/>
            <a:ext cx="5069496" cy="39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2100">
                <a:solidFill>
                  <a:srgbClr val="FC0128"/>
                </a:solidFill>
              </a:rPr>
              <a:t>More than 3 appraisers confuses things...</a:t>
            </a:r>
          </a:p>
        </p:txBody>
      </p:sp>
    </p:spTree>
    <p:extLst>
      <p:ext uri="{BB962C8B-B14F-4D97-AF65-F5344CB8AC3E}">
        <p14:creationId xmlns:p14="http://schemas.microsoft.com/office/powerpoint/2010/main" val="3085347324"/>
      </p:ext>
    </p:extLst>
  </p:cSld>
  <p:clrMapOvr>
    <a:masterClrMapping/>
  </p:clrMapOvr>
  <p:transition advTm="8000"/>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7A98FF2A-C261-4D66-9519-71A43D7BD270}"/>
              </a:ext>
            </a:extLst>
          </p:cNvPr>
          <p:cNvSpPr>
            <a:spLocks noGrp="1" noChangeArrowheads="1"/>
          </p:cNvSpPr>
          <p:nvPr>
            <p:ph type="title"/>
          </p:nvPr>
        </p:nvSpPr>
        <p:spPr>
          <a:noFill/>
          <a:ln/>
        </p:spPr>
        <p:txBody>
          <a:bodyPr/>
          <a:lstStyle/>
          <a:p>
            <a:r>
              <a:rPr lang="en-US" altLang="fr-FR"/>
              <a:t>Multi-Vari Charts</a:t>
            </a:r>
          </a:p>
        </p:txBody>
      </p:sp>
      <p:sp>
        <p:nvSpPr>
          <p:cNvPr id="82954" name="Rectangle 10">
            <a:extLst>
              <a:ext uri="{FF2B5EF4-FFF2-40B4-BE49-F238E27FC236}">
                <a16:creationId xmlns:a16="http://schemas.microsoft.com/office/drawing/2014/main" id="{1CB3042B-4D0B-43DE-89CE-2CCCA1918C1C}"/>
              </a:ext>
            </a:extLst>
          </p:cNvPr>
          <p:cNvSpPr>
            <a:spLocks noGrp="1" noChangeArrowheads="1"/>
          </p:cNvSpPr>
          <p:nvPr>
            <p:ph sz="quarter" idx="12"/>
          </p:nvPr>
        </p:nvSpPr>
        <p:spPr>
          <a:noFill/>
          <a:ln/>
        </p:spPr>
        <p:txBody>
          <a:bodyPr/>
          <a:lstStyle/>
          <a:p>
            <a:r>
              <a:rPr lang="en-US" altLang="fr-FR" dirty="0"/>
              <a:t>Displays 3 points</a:t>
            </a:r>
          </a:p>
          <a:p>
            <a:r>
              <a:rPr lang="en-US" altLang="fr-FR" dirty="0"/>
              <a:t>Length of bar; bar-to-bar; Bar cluster to cluster</a:t>
            </a:r>
          </a:p>
          <a:p>
            <a:r>
              <a:rPr lang="en-US" altLang="fr-FR" dirty="0"/>
              <a:t>Plot High and Low readings as Length of bar</a:t>
            </a:r>
          </a:p>
          <a:p>
            <a:r>
              <a:rPr lang="en-US" altLang="fr-FR" dirty="0"/>
              <a:t>Each appraiser on a separate bar</a:t>
            </a:r>
          </a:p>
          <a:p>
            <a:r>
              <a:rPr lang="en-US" altLang="fr-FR" dirty="0"/>
              <a:t>Each piece in a separate bar cluster</a:t>
            </a:r>
          </a:p>
        </p:txBody>
      </p:sp>
      <p:sp>
        <p:nvSpPr>
          <p:cNvPr id="82947" name="Line 3">
            <a:extLst>
              <a:ext uri="{FF2B5EF4-FFF2-40B4-BE49-F238E27FC236}">
                <a16:creationId xmlns:a16="http://schemas.microsoft.com/office/drawing/2014/main" id="{1BD5C14A-DBAF-4D59-8A9D-D2D15DB46534}"/>
              </a:ext>
            </a:extLst>
          </p:cNvPr>
          <p:cNvSpPr>
            <a:spLocks noChangeShapeType="1"/>
          </p:cNvSpPr>
          <p:nvPr/>
        </p:nvSpPr>
        <p:spPr bwMode="auto">
          <a:xfrm>
            <a:off x="6229350" y="1276350"/>
            <a:ext cx="0" cy="2886075"/>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2948" name="Line 4">
            <a:extLst>
              <a:ext uri="{FF2B5EF4-FFF2-40B4-BE49-F238E27FC236}">
                <a16:creationId xmlns:a16="http://schemas.microsoft.com/office/drawing/2014/main" id="{A0550616-E221-442C-8961-625F4C752ADF}"/>
              </a:ext>
            </a:extLst>
          </p:cNvPr>
          <p:cNvSpPr>
            <a:spLocks noChangeShapeType="1"/>
          </p:cNvSpPr>
          <p:nvPr/>
        </p:nvSpPr>
        <p:spPr bwMode="auto">
          <a:xfrm>
            <a:off x="6143625" y="1257300"/>
            <a:ext cx="171450" cy="0"/>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2949" name="Line 5">
            <a:extLst>
              <a:ext uri="{FF2B5EF4-FFF2-40B4-BE49-F238E27FC236}">
                <a16:creationId xmlns:a16="http://schemas.microsoft.com/office/drawing/2014/main" id="{CA234A85-6F60-4A6A-8526-7ECE4166FFF6}"/>
              </a:ext>
            </a:extLst>
          </p:cNvPr>
          <p:cNvSpPr>
            <a:spLocks noChangeShapeType="1"/>
          </p:cNvSpPr>
          <p:nvPr/>
        </p:nvSpPr>
        <p:spPr bwMode="auto">
          <a:xfrm>
            <a:off x="6134100" y="4181475"/>
            <a:ext cx="171450" cy="0"/>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2950" name="Oval 6">
            <a:extLst>
              <a:ext uri="{FF2B5EF4-FFF2-40B4-BE49-F238E27FC236}">
                <a16:creationId xmlns:a16="http://schemas.microsoft.com/office/drawing/2014/main" id="{DAAB24F8-070D-40EA-88B8-75EE546F013D}"/>
              </a:ext>
            </a:extLst>
          </p:cNvPr>
          <p:cNvSpPr>
            <a:spLocks noChangeArrowheads="1"/>
          </p:cNvSpPr>
          <p:nvPr/>
        </p:nvSpPr>
        <p:spPr bwMode="auto">
          <a:xfrm>
            <a:off x="6162675" y="2600325"/>
            <a:ext cx="123825" cy="133350"/>
          </a:xfrm>
          <a:prstGeom prst="ellipse">
            <a:avLst/>
          </a:prstGeom>
          <a:solidFill>
            <a:schemeClr val="tx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82951" name="Rectangle 7">
            <a:extLst>
              <a:ext uri="{FF2B5EF4-FFF2-40B4-BE49-F238E27FC236}">
                <a16:creationId xmlns:a16="http://schemas.microsoft.com/office/drawing/2014/main" id="{E67B30BB-1F82-4467-B176-B15F4155FDCD}"/>
              </a:ext>
            </a:extLst>
          </p:cNvPr>
          <p:cNvSpPr>
            <a:spLocks noChangeArrowheads="1"/>
          </p:cNvSpPr>
          <p:nvPr/>
        </p:nvSpPr>
        <p:spPr bwMode="auto">
          <a:xfrm>
            <a:off x="6399610" y="1126332"/>
            <a:ext cx="1185419"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FC0128"/>
                </a:solidFill>
              </a:rPr>
              <a:t>High Reading</a:t>
            </a:r>
          </a:p>
        </p:txBody>
      </p:sp>
      <p:sp>
        <p:nvSpPr>
          <p:cNvPr id="82952" name="Rectangle 8">
            <a:extLst>
              <a:ext uri="{FF2B5EF4-FFF2-40B4-BE49-F238E27FC236}">
                <a16:creationId xmlns:a16="http://schemas.microsoft.com/office/drawing/2014/main" id="{FEB92AB8-1961-48D5-86EE-F7273E35B083}"/>
              </a:ext>
            </a:extLst>
          </p:cNvPr>
          <p:cNvSpPr>
            <a:spLocks noChangeArrowheads="1"/>
          </p:cNvSpPr>
          <p:nvPr/>
        </p:nvSpPr>
        <p:spPr bwMode="auto">
          <a:xfrm>
            <a:off x="6399610" y="4031457"/>
            <a:ext cx="114694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FC0128"/>
                </a:solidFill>
              </a:rPr>
              <a:t>Low Reading</a:t>
            </a:r>
          </a:p>
        </p:txBody>
      </p:sp>
      <p:sp>
        <p:nvSpPr>
          <p:cNvPr id="82953" name="Rectangle 9">
            <a:extLst>
              <a:ext uri="{FF2B5EF4-FFF2-40B4-BE49-F238E27FC236}">
                <a16:creationId xmlns:a16="http://schemas.microsoft.com/office/drawing/2014/main" id="{DFCA03C0-E6C2-4856-B2D8-68F87BEA179A}"/>
              </a:ext>
            </a:extLst>
          </p:cNvPr>
          <p:cNvSpPr>
            <a:spLocks noChangeArrowheads="1"/>
          </p:cNvSpPr>
          <p:nvPr/>
        </p:nvSpPr>
        <p:spPr bwMode="auto">
          <a:xfrm>
            <a:off x="6399610" y="2526507"/>
            <a:ext cx="1470819"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FC0128"/>
                </a:solidFill>
              </a:rPr>
              <a:t>Average Reading</a:t>
            </a:r>
          </a:p>
        </p:txBody>
      </p:sp>
      <p:sp>
        <p:nvSpPr>
          <p:cNvPr id="3" name="Espace réservé du numéro de diapositive 2">
            <a:extLst>
              <a:ext uri="{FF2B5EF4-FFF2-40B4-BE49-F238E27FC236}">
                <a16:creationId xmlns:a16="http://schemas.microsoft.com/office/drawing/2014/main" id="{D884D15F-229F-DE4C-A825-C71C2B0BD4D6}"/>
              </a:ext>
            </a:extLst>
          </p:cNvPr>
          <p:cNvSpPr>
            <a:spLocks noGrp="1"/>
          </p:cNvSpPr>
          <p:nvPr>
            <p:ph type="sldNum" sz="quarter" idx="11"/>
          </p:nvPr>
        </p:nvSpPr>
        <p:spPr/>
        <p:txBody>
          <a:bodyPr/>
          <a:lstStyle/>
          <a:p>
            <a:fld id="{4E950855-28E0-B842-9330-3B380073FD02}" type="slidenum">
              <a:rPr lang="fr-FR" smtClean="0"/>
              <a:pPr/>
              <a:t>101</a:t>
            </a:fld>
            <a:endParaRPr lang="fr-FR" dirty="0"/>
          </a:p>
        </p:txBody>
      </p:sp>
    </p:spTree>
    <p:extLst>
      <p:ext uri="{BB962C8B-B14F-4D97-AF65-F5344CB8AC3E}">
        <p14:creationId xmlns:p14="http://schemas.microsoft.com/office/powerpoint/2010/main" val="3197285944"/>
      </p:ext>
    </p:extLst>
  </p:cSld>
  <p:clrMapOvr>
    <a:masterClrMapping/>
  </p:clrMapOvr>
  <p:transition spd="med" advTm="8000">
    <p:wipe dir="d"/>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F0209BB-4CCA-48DC-A8AC-ECD1168F3978}"/>
              </a:ext>
            </a:extLst>
          </p:cNvPr>
          <p:cNvSpPr>
            <a:spLocks noGrp="1" noChangeArrowheads="1"/>
          </p:cNvSpPr>
          <p:nvPr>
            <p:ph type="title"/>
          </p:nvPr>
        </p:nvSpPr>
        <p:spPr>
          <a:noFill/>
          <a:ln/>
        </p:spPr>
        <p:txBody>
          <a:bodyPr/>
          <a:lstStyle/>
          <a:p>
            <a:r>
              <a:rPr lang="en-US" altLang="fr-FR"/>
              <a:t>Multi-Vari Type I</a:t>
            </a:r>
          </a:p>
        </p:txBody>
      </p:sp>
      <p:sp>
        <p:nvSpPr>
          <p:cNvPr id="83971" name="Rectangle 3">
            <a:extLst>
              <a:ext uri="{FF2B5EF4-FFF2-40B4-BE49-F238E27FC236}">
                <a16:creationId xmlns:a16="http://schemas.microsoft.com/office/drawing/2014/main" id="{9CAF16B6-FB92-4437-BA18-ADD88D13B08C}"/>
              </a:ext>
            </a:extLst>
          </p:cNvPr>
          <p:cNvSpPr>
            <a:spLocks noGrp="1" noChangeArrowheads="1"/>
          </p:cNvSpPr>
          <p:nvPr>
            <p:ph sz="quarter" idx="12"/>
          </p:nvPr>
        </p:nvSpPr>
        <p:spPr>
          <a:xfrm>
            <a:off x="457200" y="1541035"/>
            <a:ext cx="3322712" cy="3053588"/>
          </a:xfrm>
          <a:noFill/>
          <a:ln/>
        </p:spPr>
        <p:txBody>
          <a:bodyPr/>
          <a:lstStyle/>
          <a:p>
            <a:r>
              <a:rPr lang="en-US" altLang="fr-FR" sz="1800" dirty="0"/>
              <a:t>Bar lengths are long</a:t>
            </a:r>
          </a:p>
          <a:p>
            <a:r>
              <a:rPr lang="en-US" altLang="fr-FR" sz="1800" dirty="0"/>
              <a:t>Appraiser differences small in comparison</a:t>
            </a:r>
          </a:p>
          <a:p>
            <a:r>
              <a:rPr lang="en-US" altLang="fr-FR" sz="1800" dirty="0"/>
              <a:t>Piece-to-piece hard to detect</a:t>
            </a:r>
          </a:p>
          <a:p>
            <a:r>
              <a:rPr lang="en-US" altLang="fr-FR" sz="1800" dirty="0"/>
              <a:t>Problem is repeatability</a:t>
            </a:r>
          </a:p>
        </p:txBody>
      </p:sp>
      <p:pic>
        <p:nvPicPr>
          <p:cNvPr id="83972" name="Picture 4">
            <a:extLst>
              <a:ext uri="{FF2B5EF4-FFF2-40B4-BE49-F238E27FC236}">
                <a16:creationId xmlns:a16="http://schemas.microsoft.com/office/drawing/2014/main" id="{A6D1C1FF-0078-4AF6-BFB3-F9DB3D7EA22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2317" y="1419622"/>
            <a:ext cx="4144170" cy="3161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24DD26DE-352E-134A-A032-FB4554F5A384}"/>
              </a:ext>
            </a:extLst>
          </p:cNvPr>
          <p:cNvSpPr>
            <a:spLocks noGrp="1"/>
          </p:cNvSpPr>
          <p:nvPr>
            <p:ph type="sldNum" sz="quarter" idx="11"/>
          </p:nvPr>
        </p:nvSpPr>
        <p:spPr/>
        <p:txBody>
          <a:bodyPr/>
          <a:lstStyle/>
          <a:p>
            <a:fld id="{4E950855-28E0-B842-9330-3B380073FD02}" type="slidenum">
              <a:rPr lang="fr-FR" smtClean="0"/>
              <a:pPr/>
              <a:t>102</a:t>
            </a:fld>
            <a:endParaRPr lang="fr-FR" dirty="0"/>
          </a:p>
        </p:txBody>
      </p:sp>
    </p:spTree>
    <p:extLst>
      <p:ext uri="{BB962C8B-B14F-4D97-AF65-F5344CB8AC3E}">
        <p14:creationId xmlns:p14="http://schemas.microsoft.com/office/powerpoint/2010/main" val="1888596200"/>
      </p:ext>
    </p:extLst>
  </p:cSld>
  <p:clrMapOvr>
    <a:masterClrMapping/>
  </p:clrMapOvr>
  <p:transition spd="med" advTm="8000">
    <p:wipe dir="d"/>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0A6E65F-AD3C-4CBA-86A9-53F6D2B8A7EB}"/>
              </a:ext>
            </a:extLst>
          </p:cNvPr>
          <p:cNvSpPr>
            <a:spLocks noGrp="1" noChangeArrowheads="1"/>
          </p:cNvSpPr>
          <p:nvPr>
            <p:ph type="title"/>
          </p:nvPr>
        </p:nvSpPr>
        <p:spPr>
          <a:noFill/>
          <a:ln/>
        </p:spPr>
        <p:txBody>
          <a:bodyPr/>
          <a:lstStyle/>
          <a:p>
            <a:r>
              <a:rPr lang="en-US" altLang="fr-FR"/>
              <a:t>Multi-Vari Type II</a:t>
            </a:r>
          </a:p>
        </p:txBody>
      </p:sp>
      <p:sp>
        <p:nvSpPr>
          <p:cNvPr id="84995" name="Rectangle 3">
            <a:extLst>
              <a:ext uri="{FF2B5EF4-FFF2-40B4-BE49-F238E27FC236}">
                <a16:creationId xmlns:a16="http://schemas.microsoft.com/office/drawing/2014/main" id="{2E48CC7D-612F-4810-98AA-936E82D81F9C}"/>
              </a:ext>
            </a:extLst>
          </p:cNvPr>
          <p:cNvSpPr>
            <a:spLocks noGrp="1" noChangeArrowheads="1"/>
          </p:cNvSpPr>
          <p:nvPr>
            <p:ph sz="quarter" idx="12"/>
          </p:nvPr>
        </p:nvSpPr>
        <p:spPr>
          <a:xfrm>
            <a:off x="457200" y="1541035"/>
            <a:ext cx="3898776" cy="3053588"/>
          </a:xfrm>
          <a:noFill/>
          <a:ln/>
        </p:spPr>
        <p:txBody>
          <a:bodyPr/>
          <a:lstStyle/>
          <a:p>
            <a:r>
              <a:rPr lang="en-US" altLang="fr-FR" sz="2100" dirty="0"/>
              <a:t>Appraiser differences are biggest source of variation</a:t>
            </a:r>
          </a:p>
          <a:p>
            <a:r>
              <a:rPr lang="en-US" altLang="fr-FR" sz="2100" dirty="0"/>
              <a:t>Bar length is small in comparison</a:t>
            </a:r>
          </a:p>
          <a:p>
            <a:r>
              <a:rPr lang="en-US" altLang="fr-FR" sz="2100" dirty="0"/>
              <a:t>Piece-to-piece hard to detect</a:t>
            </a:r>
          </a:p>
          <a:p>
            <a:r>
              <a:rPr lang="en-US" altLang="fr-FR" sz="2100" dirty="0"/>
              <a:t>Problem is reproducibility</a:t>
            </a:r>
          </a:p>
        </p:txBody>
      </p:sp>
      <p:pic>
        <p:nvPicPr>
          <p:cNvPr id="84996" name="Picture 4">
            <a:extLst>
              <a:ext uri="{FF2B5EF4-FFF2-40B4-BE49-F238E27FC236}">
                <a16:creationId xmlns:a16="http://schemas.microsoft.com/office/drawing/2014/main" id="{8062ACDC-814E-4B22-BA92-96EB46A325F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6929" y="1419622"/>
            <a:ext cx="4052888"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DE157AED-A93A-D842-AC3C-853D257C98C7}"/>
              </a:ext>
            </a:extLst>
          </p:cNvPr>
          <p:cNvSpPr>
            <a:spLocks noGrp="1"/>
          </p:cNvSpPr>
          <p:nvPr>
            <p:ph type="sldNum" sz="quarter" idx="11"/>
          </p:nvPr>
        </p:nvSpPr>
        <p:spPr/>
        <p:txBody>
          <a:bodyPr/>
          <a:lstStyle/>
          <a:p>
            <a:fld id="{4E950855-28E0-B842-9330-3B380073FD02}" type="slidenum">
              <a:rPr lang="fr-FR" smtClean="0"/>
              <a:pPr/>
              <a:t>103</a:t>
            </a:fld>
            <a:endParaRPr lang="fr-FR" dirty="0"/>
          </a:p>
        </p:txBody>
      </p:sp>
    </p:spTree>
    <p:extLst>
      <p:ext uri="{BB962C8B-B14F-4D97-AF65-F5344CB8AC3E}">
        <p14:creationId xmlns:p14="http://schemas.microsoft.com/office/powerpoint/2010/main" val="443243573"/>
      </p:ext>
    </p:extLst>
  </p:cSld>
  <p:clrMapOvr>
    <a:masterClrMapping/>
  </p:clrMapOvr>
  <p:transition spd="med" advTm="8000">
    <p:wipe di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0A98BCDC-5ED6-4D2C-9CDD-9A537FBCC088}"/>
              </a:ext>
            </a:extLst>
          </p:cNvPr>
          <p:cNvSpPr>
            <a:spLocks noGrp="1" noChangeArrowheads="1"/>
          </p:cNvSpPr>
          <p:nvPr>
            <p:ph type="title"/>
          </p:nvPr>
        </p:nvSpPr>
        <p:spPr>
          <a:noFill/>
          <a:ln/>
        </p:spPr>
        <p:txBody>
          <a:bodyPr/>
          <a:lstStyle/>
          <a:p>
            <a:r>
              <a:rPr lang="en-US" altLang="fr-FR"/>
              <a:t>Multi-Vari Type III</a:t>
            </a:r>
          </a:p>
        </p:txBody>
      </p:sp>
      <p:sp>
        <p:nvSpPr>
          <p:cNvPr id="86019" name="Rectangle 3">
            <a:extLst>
              <a:ext uri="{FF2B5EF4-FFF2-40B4-BE49-F238E27FC236}">
                <a16:creationId xmlns:a16="http://schemas.microsoft.com/office/drawing/2014/main" id="{DEC940FE-995F-4C5C-A9D1-60A3A63E23CB}"/>
              </a:ext>
            </a:extLst>
          </p:cNvPr>
          <p:cNvSpPr>
            <a:spLocks noGrp="1" noChangeArrowheads="1"/>
          </p:cNvSpPr>
          <p:nvPr>
            <p:ph sz="quarter" idx="12"/>
          </p:nvPr>
        </p:nvSpPr>
        <p:spPr>
          <a:xfrm>
            <a:off x="457200" y="1541035"/>
            <a:ext cx="3178696" cy="3053588"/>
          </a:xfrm>
          <a:noFill/>
          <a:ln/>
        </p:spPr>
        <p:txBody>
          <a:bodyPr>
            <a:normAutofit fontScale="92500"/>
          </a:bodyPr>
          <a:lstStyle/>
          <a:p>
            <a:r>
              <a:rPr lang="en-US" altLang="fr-FR" sz="2100" dirty="0"/>
              <a:t>Piece-to-piece variation is the biggest source of variation</a:t>
            </a:r>
          </a:p>
          <a:p>
            <a:r>
              <a:rPr lang="en-US" altLang="fr-FR" sz="2100" dirty="0"/>
              <a:t>Bar length (repeatability) is small in comparison</a:t>
            </a:r>
          </a:p>
          <a:p>
            <a:r>
              <a:rPr lang="en-US" altLang="fr-FR" sz="2100" dirty="0"/>
              <a:t>Appraiser differences (bar-to-bar) is small in comparison</a:t>
            </a:r>
          </a:p>
          <a:p>
            <a:r>
              <a:rPr lang="en-US" altLang="fr-FR" sz="2100" dirty="0"/>
              <a:t>Ideal Pattern</a:t>
            </a:r>
          </a:p>
        </p:txBody>
      </p:sp>
      <p:pic>
        <p:nvPicPr>
          <p:cNvPr id="86020" name="Picture 4">
            <a:extLst>
              <a:ext uri="{FF2B5EF4-FFF2-40B4-BE49-F238E27FC236}">
                <a16:creationId xmlns:a16="http://schemas.microsoft.com/office/drawing/2014/main" id="{90AF37F1-DCAF-476E-A5CD-4BF7D5372AF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1475" y="940594"/>
            <a:ext cx="3719513" cy="278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FBD3DB21-BCC4-F043-B851-2D7249755AAA}"/>
              </a:ext>
            </a:extLst>
          </p:cNvPr>
          <p:cNvSpPr>
            <a:spLocks noGrp="1"/>
          </p:cNvSpPr>
          <p:nvPr>
            <p:ph type="sldNum" sz="quarter" idx="11"/>
          </p:nvPr>
        </p:nvSpPr>
        <p:spPr/>
        <p:txBody>
          <a:bodyPr/>
          <a:lstStyle/>
          <a:p>
            <a:fld id="{4E950855-28E0-B842-9330-3B380073FD02}" type="slidenum">
              <a:rPr lang="fr-FR" smtClean="0"/>
              <a:pPr/>
              <a:t>104</a:t>
            </a:fld>
            <a:endParaRPr lang="fr-FR" dirty="0"/>
          </a:p>
        </p:txBody>
      </p:sp>
    </p:spTree>
    <p:extLst>
      <p:ext uri="{BB962C8B-B14F-4D97-AF65-F5344CB8AC3E}">
        <p14:creationId xmlns:p14="http://schemas.microsoft.com/office/powerpoint/2010/main" val="1247887319"/>
      </p:ext>
    </p:extLst>
  </p:cSld>
  <p:clrMapOvr>
    <a:masterClrMapping/>
  </p:clrMapOvr>
  <p:transition spd="med" advTm="8000">
    <p:wipe dir="d"/>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73658170-B7E0-4154-A340-87D7CF277325}"/>
              </a:ext>
            </a:extLst>
          </p:cNvPr>
          <p:cNvSpPr>
            <a:spLocks noGrp="1" noChangeArrowheads="1"/>
          </p:cNvSpPr>
          <p:nvPr>
            <p:ph type="title"/>
          </p:nvPr>
        </p:nvSpPr>
        <p:spPr>
          <a:noFill/>
          <a:ln/>
        </p:spPr>
        <p:txBody>
          <a:bodyPr/>
          <a:lstStyle/>
          <a:p>
            <a:r>
              <a:rPr lang="en-US" altLang="fr-FR"/>
              <a:t>Multi-Vari Chart Example</a:t>
            </a:r>
          </a:p>
        </p:txBody>
      </p:sp>
      <p:pic>
        <p:nvPicPr>
          <p:cNvPr id="87043" name="Picture 3">
            <a:extLst>
              <a:ext uri="{FF2B5EF4-FFF2-40B4-BE49-F238E27FC236}">
                <a16:creationId xmlns:a16="http://schemas.microsoft.com/office/drawing/2014/main" id="{0645E36E-D44A-496A-88C5-C73775482BD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1347" y="1851670"/>
            <a:ext cx="6629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4" name="Rectangle 4">
            <a:extLst>
              <a:ext uri="{FF2B5EF4-FFF2-40B4-BE49-F238E27FC236}">
                <a16:creationId xmlns:a16="http://schemas.microsoft.com/office/drawing/2014/main" id="{528B568E-52BF-42C2-9A29-6CCDC17D8B5B}"/>
              </a:ext>
            </a:extLst>
          </p:cNvPr>
          <p:cNvSpPr>
            <a:spLocks noChangeArrowheads="1"/>
          </p:cNvSpPr>
          <p:nvPr/>
        </p:nvSpPr>
        <p:spPr bwMode="auto">
          <a:xfrm>
            <a:off x="1237060" y="1511152"/>
            <a:ext cx="142587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rgbClr val="FC0128"/>
                </a:solidFill>
              </a:rPr>
              <a:t>Normalized Data</a:t>
            </a:r>
          </a:p>
        </p:txBody>
      </p:sp>
      <p:sp>
        <p:nvSpPr>
          <p:cNvPr id="3" name="Espace réservé du numéro de diapositive 2">
            <a:extLst>
              <a:ext uri="{FF2B5EF4-FFF2-40B4-BE49-F238E27FC236}">
                <a16:creationId xmlns:a16="http://schemas.microsoft.com/office/drawing/2014/main" id="{BF020823-2F7C-A44B-A99D-4F3364DA6B9E}"/>
              </a:ext>
            </a:extLst>
          </p:cNvPr>
          <p:cNvSpPr>
            <a:spLocks noGrp="1"/>
          </p:cNvSpPr>
          <p:nvPr>
            <p:ph type="sldNum" sz="quarter" idx="11"/>
          </p:nvPr>
        </p:nvSpPr>
        <p:spPr/>
        <p:txBody>
          <a:bodyPr/>
          <a:lstStyle/>
          <a:p>
            <a:fld id="{4E950855-28E0-B842-9330-3B380073FD02}" type="slidenum">
              <a:rPr lang="fr-FR" smtClean="0"/>
              <a:pPr/>
              <a:t>105</a:t>
            </a:fld>
            <a:endParaRPr lang="fr-FR" dirty="0"/>
          </a:p>
        </p:txBody>
      </p:sp>
    </p:spTree>
    <p:extLst>
      <p:ext uri="{BB962C8B-B14F-4D97-AF65-F5344CB8AC3E}">
        <p14:creationId xmlns:p14="http://schemas.microsoft.com/office/powerpoint/2010/main" val="393231987"/>
      </p:ext>
    </p:extLst>
  </p:cSld>
  <p:clrMapOvr>
    <a:masterClrMapping/>
  </p:clrMapOvr>
  <p:transition spd="med" advTm="8000">
    <p:wipe dir="d"/>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83E41C2B-68F6-4623-A0A1-CEC6A5EDE057}"/>
              </a:ext>
            </a:extLst>
          </p:cNvPr>
          <p:cNvSpPr>
            <a:spLocks noGrp="1" noChangeArrowheads="1"/>
          </p:cNvSpPr>
          <p:nvPr>
            <p:ph type="title"/>
          </p:nvPr>
        </p:nvSpPr>
        <p:spPr>
          <a:noFill/>
          <a:ln/>
        </p:spPr>
        <p:txBody>
          <a:bodyPr/>
          <a:lstStyle/>
          <a:p>
            <a:r>
              <a:rPr lang="en-US" altLang="fr-FR"/>
              <a:t>Multi-Vari Chart, Joined</a:t>
            </a:r>
          </a:p>
        </p:txBody>
      </p:sp>
      <p:pic>
        <p:nvPicPr>
          <p:cNvPr id="88067" name="Picture 3">
            <a:extLst>
              <a:ext uri="{FF2B5EF4-FFF2-40B4-BE49-F238E27FC236}">
                <a16:creationId xmlns:a16="http://schemas.microsoft.com/office/drawing/2014/main" id="{86430712-AC6F-486F-B9B8-FE0EF65E113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9225" y="1578563"/>
            <a:ext cx="6294835" cy="2758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8" name="Rectangle 4">
            <a:extLst>
              <a:ext uri="{FF2B5EF4-FFF2-40B4-BE49-F238E27FC236}">
                <a16:creationId xmlns:a16="http://schemas.microsoft.com/office/drawing/2014/main" id="{7D898287-CBD6-40F7-AB52-5A59099F9FC0}"/>
              </a:ext>
            </a:extLst>
          </p:cNvPr>
          <p:cNvSpPr>
            <a:spLocks noChangeArrowheads="1"/>
          </p:cNvSpPr>
          <p:nvPr/>
        </p:nvSpPr>
        <p:spPr bwMode="auto">
          <a:xfrm>
            <a:off x="3513535" y="4545600"/>
            <a:ext cx="189715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FC0128"/>
                </a:solidFill>
              </a:rPr>
              <a:t>Look for similar pattern</a:t>
            </a:r>
          </a:p>
        </p:txBody>
      </p:sp>
      <p:sp>
        <p:nvSpPr>
          <p:cNvPr id="3" name="Espace réservé du numéro de diapositive 2">
            <a:extLst>
              <a:ext uri="{FF2B5EF4-FFF2-40B4-BE49-F238E27FC236}">
                <a16:creationId xmlns:a16="http://schemas.microsoft.com/office/drawing/2014/main" id="{BFB0195C-6CF6-2943-A8E8-38B13734A073}"/>
              </a:ext>
            </a:extLst>
          </p:cNvPr>
          <p:cNvSpPr>
            <a:spLocks noGrp="1"/>
          </p:cNvSpPr>
          <p:nvPr>
            <p:ph type="sldNum" sz="quarter" idx="11"/>
          </p:nvPr>
        </p:nvSpPr>
        <p:spPr/>
        <p:txBody>
          <a:bodyPr/>
          <a:lstStyle/>
          <a:p>
            <a:fld id="{4E950855-28E0-B842-9330-3B380073FD02}" type="slidenum">
              <a:rPr lang="fr-FR" smtClean="0"/>
              <a:pPr/>
              <a:t>106</a:t>
            </a:fld>
            <a:endParaRPr lang="fr-FR" dirty="0"/>
          </a:p>
        </p:txBody>
      </p:sp>
    </p:spTree>
    <p:extLst>
      <p:ext uri="{BB962C8B-B14F-4D97-AF65-F5344CB8AC3E}">
        <p14:creationId xmlns:p14="http://schemas.microsoft.com/office/powerpoint/2010/main" val="2583345164"/>
      </p:ext>
    </p:extLst>
  </p:cSld>
  <p:clrMapOvr>
    <a:masterClrMapping/>
  </p:clrMapOvr>
  <p:transition spd="med" advTm="8000">
    <p:wipe dir="d"/>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7704FB47-AA42-448F-9273-9B7A4419029D}"/>
              </a:ext>
            </a:extLst>
          </p:cNvPr>
          <p:cNvSpPr>
            <a:spLocks noGrp="1" noChangeArrowheads="1"/>
          </p:cNvSpPr>
          <p:nvPr>
            <p:ph type="title"/>
          </p:nvPr>
        </p:nvSpPr>
        <p:spPr>
          <a:noFill/>
          <a:ln/>
        </p:spPr>
        <p:txBody>
          <a:bodyPr/>
          <a:lstStyle/>
          <a:p>
            <a:r>
              <a:rPr lang="en-US" altLang="fr-FR"/>
              <a:t>Using Shewhart Charts</a:t>
            </a:r>
          </a:p>
        </p:txBody>
      </p:sp>
      <p:sp>
        <p:nvSpPr>
          <p:cNvPr id="89091" name="Rectangle 3">
            <a:extLst>
              <a:ext uri="{FF2B5EF4-FFF2-40B4-BE49-F238E27FC236}">
                <a16:creationId xmlns:a16="http://schemas.microsoft.com/office/drawing/2014/main" id="{2C8F69BF-3297-4BA0-959E-BF13BD5E2E74}"/>
              </a:ext>
            </a:extLst>
          </p:cNvPr>
          <p:cNvSpPr>
            <a:spLocks noGrp="1" noChangeArrowheads="1"/>
          </p:cNvSpPr>
          <p:nvPr>
            <p:ph sz="quarter" idx="12"/>
          </p:nvPr>
        </p:nvSpPr>
        <p:spPr>
          <a:noFill/>
          <a:ln/>
        </p:spPr>
        <p:txBody>
          <a:bodyPr/>
          <a:lstStyle/>
          <a:p>
            <a:r>
              <a:rPr lang="en-US" altLang="fr-FR" sz="1800"/>
              <a:t>Subgroup = Repeated measurements,, same piece</a:t>
            </a:r>
          </a:p>
          <a:p>
            <a:r>
              <a:rPr lang="en-US" altLang="fr-FR" sz="1800"/>
              <a:t>Different Subgroups = Different pieces and/or appraisers</a:t>
            </a:r>
          </a:p>
          <a:p>
            <a:r>
              <a:rPr lang="en-US" altLang="fr-FR" sz="1800"/>
              <a:t>Range chart shows precision (repeatability)</a:t>
            </a:r>
          </a:p>
          <a:p>
            <a:r>
              <a:rPr lang="en-US" altLang="fr-FR" sz="1800"/>
              <a:t>Average chart “In Control” shows reproducibility</a:t>
            </a:r>
          </a:p>
          <a:p>
            <a:pPr lvl="1">
              <a:buFontTx/>
              <a:buNone/>
            </a:pPr>
            <a:r>
              <a:rPr lang="en-US" altLang="fr-FR" sz="1500">
                <a:solidFill>
                  <a:srgbClr val="FC0128"/>
                </a:solidFill>
              </a:rPr>
              <a:t>If </a:t>
            </a:r>
            <a:r>
              <a:rPr lang="en-US" altLang="fr-FR" sz="1500"/>
              <a:t>subgroups are </a:t>
            </a:r>
            <a:r>
              <a:rPr lang="en-US" altLang="fr-FR" sz="1500">
                <a:solidFill>
                  <a:srgbClr val="00279F"/>
                </a:solidFill>
              </a:rPr>
              <a:t>different</a:t>
            </a:r>
            <a:r>
              <a:rPr lang="en-US" altLang="fr-FR" sz="1500">
                <a:solidFill>
                  <a:srgbClr val="FC0128"/>
                </a:solidFill>
              </a:rPr>
              <a:t> appraisers</a:t>
            </a:r>
            <a:endParaRPr lang="en-US" altLang="fr-FR"/>
          </a:p>
          <a:p>
            <a:r>
              <a:rPr lang="en-US" altLang="fr-FR" sz="1800"/>
              <a:t>Average chart shows discriminating power</a:t>
            </a:r>
          </a:p>
          <a:p>
            <a:pPr lvl="1">
              <a:buFontTx/>
              <a:buNone/>
            </a:pPr>
            <a:r>
              <a:rPr lang="en-US" altLang="fr-FR" sz="1500">
                <a:solidFill>
                  <a:srgbClr val="FC0128"/>
                </a:solidFill>
              </a:rPr>
              <a:t>If</a:t>
            </a:r>
            <a:r>
              <a:rPr lang="en-US" altLang="fr-FR" sz="1500"/>
              <a:t> subgroups are </a:t>
            </a:r>
            <a:r>
              <a:rPr lang="en-US" altLang="fr-FR" sz="1500">
                <a:solidFill>
                  <a:srgbClr val="00279F"/>
                </a:solidFill>
              </a:rPr>
              <a:t>different</a:t>
            </a:r>
            <a:r>
              <a:rPr lang="en-US" altLang="fr-FR" sz="1500">
                <a:solidFill>
                  <a:srgbClr val="FC0128"/>
                </a:solidFill>
              </a:rPr>
              <a:t> pieces</a:t>
            </a:r>
            <a:endParaRPr lang="en-US" altLang="fr-FR" sz="1500"/>
          </a:p>
          <a:p>
            <a:pPr lvl="1">
              <a:buFontTx/>
              <a:buNone/>
            </a:pPr>
            <a:endParaRPr lang="en-US" altLang="fr-FR" sz="1500"/>
          </a:p>
          <a:p>
            <a:pPr algn="ctr">
              <a:buFontTx/>
              <a:buNone/>
            </a:pPr>
            <a:r>
              <a:rPr lang="en-US" altLang="fr-FR" sz="1800"/>
              <a:t>(</a:t>
            </a:r>
            <a:r>
              <a:rPr lang="en-US" altLang="fr-FR" sz="1800">
                <a:solidFill>
                  <a:srgbClr val="FC0128"/>
                </a:solidFill>
              </a:rPr>
              <a:t>“In Control” is BAD!</a:t>
            </a:r>
            <a:r>
              <a:rPr lang="en-US" altLang="fr-FR" sz="1800"/>
              <a:t>)</a:t>
            </a:r>
          </a:p>
        </p:txBody>
      </p:sp>
      <p:sp>
        <p:nvSpPr>
          <p:cNvPr id="3" name="Espace réservé du numéro de diapositive 2">
            <a:extLst>
              <a:ext uri="{FF2B5EF4-FFF2-40B4-BE49-F238E27FC236}">
                <a16:creationId xmlns:a16="http://schemas.microsoft.com/office/drawing/2014/main" id="{E790767B-9065-AA41-97F5-56712F708DC3}"/>
              </a:ext>
            </a:extLst>
          </p:cNvPr>
          <p:cNvSpPr>
            <a:spLocks noGrp="1"/>
          </p:cNvSpPr>
          <p:nvPr>
            <p:ph type="sldNum" sz="quarter" idx="11"/>
          </p:nvPr>
        </p:nvSpPr>
        <p:spPr/>
        <p:txBody>
          <a:bodyPr/>
          <a:lstStyle/>
          <a:p>
            <a:fld id="{4E950855-28E0-B842-9330-3B380073FD02}" type="slidenum">
              <a:rPr lang="fr-FR" smtClean="0"/>
              <a:pPr/>
              <a:t>107</a:t>
            </a:fld>
            <a:endParaRPr lang="fr-FR" dirty="0"/>
          </a:p>
        </p:txBody>
      </p:sp>
    </p:spTree>
    <p:extLst>
      <p:ext uri="{BB962C8B-B14F-4D97-AF65-F5344CB8AC3E}">
        <p14:creationId xmlns:p14="http://schemas.microsoft.com/office/powerpoint/2010/main" val="67863730"/>
      </p:ext>
    </p:extLst>
  </p:cSld>
  <p:clrMapOvr>
    <a:masterClrMapping/>
  </p:clrMapOvr>
  <p:transition spd="med" advTm="8000">
    <p:wipe dir="d"/>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27DC0ECA-3172-4AFF-B66B-5CCDC2D9A720}"/>
              </a:ext>
            </a:extLst>
          </p:cNvPr>
          <p:cNvSpPr>
            <a:spLocks noGrp="1" noChangeArrowheads="1"/>
          </p:cNvSpPr>
          <p:nvPr>
            <p:ph type="title"/>
          </p:nvPr>
        </p:nvSpPr>
        <p:spPr>
          <a:noFill/>
          <a:ln/>
        </p:spPr>
        <p:txBody>
          <a:bodyPr/>
          <a:lstStyle/>
          <a:p>
            <a:r>
              <a:rPr lang="en-US" altLang="fr-FR"/>
              <a:t>Shewhart Charts</a:t>
            </a:r>
          </a:p>
        </p:txBody>
      </p:sp>
      <p:sp>
        <p:nvSpPr>
          <p:cNvPr id="90115" name="Rectangle 3">
            <a:extLst>
              <a:ext uri="{FF2B5EF4-FFF2-40B4-BE49-F238E27FC236}">
                <a16:creationId xmlns:a16="http://schemas.microsoft.com/office/drawing/2014/main" id="{7552F622-3381-49ED-A456-958C415A45F3}"/>
              </a:ext>
            </a:extLst>
          </p:cNvPr>
          <p:cNvSpPr>
            <a:spLocks noGrp="1" noChangeArrowheads="1"/>
          </p:cNvSpPr>
          <p:nvPr>
            <p:ph type="body" idx="4294967295"/>
          </p:nvPr>
        </p:nvSpPr>
        <p:spPr>
          <a:xfrm>
            <a:off x="1657350" y="3931171"/>
            <a:ext cx="5829300" cy="1276350"/>
          </a:xfrm>
          <a:noFill/>
          <a:ln/>
        </p:spPr>
        <p:txBody>
          <a:bodyPr/>
          <a:lstStyle/>
          <a:p>
            <a:pPr algn="ctr">
              <a:buFontTx/>
              <a:buNone/>
            </a:pPr>
            <a:r>
              <a:rPr lang="en-US" altLang="fr-FR" sz="2100" dirty="0">
                <a:solidFill>
                  <a:srgbClr val="FC0128"/>
                </a:solidFill>
              </a:rPr>
              <a:t>This is not a good way to plot this data</a:t>
            </a:r>
          </a:p>
          <a:p>
            <a:pPr algn="ctr">
              <a:buFontTx/>
              <a:buNone/>
            </a:pPr>
            <a:r>
              <a:rPr lang="en-US" altLang="fr-FR" sz="2100" dirty="0">
                <a:solidFill>
                  <a:srgbClr val="FC0128"/>
                </a:solidFill>
              </a:rPr>
              <a:t>Too many lines</a:t>
            </a:r>
          </a:p>
        </p:txBody>
      </p:sp>
      <p:pic>
        <p:nvPicPr>
          <p:cNvPr id="90116" name="Picture 4">
            <a:extLst>
              <a:ext uri="{FF2B5EF4-FFF2-40B4-BE49-F238E27FC236}">
                <a16:creationId xmlns:a16="http://schemas.microsoft.com/office/drawing/2014/main" id="{A6CC11A7-7290-4135-A9D5-0A28D8B6785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538" y="1635646"/>
            <a:ext cx="6535341"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6750A3AA-E929-D043-B60B-D88280065C98}"/>
              </a:ext>
            </a:extLst>
          </p:cNvPr>
          <p:cNvSpPr>
            <a:spLocks noGrp="1"/>
          </p:cNvSpPr>
          <p:nvPr>
            <p:ph type="sldNum" sz="quarter" idx="11"/>
          </p:nvPr>
        </p:nvSpPr>
        <p:spPr/>
        <p:txBody>
          <a:bodyPr/>
          <a:lstStyle/>
          <a:p>
            <a:fld id="{4E950855-28E0-B842-9330-3B380073FD02}" type="slidenum">
              <a:rPr lang="fr-FR" smtClean="0"/>
              <a:pPr/>
              <a:t>108</a:t>
            </a:fld>
            <a:endParaRPr lang="fr-FR" dirty="0"/>
          </a:p>
        </p:txBody>
      </p:sp>
    </p:spTree>
    <p:extLst>
      <p:ext uri="{BB962C8B-B14F-4D97-AF65-F5344CB8AC3E}">
        <p14:creationId xmlns:p14="http://schemas.microsoft.com/office/powerpoint/2010/main" val="309863640"/>
      </p:ext>
    </p:extLst>
  </p:cSld>
  <p:clrMapOvr>
    <a:masterClrMapping/>
  </p:clrMapOvr>
  <p:transition spd="med" advTm="8000">
    <p:wipe dir="d"/>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E08E3C80-46D0-4E33-B30B-3F832CF47CAA}"/>
              </a:ext>
            </a:extLst>
          </p:cNvPr>
          <p:cNvSpPr>
            <a:spLocks noGrp="1" noChangeArrowheads="1"/>
          </p:cNvSpPr>
          <p:nvPr>
            <p:ph type="title"/>
          </p:nvPr>
        </p:nvSpPr>
        <p:spPr>
          <a:noFill/>
          <a:ln/>
        </p:spPr>
        <p:txBody>
          <a:bodyPr/>
          <a:lstStyle/>
          <a:p>
            <a:r>
              <a:rPr lang="en-US" altLang="fr-FR"/>
              <a:t>Shewhart Chart of Instrument</a:t>
            </a:r>
          </a:p>
        </p:txBody>
      </p:sp>
      <p:pic>
        <p:nvPicPr>
          <p:cNvPr id="91139" name="Picture 3">
            <a:extLst>
              <a:ext uri="{FF2B5EF4-FFF2-40B4-BE49-F238E27FC236}">
                <a16:creationId xmlns:a16="http://schemas.microsoft.com/office/drawing/2014/main" id="{65A3CE5A-A5EB-4A26-B5BA-DD53CC2674F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5679" y="1419622"/>
            <a:ext cx="4828530" cy="3469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236292BB-307A-8848-9E5C-0DA1EF6D0C3E}"/>
              </a:ext>
            </a:extLst>
          </p:cNvPr>
          <p:cNvSpPr>
            <a:spLocks noGrp="1"/>
          </p:cNvSpPr>
          <p:nvPr>
            <p:ph type="sldNum" sz="quarter" idx="11"/>
          </p:nvPr>
        </p:nvSpPr>
        <p:spPr/>
        <p:txBody>
          <a:bodyPr/>
          <a:lstStyle/>
          <a:p>
            <a:fld id="{4E950855-28E0-B842-9330-3B380073FD02}" type="slidenum">
              <a:rPr lang="fr-FR" smtClean="0"/>
              <a:pPr/>
              <a:t>109</a:t>
            </a:fld>
            <a:endParaRPr lang="fr-FR" dirty="0"/>
          </a:p>
        </p:txBody>
      </p:sp>
    </p:spTree>
    <p:extLst>
      <p:ext uri="{BB962C8B-B14F-4D97-AF65-F5344CB8AC3E}">
        <p14:creationId xmlns:p14="http://schemas.microsoft.com/office/powerpoint/2010/main" val="3716931850"/>
      </p:ext>
    </p:extLst>
  </p:cSld>
  <p:clrMapOvr>
    <a:masterClrMapping/>
  </p:clrMapOvr>
  <p:transition advTm="80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normAutofit fontScale="92500" lnSpcReduction="20000"/>
          </a:bodyPr>
          <a:lstStyle/>
          <a:p>
            <a:r>
              <a:rPr lang="en-US" dirty="0"/>
              <a:t>MSA is a collection of experiments and analysis performed to evaluate a measurement system’s capability, performance and amount of uncertainty regarding the values measured. We should review the measurement data being collected, the methods and tools used to collect and record the data. </a:t>
            </a:r>
          </a:p>
          <a:p>
            <a:endParaRPr lang="en-US" dirty="0"/>
          </a:p>
          <a:p>
            <a:r>
              <a:rPr lang="en-US" dirty="0"/>
              <a:t>Our goal is to quantify the effectiveness of the measurement system, analyze the variation in the data and determine its likely source. We need to evaluate the quality of the data being collected in regards to location and width variation. Data collected should be evaluated for bias, stability and linearity.</a:t>
            </a:r>
            <a:endParaRPr lang="fr-FR" dirty="0"/>
          </a:p>
        </p:txBody>
      </p:sp>
      <p:sp>
        <p:nvSpPr>
          <p:cNvPr id="7" name="Espace réservé du numéro de diapositive 6">
            <a:extLst>
              <a:ext uri="{FF2B5EF4-FFF2-40B4-BE49-F238E27FC236}">
                <a16:creationId xmlns:a16="http://schemas.microsoft.com/office/drawing/2014/main" id="{A8FD1E0A-76FC-9F4D-84EF-D0059E39928E}"/>
              </a:ext>
            </a:extLst>
          </p:cNvPr>
          <p:cNvSpPr>
            <a:spLocks noGrp="1"/>
          </p:cNvSpPr>
          <p:nvPr>
            <p:ph type="sldNum" sz="quarter" idx="11"/>
          </p:nvPr>
        </p:nvSpPr>
        <p:spPr/>
        <p:txBody>
          <a:bodyPr/>
          <a:lstStyle/>
          <a:p>
            <a:fld id="{4E950855-28E0-B842-9330-3B380073FD02}" type="slidenum">
              <a:rPr lang="fr-FR" smtClean="0"/>
              <a:pPr/>
              <a:t>11</a:t>
            </a:fld>
            <a:endParaRPr lang="fr-FR" dirty="0"/>
          </a:p>
        </p:txBody>
      </p:sp>
    </p:spTree>
    <p:extLst>
      <p:ext uri="{BB962C8B-B14F-4D97-AF65-F5344CB8AC3E}">
        <p14:creationId xmlns:p14="http://schemas.microsoft.com/office/powerpoint/2010/main" val="2651415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4274366E-88E7-424A-BD15-92624C4ECDFD}"/>
              </a:ext>
            </a:extLst>
          </p:cNvPr>
          <p:cNvSpPr>
            <a:spLocks noGrp="1" noChangeArrowheads="1"/>
          </p:cNvSpPr>
          <p:nvPr>
            <p:ph type="ctrTitle"/>
          </p:nvPr>
        </p:nvSpPr>
        <p:spPr/>
        <p:txBody>
          <a:bodyPr/>
          <a:lstStyle/>
          <a:p>
            <a:r>
              <a:rPr lang="en-US" altLang="fr-FR"/>
              <a:t>Gage R&amp;R Studies</a:t>
            </a:r>
          </a:p>
        </p:txBody>
      </p:sp>
      <p:sp>
        <p:nvSpPr>
          <p:cNvPr id="4" name="Espace réservé du numéro de diapositive 3">
            <a:extLst>
              <a:ext uri="{FF2B5EF4-FFF2-40B4-BE49-F238E27FC236}">
                <a16:creationId xmlns:a16="http://schemas.microsoft.com/office/drawing/2014/main" id="{6CA44D19-62EA-7F4A-B291-E9E8CE0FB253}"/>
              </a:ext>
            </a:extLst>
          </p:cNvPr>
          <p:cNvSpPr>
            <a:spLocks noGrp="1"/>
          </p:cNvSpPr>
          <p:nvPr>
            <p:ph type="sldNum" sz="quarter" idx="12"/>
          </p:nvPr>
        </p:nvSpPr>
        <p:spPr/>
        <p:txBody>
          <a:bodyPr/>
          <a:lstStyle/>
          <a:p>
            <a:fld id="{4E950855-28E0-B842-9330-3B380073FD02}" type="slidenum">
              <a:rPr lang="fr-FR" smtClean="0">
                <a:solidFill>
                  <a:prstClr val="white"/>
                </a:solidFill>
              </a:rPr>
              <a:pPr/>
              <a:t>110</a:t>
            </a:fld>
            <a:endParaRPr lang="fr-FR">
              <a:solidFill>
                <a:prstClr val="white"/>
              </a:solidFill>
            </a:endParaRPr>
          </a:p>
        </p:txBody>
      </p:sp>
    </p:spTree>
    <p:extLst>
      <p:ext uri="{BB962C8B-B14F-4D97-AF65-F5344CB8AC3E}">
        <p14:creationId xmlns:p14="http://schemas.microsoft.com/office/powerpoint/2010/main" val="2082090475"/>
      </p:ext>
    </p:extLst>
  </p:cSld>
  <p:clrMapOvr>
    <a:masterClrMapping/>
  </p:clrMapOvr>
  <p:transition advTm="8000"/>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668D6CFE-4933-4C71-A82A-7F41DC680B9D}"/>
              </a:ext>
            </a:extLst>
          </p:cNvPr>
          <p:cNvSpPr>
            <a:spLocks noGrp="1" noChangeArrowheads="1"/>
          </p:cNvSpPr>
          <p:nvPr>
            <p:ph type="title"/>
          </p:nvPr>
        </p:nvSpPr>
        <p:spPr>
          <a:noFill/>
          <a:ln/>
        </p:spPr>
        <p:txBody>
          <a:bodyPr/>
          <a:lstStyle/>
          <a:p>
            <a:r>
              <a:rPr lang="en-US" altLang="fr-FR"/>
              <a:t>Gauge R&amp;R Studies</a:t>
            </a:r>
          </a:p>
        </p:txBody>
      </p:sp>
      <p:sp>
        <p:nvSpPr>
          <p:cNvPr id="93187" name="Rectangle 3">
            <a:extLst>
              <a:ext uri="{FF2B5EF4-FFF2-40B4-BE49-F238E27FC236}">
                <a16:creationId xmlns:a16="http://schemas.microsoft.com/office/drawing/2014/main" id="{8BCEE1FC-2F5A-45D2-8925-16FA98D08581}"/>
              </a:ext>
            </a:extLst>
          </p:cNvPr>
          <p:cNvSpPr>
            <a:spLocks noGrp="1" noChangeArrowheads="1"/>
          </p:cNvSpPr>
          <p:nvPr>
            <p:ph sz="quarter" idx="12"/>
          </p:nvPr>
        </p:nvSpPr>
        <p:spPr>
          <a:noFill/>
          <a:ln/>
        </p:spPr>
        <p:txBody>
          <a:bodyPr/>
          <a:lstStyle/>
          <a:p>
            <a:r>
              <a:rPr lang="en-US" altLang="fr-FR"/>
              <a:t>Developed by Jack Gantt</a:t>
            </a:r>
          </a:p>
          <a:p>
            <a:r>
              <a:rPr lang="en-US" altLang="fr-FR"/>
              <a:t>Originally plotted on probability paper</a:t>
            </a:r>
          </a:p>
          <a:p>
            <a:r>
              <a:rPr lang="en-US" altLang="fr-FR"/>
              <a:t>Revived as purely numerical calculations</a:t>
            </a:r>
          </a:p>
          <a:p>
            <a:r>
              <a:rPr lang="en-US" altLang="fr-FR"/>
              <a:t>Worksheets developed by AIAG</a:t>
            </a:r>
          </a:p>
          <a:p>
            <a:r>
              <a:rPr lang="en-US" altLang="fr-FR"/>
              <a:t>Renewed awareness of Measurement Systems as ‘Part of the Process’</a:t>
            </a:r>
          </a:p>
          <a:p>
            <a:pPr algn="ctr">
              <a:buFontTx/>
              <a:buNone/>
            </a:pPr>
            <a:endParaRPr lang="en-US" altLang="fr-FR" sz="1800">
              <a:solidFill>
                <a:srgbClr val="FC0128"/>
              </a:solidFill>
            </a:endParaRPr>
          </a:p>
          <a:p>
            <a:pPr algn="ctr">
              <a:buFontTx/>
              <a:buNone/>
            </a:pPr>
            <a:r>
              <a:rPr lang="en-US" altLang="fr-FR" sz="1800">
                <a:solidFill>
                  <a:srgbClr val="FC0128"/>
                </a:solidFill>
              </a:rPr>
              <a:t>Consider Numerical vs. Graphical Data Evaluations</a:t>
            </a:r>
          </a:p>
        </p:txBody>
      </p:sp>
      <p:sp>
        <p:nvSpPr>
          <p:cNvPr id="3" name="Espace réservé du numéro de diapositive 2">
            <a:extLst>
              <a:ext uri="{FF2B5EF4-FFF2-40B4-BE49-F238E27FC236}">
                <a16:creationId xmlns:a16="http://schemas.microsoft.com/office/drawing/2014/main" id="{8D1ABA51-52F6-1F4E-A533-F941F2592212}"/>
              </a:ext>
            </a:extLst>
          </p:cNvPr>
          <p:cNvSpPr>
            <a:spLocks noGrp="1"/>
          </p:cNvSpPr>
          <p:nvPr>
            <p:ph type="sldNum" sz="quarter" idx="11"/>
          </p:nvPr>
        </p:nvSpPr>
        <p:spPr/>
        <p:txBody>
          <a:bodyPr/>
          <a:lstStyle/>
          <a:p>
            <a:fld id="{4E950855-28E0-B842-9330-3B380073FD02}" type="slidenum">
              <a:rPr lang="fr-FR" smtClean="0"/>
              <a:pPr/>
              <a:t>111</a:t>
            </a:fld>
            <a:endParaRPr lang="fr-FR" dirty="0"/>
          </a:p>
        </p:txBody>
      </p:sp>
    </p:spTree>
    <p:extLst>
      <p:ext uri="{BB962C8B-B14F-4D97-AF65-F5344CB8AC3E}">
        <p14:creationId xmlns:p14="http://schemas.microsoft.com/office/powerpoint/2010/main" val="2129735825"/>
      </p:ext>
    </p:extLst>
  </p:cSld>
  <p:clrMapOvr>
    <a:masterClrMapping/>
  </p:clrMapOvr>
  <p:transition spd="med" advTm="8000">
    <p:wipe dir="d"/>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4DD5372F-4059-4941-8CF7-7FE12C7AC0A6}"/>
              </a:ext>
            </a:extLst>
          </p:cNvPr>
          <p:cNvSpPr>
            <a:spLocks noGrp="1" noChangeArrowheads="1"/>
          </p:cNvSpPr>
          <p:nvPr>
            <p:ph type="title"/>
          </p:nvPr>
        </p:nvSpPr>
        <p:spPr>
          <a:noFill/>
          <a:ln/>
        </p:spPr>
        <p:txBody>
          <a:bodyPr/>
          <a:lstStyle/>
          <a:p>
            <a:r>
              <a:rPr lang="en-US" altLang="fr-FR"/>
              <a:t>Terms Used in R&amp;R (I)</a:t>
            </a:r>
          </a:p>
        </p:txBody>
      </p:sp>
      <p:sp>
        <p:nvSpPr>
          <p:cNvPr id="94211" name="Rectangle 3">
            <a:extLst>
              <a:ext uri="{FF2B5EF4-FFF2-40B4-BE49-F238E27FC236}">
                <a16:creationId xmlns:a16="http://schemas.microsoft.com/office/drawing/2014/main" id="{3CFF2F7A-3311-4290-82E3-C963253744D6}"/>
              </a:ext>
            </a:extLst>
          </p:cNvPr>
          <p:cNvSpPr>
            <a:spLocks noGrp="1" noChangeArrowheads="1"/>
          </p:cNvSpPr>
          <p:nvPr>
            <p:ph sz="quarter" idx="12"/>
          </p:nvPr>
        </p:nvSpPr>
        <p:spPr>
          <a:noFill/>
          <a:ln/>
        </p:spPr>
        <p:txBody>
          <a:bodyPr>
            <a:normAutofit lnSpcReduction="10000"/>
          </a:bodyPr>
          <a:lstStyle/>
          <a:p>
            <a:r>
              <a:rPr lang="en-US" altLang="fr-FR"/>
              <a:t>n = Number of Parts [2 to 10]</a:t>
            </a:r>
          </a:p>
          <a:p>
            <a:pPr lvl="1">
              <a:buFontTx/>
              <a:buNone/>
            </a:pPr>
            <a:r>
              <a:rPr lang="en-US" altLang="fr-FR" sz="1500"/>
              <a:t>Parts represent total range of process variation</a:t>
            </a:r>
          </a:p>
          <a:p>
            <a:pPr lvl="1">
              <a:buFontTx/>
              <a:buNone/>
            </a:pPr>
            <a:r>
              <a:rPr lang="en-US" altLang="fr-FR" sz="1500"/>
              <a:t>Need not be “good” parts. </a:t>
            </a:r>
            <a:r>
              <a:rPr lang="en-US" altLang="fr-FR" sz="1500">
                <a:solidFill>
                  <a:srgbClr val="790015"/>
                </a:solidFill>
              </a:rPr>
              <a:t>Do NOT use consecutive pieces</a:t>
            </a:r>
            <a:r>
              <a:rPr lang="en-US" altLang="fr-FR" sz="1500"/>
              <a:t>.</a:t>
            </a:r>
          </a:p>
          <a:p>
            <a:pPr lvl="1">
              <a:buFontTx/>
              <a:buNone/>
            </a:pPr>
            <a:r>
              <a:rPr lang="en-US" altLang="fr-FR" sz="1500"/>
              <a:t>Screen for size</a:t>
            </a:r>
          </a:p>
          <a:p>
            <a:r>
              <a:rPr lang="en-US" altLang="fr-FR"/>
              <a:t>a = Number of Appraisers</a:t>
            </a:r>
          </a:p>
          <a:p>
            <a:pPr lvl="1">
              <a:buFontTx/>
              <a:buNone/>
            </a:pPr>
            <a:r>
              <a:rPr lang="en-US" altLang="fr-FR" sz="1500"/>
              <a:t>Each appraiser measures each part </a:t>
            </a:r>
            <a:r>
              <a:rPr lang="en-US" altLang="fr-FR" sz="1500">
                <a:solidFill>
                  <a:srgbClr val="790015"/>
                </a:solidFill>
              </a:rPr>
              <a:t>r</a:t>
            </a:r>
            <a:r>
              <a:rPr lang="en-US" altLang="fr-FR" sz="1500"/>
              <a:t> times</a:t>
            </a:r>
          </a:p>
          <a:p>
            <a:pPr lvl="1">
              <a:buFontTx/>
              <a:buNone/>
            </a:pPr>
            <a:r>
              <a:rPr lang="en-US" altLang="fr-FR" sz="1500"/>
              <a:t>Study must be by those actually using</a:t>
            </a:r>
          </a:p>
          <a:p>
            <a:r>
              <a:rPr lang="en-US" altLang="fr-FR"/>
              <a:t>R - Number of trials</a:t>
            </a:r>
          </a:p>
          <a:p>
            <a:pPr lvl="1"/>
            <a:r>
              <a:rPr lang="en-US" altLang="fr-FR"/>
              <a:t>Also called “m” in AIAG manual</a:t>
            </a:r>
          </a:p>
          <a:p>
            <a:r>
              <a:rPr lang="en-US" altLang="fr-FR"/>
              <a:t>g = r*a </a:t>
            </a:r>
            <a:r>
              <a:rPr lang="en-US" altLang="fr-FR" sz="1500"/>
              <a:t>[Used to find d2* in table 2, p. 29 AIAG manual]</a:t>
            </a:r>
          </a:p>
        </p:txBody>
      </p:sp>
      <p:sp>
        <p:nvSpPr>
          <p:cNvPr id="94212" name="Rectangle 4">
            <a:extLst>
              <a:ext uri="{FF2B5EF4-FFF2-40B4-BE49-F238E27FC236}">
                <a16:creationId xmlns:a16="http://schemas.microsoft.com/office/drawing/2014/main" id="{66DFFA54-27DD-444A-8F48-EE55A829592B}"/>
              </a:ext>
            </a:extLst>
          </p:cNvPr>
          <p:cNvSpPr>
            <a:spLocks noChangeArrowheads="1"/>
          </p:cNvSpPr>
          <p:nvPr/>
        </p:nvSpPr>
        <p:spPr bwMode="auto">
          <a:xfrm>
            <a:off x="6186858" y="3631406"/>
            <a:ext cx="1647084" cy="6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pPr algn="ctr"/>
            <a:r>
              <a:rPr lang="en-US" altLang="fr-FR" sz="1350">
                <a:solidFill>
                  <a:srgbClr val="FC0128"/>
                </a:solidFill>
              </a:rPr>
              <a:t>1 Outside Low/High</a:t>
            </a:r>
          </a:p>
          <a:p>
            <a:pPr algn="ctr"/>
            <a:r>
              <a:rPr lang="en-US" altLang="fr-FR" sz="1350">
                <a:solidFill>
                  <a:srgbClr val="FC0128"/>
                </a:solidFill>
              </a:rPr>
              <a:t>1 Inside Low/High</a:t>
            </a:r>
          </a:p>
          <a:p>
            <a:pPr algn="ctr"/>
            <a:r>
              <a:rPr lang="en-US" altLang="fr-FR" sz="1350">
                <a:solidFill>
                  <a:srgbClr val="FC0128"/>
                </a:solidFill>
              </a:rPr>
              <a:t>Target</a:t>
            </a:r>
          </a:p>
        </p:txBody>
      </p:sp>
      <p:sp>
        <p:nvSpPr>
          <p:cNvPr id="94213" name="Rectangle 5">
            <a:extLst>
              <a:ext uri="{FF2B5EF4-FFF2-40B4-BE49-F238E27FC236}">
                <a16:creationId xmlns:a16="http://schemas.microsoft.com/office/drawing/2014/main" id="{BE5407EA-4D7A-4CC6-9885-6B7E2C3D39D8}"/>
              </a:ext>
            </a:extLst>
          </p:cNvPr>
          <p:cNvSpPr>
            <a:spLocks noChangeArrowheads="1"/>
          </p:cNvSpPr>
          <p:nvPr/>
        </p:nvSpPr>
        <p:spPr bwMode="auto">
          <a:xfrm>
            <a:off x="6045994" y="821531"/>
            <a:ext cx="1897856" cy="89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a:solidFill>
                  <a:srgbClr val="FC0128"/>
                </a:solidFill>
              </a:rPr>
              <a:t>Minimum of 5.</a:t>
            </a:r>
          </a:p>
          <a:p>
            <a:pPr algn="ctr"/>
            <a:r>
              <a:rPr lang="en-US" altLang="fr-FR" sz="1350">
                <a:solidFill>
                  <a:srgbClr val="FC0128"/>
                </a:solidFill>
              </a:rPr>
              <a:t>2 to 10 To accommodate worksheet factors</a:t>
            </a:r>
          </a:p>
        </p:txBody>
      </p:sp>
      <p:sp>
        <p:nvSpPr>
          <p:cNvPr id="94214" name="Line 6">
            <a:extLst>
              <a:ext uri="{FF2B5EF4-FFF2-40B4-BE49-F238E27FC236}">
                <a16:creationId xmlns:a16="http://schemas.microsoft.com/office/drawing/2014/main" id="{1FDA7B4B-8790-4AEF-B236-A8B65C40CE10}"/>
              </a:ext>
            </a:extLst>
          </p:cNvPr>
          <p:cNvSpPr>
            <a:spLocks noChangeShapeType="1"/>
          </p:cNvSpPr>
          <p:nvPr/>
        </p:nvSpPr>
        <p:spPr bwMode="auto">
          <a:xfrm>
            <a:off x="5800725" y="3286125"/>
            <a:ext cx="2009775" cy="0"/>
          </a:xfrm>
          <a:prstGeom prst="line">
            <a:avLst/>
          </a:prstGeom>
          <a:noFill/>
          <a:ln w="25400">
            <a:solidFill>
              <a:srgbClr val="00279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4215" name="Line 7">
            <a:extLst>
              <a:ext uri="{FF2B5EF4-FFF2-40B4-BE49-F238E27FC236}">
                <a16:creationId xmlns:a16="http://schemas.microsoft.com/office/drawing/2014/main" id="{05963879-85DC-4303-9AB4-E99DE66908A0}"/>
              </a:ext>
            </a:extLst>
          </p:cNvPr>
          <p:cNvSpPr>
            <a:spLocks noChangeShapeType="1"/>
          </p:cNvSpPr>
          <p:nvPr/>
        </p:nvSpPr>
        <p:spPr bwMode="auto">
          <a:xfrm>
            <a:off x="6219825" y="3181350"/>
            <a:ext cx="0" cy="20955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4216" name="Line 8">
            <a:extLst>
              <a:ext uri="{FF2B5EF4-FFF2-40B4-BE49-F238E27FC236}">
                <a16:creationId xmlns:a16="http://schemas.microsoft.com/office/drawing/2014/main" id="{4A64DB96-BFCB-4F83-8F65-82C013053595}"/>
              </a:ext>
            </a:extLst>
          </p:cNvPr>
          <p:cNvSpPr>
            <a:spLocks noChangeShapeType="1"/>
          </p:cNvSpPr>
          <p:nvPr/>
        </p:nvSpPr>
        <p:spPr bwMode="auto">
          <a:xfrm>
            <a:off x="7381875" y="3181350"/>
            <a:ext cx="0" cy="20955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94217" name="Rectangle 9">
            <a:extLst>
              <a:ext uri="{FF2B5EF4-FFF2-40B4-BE49-F238E27FC236}">
                <a16:creationId xmlns:a16="http://schemas.microsoft.com/office/drawing/2014/main" id="{88A39D91-D84F-4874-8F53-4B3B722B9D43}"/>
              </a:ext>
            </a:extLst>
          </p:cNvPr>
          <p:cNvSpPr>
            <a:spLocks noChangeArrowheads="1"/>
          </p:cNvSpPr>
          <p:nvPr/>
        </p:nvSpPr>
        <p:spPr bwMode="auto">
          <a:xfrm>
            <a:off x="5970985" y="3038475"/>
            <a:ext cx="222015" cy="25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solidFill>
                  <a:srgbClr val="FC0128"/>
                </a:solidFill>
              </a:rPr>
              <a:t>1</a:t>
            </a:r>
          </a:p>
        </p:txBody>
      </p:sp>
      <p:sp>
        <p:nvSpPr>
          <p:cNvPr id="94218" name="Rectangle 10">
            <a:extLst>
              <a:ext uri="{FF2B5EF4-FFF2-40B4-BE49-F238E27FC236}">
                <a16:creationId xmlns:a16="http://schemas.microsoft.com/office/drawing/2014/main" id="{BFD49DD5-AD5C-4A6C-B431-306C2AC0CC16}"/>
              </a:ext>
            </a:extLst>
          </p:cNvPr>
          <p:cNvSpPr>
            <a:spLocks noChangeArrowheads="1"/>
          </p:cNvSpPr>
          <p:nvPr/>
        </p:nvSpPr>
        <p:spPr bwMode="auto">
          <a:xfrm>
            <a:off x="6237685" y="3038475"/>
            <a:ext cx="191690" cy="25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1200">
                <a:solidFill>
                  <a:srgbClr val="FC0128"/>
                </a:solidFill>
              </a:rPr>
              <a:t>2</a:t>
            </a:r>
          </a:p>
        </p:txBody>
      </p:sp>
      <p:sp>
        <p:nvSpPr>
          <p:cNvPr id="94219" name="Rectangle 11">
            <a:extLst>
              <a:ext uri="{FF2B5EF4-FFF2-40B4-BE49-F238E27FC236}">
                <a16:creationId xmlns:a16="http://schemas.microsoft.com/office/drawing/2014/main" id="{0BB1980B-88C1-445B-B2CF-5DCF47A0B8B1}"/>
              </a:ext>
            </a:extLst>
          </p:cNvPr>
          <p:cNvSpPr>
            <a:spLocks noChangeArrowheads="1"/>
          </p:cNvSpPr>
          <p:nvPr/>
        </p:nvSpPr>
        <p:spPr bwMode="auto">
          <a:xfrm>
            <a:off x="6685360" y="2943225"/>
            <a:ext cx="222015" cy="25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solidFill>
                  <a:srgbClr val="FC0128"/>
                </a:solidFill>
              </a:rPr>
              <a:t>3</a:t>
            </a:r>
          </a:p>
        </p:txBody>
      </p:sp>
      <p:sp>
        <p:nvSpPr>
          <p:cNvPr id="94220" name="Rectangle 12">
            <a:extLst>
              <a:ext uri="{FF2B5EF4-FFF2-40B4-BE49-F238E27FC236}">
                <a16:creationId xmlns:a16="http://schemas.microsoft.com/office/drawing/2014/main" id="{713AF0F3-16AC-4253-AE28-076FD17F683C}"/>
              </a:ext>
            </a:extLst>
          </p:cNvPr>
          <p:cNvSpPr>
            <a:spLocks noChangeArrowheads="1"/>
          </p:cNvSpPr>
          <p:nvPr/>
        </p:nvSpPr>
        <p:spPr bwMode="auto">
          <a:xfrm>
            <a:off x="7133035" y="3028950"/>
            <a:ext cx="222015" cy="25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solidFill>
                  <a:srgbClr val="FC0128"/>
                </a:solidFill>
              </a:rPr>
              <a:t>4</a:t>
            </a:r>
          </a:p>
        </p:txBody>
      </p:sp>
      <p:sp>
        <p:nvSpPr>
          <p:cNvPr id="94221" name="Rectangle 13">
            <a:extLst>
              <a:ext uri="{FF2B5EF4-FFF2-40B4-BE49-F238E27FC236}">
                <a16:creationId xmlns:a16="http://schemas.microsoft.com/office/drawing/2014/main" id="{0CC889E6-69FA-4E5B-9692-0175CAB26553}"/>
              </a:ext>
            </a:extLst>
          </p:cNvPr>
          <p:cNvSpPr>
            <a:spLocks noChangeArrowheads="1"/>
          </p:cNvSpPr>
          <p:nvPr/>
        </p:nvSpPr>
        <p:spPr bwMode="auto">
          <a:xfrm>
            <a:off x="7409260" y="3028950"/>
            <a:ext cx="222015" cy="25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solidFill>
                  <a:srgbClr val="FC0128"/>
                </a:solidFill>
              </a:rPr>
              <a:t>5</a:t>
            </a:r>
          </a:p>
        </p:txBody>
      </p:sp>
      <p:sp>
        <p:nvSpPr>
          <p:cNvPr id="94222" name="Line 14">
            <a:extLst>
              <a:ext uri="{FF2B5EF4-FFF2-40B4-BE49-F238E27FC236}">
                <a16:creationId xmlns:a16="http://schemas.microsoft.com/office/drawing/2014/main" id="{26987440-3872-4131-A2B6-386FF10BAB67}"/>
              </a:ext>
            </a:extLst>
          </p:cNvPr>
          <p:cNvSpPr>
            <a:spLocks noChangeShapeType="1"/>
          </p:cNvSpPr>
          <p:nvPr/>
        </p:nvSpPr>
        <p:spPr bwMode="auto">
          <a:xfrm>
            <a:off x="6781800" y="3171825"/>
            <a:ext cx="0" cy="257175"/>
          </a:xfrm>
          <a:prstGeom prst="line">
            <a:avLst/>
          </a:prstGeom>
          <a:noFill/>
          <a:ln w="25400">
            <a:solidFill>
              <a:srgbClr val="7900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 name="Espace réservé du numéro de diapositive 2">
            <a:extLst>
              <a:ext uri="{FF2B5EF4-FFF2-40B4-BE49-F238E27FC236}">
                <a16:creationId xmlns:a16="http://schemas.microsoft.com/office/drawing/2014/main" id="{4A32AA9E-71B9-9B42-80F3-551F77738E11}"/>
              </a:ext>
            </a:extLst>
          </p:cNvPr>
          <p:cNvSpPr>
            <a:spLocks noGrp="1"/>
          </p:cNvSpPr>
          <p:nvPr>
            <p:ph type="sldNum" sz="quarter" idx="11"/>
          </p:nvPr>
        </p:nvSpPr>
        <p:spPr/>
        <p:txBody>
          <a:bodyPr/>
          <a:lstStyle/>
          <a:p>
            <a:fld id="{4E950855-28E0-B842-9330-3B380073FD02}" type="slidenum">
              <a:rPr lang="fr-FR" smtClean="0"/>
              <a:pPr/>
              <a:t>112</a:t>
            </a:fld>
            <a:endParaRPr lang="fr-FR" dirty="0"/>
          </a:p>
        </p:txBody>
      </p:sp>
    </p:spTree>
    <p:extLst>
      <p:ext uri="{BB962C8B-B14F-4D97-AF65-F5344CB8AC3E}">
        <p14:creationId xmlns:p14="http://schemas.microsoft.com/office/powerpoint/2010/main" val="2896692521"/>
      </p:ext>
    </p:extLst>
  </p:cSld>
  <p:clrMapOvr>
    <a:masterClrMapping/>
  </p:clrMapOvr>
  <p:transition spd="med" advTm="8000">
    <p:wipe dir="d"/>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9AC44E5B-ADCA-4B0F-AF75-A5592C4FFAA1}"/>
              </a:ext>
            </a:extLst>
          </p:cNvPr>
          <p:cNvSpPr>
            <a:spLocks noGrp="1" noChangeArrowheads="1"/>
          </p:cNvSpPr>
          <p:nvPr>
            <p:ph type="title"/>
          </p:nvPr>
        </p:nvSpPr>
        <p:spPr>
          <a:noFill/>
          <a:ln/>
        </p:spPr>
        <p:txBody>
          <a:bodyPr/>
          <a:lstStyle/>
          <a:p>
            <a:r>
              <a:rPr lang="en-US" altLang="fr-FR"/>
              <a:t>Terms Used in R&amp;R (II)</a:t>
            </a:r>
          </a:p>
        </p:txBody>
      </p:sp>
      <p:sp>
        <p:nvSpPr>
          <p:cNvPr id="95234" name="Rectangle 2">
            <a:extLst>
              <a:ext uri="{FF2B5EF4-FFF2-40B4-BE49-F238E27FC236}">
                <a16:creationId xmlns:a16="http://schemas.microsoft.com/office/drawing/2014/main" id="{25C499E7-69EA-4116-81B0-6CF50F63F4FE}"/>
              </a:ext>
            </a:extLst>
          </p:cNvPr>
          <p:cNvSpPr>
            <a:spLocks noGrp="1" noChangeArrowheads="1"/>
          </p:cNvSpPr>
          <p:nvPr>
            <p:ph sz="quarter" idx="12"/>
          </p:nvPr>
        </p:nvSpPr>
        <p:spPr>
          <a:noFill/>
          <a:ln/>
        </p:spPr>
        <p:txBody>
          <a:bodyPr>
            <a:normAutofit lnSpcReduction="10000"/>
          </a:bodyPr>
          <a:lstStyle/>
          <a:p>
            <a:r>
              <a:rPr lang="en-US" altLang="fr-FR" sz="2100" dirty="0"/>
              <a:t>R-</a:t>
            </a:r>
            <a:r>
              <a:rPr lang="en-US" altLang="fr-FR" sz="2100" dirty="0" err="1"/>
              <a:t>bar</a:t>
            </a:r>
            <a:r>
              <a:rPr lang="en-US" altLang="fr-FR" sz="1200" dirty="0" err="1"/>
              <a:t>A</a:t>
            </a:r>
            <a:r>
              <a:rPr lang="en-US" altLang="fr-FR" sz="2100" dirty="0"/>
              <a:t> = Average range for appraiser A, etc.</a:t>
            </a:r>
          </a:p>
          <a:p>
            <a:r>
              <a:rPr lang="en-US" altLang="fr-FR" sz="2100" dirty="0"/>
              <a:t>R-double bar = Average of R-</a:t>
            </a:r>
            <a:r>
              <a:rPr lang="en-US" altLang="fr-FR" sz="2100" dirty="0" err="1"/>
              <a:t>bar</a:t>
            </a:r>
            <a:r>
              <a:rPr lang="en-US" altLang="fr-FR" sz="1200" dirty="0" err="1"/>
              <a:t>A</a:t>
            </a:r>
            <a:r>
              <a:rPr lang="en-US" altLang="fr-FR" sz="2100" dirty="0"/>
              <a:t>, R-</a:t>
            </a:r>
            <a:r>
              <a:rPr lang="en-US" altLang="fr-FR" sz="2100" dirty="0" err="1"/>
              <a:t>bar</a:t>
            </a:r>
            <a:r>
              <a:rPr lang="en-US" altLang="fr-FR" sz="1200" dirty="0" err="1"/>
              <a:t>B</a:t>
            </a:r>
            <a:endParaRPr lang="en-US" altLang="fr-FR" sz="2100" dirty="0"/>
          </a:p>
          <a:p>
            <a:r>
              <a:rPr lang="en-US" altLang="fr-FR" sz="2100" dirty="0" err="1"/>
              <a:t>R</a:t>
            </a:r>
            <a:r>
              <a:rPr lang="en-US" altLang="fr-FR" sz="1350" dirty="0" err="1"/>
              <a:t>p</a:t>
            </a:r>
            <a:r>
              <a:rPr lang="en-US" altLang="fr-FR" sz="1350" dirty="0"/>
              <a:t> </a:t>
            </a:r>
            <a:r>
              <a:rPr lang="en-US" altLang="fr-FR" sz="2100" dirty="0"/>
              <a:t>= Range of part averages</a:t>
            </a:r>
            <a:endParaRPr lang="en-US" altLang="fr-FR" sz="1350" dirty="0"/>
          </a:p>
          <a:p>
            <a:r>
              <a:rPr lang="en-US" altLang="fr-FR" sz="2100" dirty="0"/>
              <a:t>X</a:t>
            </a:r>
            <a:r>
              <a:rPr lang="en-US" altLang="fr-FR" sz="1200" dirty="0"/>
              <a:t>DIFF</a:t>
            </a:r>
            <a:r>
              <a:rPr lang="en-US" altLang="fr-FR" sz="2100" dirty="0"/>
              <a:t> = Difference between High &amp; Low appraiser averages</a:t>
            </a:r>
          </a:p>
          <a:p>
            <a:pPr lvl="1">
              <a:buFontTx/>
              <a:buNone/>
            </a:pPr>
            <a:r>
              <a:rPr lang="en-US" altLang="fr-FR" sz="1350" dirty="0"/>
              <a:t>Also a range, but “R” is not used to avoid confusion</a:t>
            </a:r>
          </a:p>
          <a:p>
            <a:r>
              <a:rPr lang="en-US" altLang="fr-FR" sz="2100" dirty="0"/>
              <a:t>EV = 5.15   = Equipment variation </a:t>
            </a:r>
            <a:r>
              <a:rPr lang="en-US" altLang="fr-FR" sz="1800" dirty="0"/>
              <a:t>(repeatability)</a:t>
            </a:r>
            <a:endParaRPr lang="en-US" altLang="fr-FR" sz="2100" dirty="0"/>
          </a:p>
          <a:p>
            <a:r>
              <a:rPr lang="en-US" altLang="fr-FR" sz="2100" dirty="0"/>
              <a:t>EV = 5.15   = Equipment variation </a:t>
            </a:r>
            <a:r>
              <a:rPr lang="en-US" altLang="fr-FR" sz="1800" dirty="0"/>
              <a:t>(reproducibility) </a:t>
            </a:r>
          </a:p>
          <a:p>
            <a:r>
              <a:rPr lang="en-US" altLang="fr-FR" sz="1800" dirty="0"/>
              <a:t>PV = Part variation</a:t>
            </a:r>
          </a:p>
          <a:p>
            <a:r>
              <a:rPr lang="en-US" altLang="fr-FR" sz="1800" dirty="0"/>
              <a:t>TV = Total variation</a:t>
            </a:r>
          </a:p>
        </p:txBody>
      </p:sp>
      <p:pic>
        <p:nvPicPr>
          <p:cNvPr id="95236" name="Picture 4">
            <a:extLst>
              <a:ext uri="{FF2B5EF4-FFF2-40B4-BE49-F238E27FC236}">
                <a16:creationId xmlns:a16="http://schemas.microsoft.com/office/drawing/2014/main" id="{EAC5FE1F-6AEB-44A0-9A13-DABAEECCFA6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4175" y="3305175"/>
            <a:ext cx="190500" cy="16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237" name="Picture 5">
            <a:extLst>
              <a:ext uri="{FF2B5EF4-FFF2-40B4-BE49-F238E27FC236}">
                <a16:creationId xmlns:a16="http://schemas.microsoft.com/office/drawing/2014/main" id="{086B8329-606F-4BDA-A6C2-EF4FE3AC1B8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00" y="3695700"/>
            <a:ext cx="18097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5238" name="Rectangle 6">
            <a:extLst>
              <a:ext uri="{FF2B5EF4-FFF2-40B4-BE49-F238E27FC236}">
                <a16:creationId xmlns:a16="http://schemas.microsoft.com/office/drawing/2014/main" id="{4DC6CEF9-A47B-4493-9698-F81031029FCE}"/>
              </a:ext>
            </a:extLst>
          </p:cNvPr>
          <p:cNvSpPr>
            <a:spLocks noChangeArrowheads="1"/>
          </p:cNvSpPr>
          <p:nvPr/>
        </p:nvSpPr>
        <p:spPr bwMode="auto">
          <a:xfrm>
            <a:off x="4139952" y="2211710"/>
            <a:ext cx="1480372"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rgbClr val="FC0128"/>
                </a:solidFill>
              </a:rPr>
              <a:t>Process Variation</a:t>
            </a:r>
          </a:p>
        </p:txBody>
      </p:sp>
      <p:sp>
        <p:nvSpPr>
          <p:cNvPr id="3" name="Espace réservé du numéro de diapositive 2">
            <a:extLst>
              <a:ext uri="{FF2B5EF4-FFF2-40B4-BE49-F238E27FC236}">
                <a16:creationId xmlns:a16="http://schemas.microsoft.com/office/drawing/2014/main" id="{C9DB5536-021F-3D43-A83A-B129833FE783}"/>
              </a:ext>
            </a:extLst>
          </p:cNvPr>
          <p:cNvSpPr>
            <a:spLocks noGrp="1"/>
          </p:cNvSpPr>
          <p:nvPr>
            <p:ph type="sldNum" sz="quarter" idx="11"/>
          </p:nvPr>
        </p:nvSpPr>
        <p:spPr/>
        <p:txBody>
          <a:bodyPr/>
          <a:lstStyle/>
          <a:p>
            <a:fld id="{4E950855-28E0-B842-9330-3B380073FD02}" type="slidenum">
              <a:rPr lang="fr-FR" smtClean="0"/>
              <a:pPr/>
              <a:t>113</a:t>
            </a:fld>
            <a:endParaRPr lang="fr-FR" dirty="0"/>
          </a:p>
        </p:txBody>
      </p:sp>
    </p:spTree>
    <p:extLst>
      <p:ext uri="{BB962C8B-B14F-4D97-AF65-F5344CB8AC3E}">
        <p14:creationId xmlns:p14="http://schemas.microsoft.com/office/powerpoint/2010/main" val="1035488308"/>
      </p:ext>
    </p:extLst>
  </p:cSld>
  <p:clrMapOvr>
    <a:masterClrMapping/>
  </p:clrMapOvr>
  <p:transition spd="med" advTm="8000">
    <p:wipe dir="d"/>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1649D48-F4C2-4909-AC22-70C47C4F3DF9}"/>
              </a:ext>
            </a:extLst>
          </p:cNvPr>
          <p:cNvSpPr>
            <a:spLocks noGrp="1" noChangeArrowheads="1"/>
          </p:cNvSpPr>
          <p:nvPr>
            <p:ph type="title"/>
          </p:nvPr>
        </p:nvSpPr>
        <p:spPr>
          <a:noFill/>
          <a:ln/>
        </p:spPr>
        <p:txBody>
          <a:bodyPr>
            <a:normAutofit/>
          </a:bodyPr>
          <a:lstStyle/>
          <a:p>
            <a:r>
              <a:rPr lang="en-US" altLang="fr-FR"/>
              <a:t>R&amp;R Calculations</a:t>
            </a:r>
          </a:p>
        </p:txBody>
      </p:sp>
      <p:grpSp>
        <p:nvGrpSpPr>
          <p:cNvPr id="2" name="Groupe 1">
            <a:extLst>
              <a:ext uri="{FF2B5EF4-FFF2-40B4-BE49-F238E27FC236}">
                <a16:creationId xmlns:a16="http://schemas.microsoft.com/office/drawing/2014/main" id="{42F3E329-87C8-9B42-899E-7FB65F59294A}"/>
              </a:ext>
            </a:extLst>
          </p:cNvPr>
          <p:cNvGrpSpPr/>
          <p:nvPr/>
        </p:nvGrpSpPr>
        <p:grpSpPr>
          <a:xfrm>
            <a:off x="1259632" y="1275606"/>
            <a:ext cx="5681557" cy="3728000"/>
            <a:chOff x="1427560" y="685800"/>
            <a:chExt cx="6421040" cy="4213218"/>
          </a:xfrm>
        </p:grpSpPr>
        <p:pic>
          <p:nvPicPr>
            <p:cNvPr id="96259" name="Picture 3">
              <a:extLst>
                <a:ext uri="{FF2B5EF4-FFF2-40B4-BE49-F238E27FC236}">
                  <a16:creationId xmlns:a16="http://schemas.microsoft.com/office/drawing/2014/main" id="{F5A65ADA-90BC-4125-B4AC-3983C767CAC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7560" y="685800"/>
              <a:ext cx="6393656"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0" name="Rectangle 4">
              <a:extLst>
                <a:ext uri="{FF2B5EF4-FFF2-40B4-BE49-F238E27FC236}">
                  <a16:creationId xmlns:a16="http://schemas.microsoft.com/office/drawing/2014/main" id="{41E6325B-1D32-4DE1-AF4A-9294A124DA1E}"/>
                </a:ext>
              </a:extLst>
            </p:cNvPr>
            <p:cNvSpPr>
              <a:spLocks noChangeArrowheads="1"/>
            </p:cNvSpPr>
            <p:nvPr/>
          </p:nvSpPr>
          <p:spPr bwMode="auto">
            <a:xfrm>
              <a:off x="2218135" y="4457700"/>
              <a:ext cx="1439465" cy="4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050" dirty="0">
                  <a:solidFill>
                    <a:srgbClr val="FC0128"/>
                  </a:solidFill>
                  <a:latin typeface="Arial" panose="020B0604020202020204" pitchFamily="34" charset="0"/>
                </a:rPr>
                <a:t>Measurement System Variation</a:t>
              </a:r>
            </a:p>
          </p:txBody>
        </p:sp>
        <p:sp>
          <p:nvSpPr>
            <p:cNvPr id="96261" name="Line 5">
              <a:extLst>
                <a:ext uri="{FF2B5EF4-FFF2-40B4-BE49-F238E27FC236}">
                  <a16:creationId xmlns:a16="http://schemas.microsoft.com/office/drawing/2014/main" id="{EEB63230-F732-4F04-94CC-6AC512F6B0EA}"/>
                </a:ext>
              </a:extLst>
            </p:cNvPr>
            <p:cNvSpPr>
              <a:spLocks noChangeShapeType="1"/>
            </p:cNvSpPr>
            <p:nvPr/>
          </p:nvSpPr>
          <p:spPr bwMode="auto">
            <a:xfrm flipV="1">
              <a:off x="3267075" y="4171950"/>
              <a:ext cx="209550" cy="285750"/>
            </a:xfrm>
            <a:prstGeom prst="line">
              <a:avLst/>
            </a:prstGeom>
            <a:noFill/>
            <a:ln w="254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50"/>
            </a:p>
          </p:txBody>
        </p:sp>
        <p:sp>
          <p:nvSpPr>
            <p:cNvPr id="96262" name="Rectangle 6">
              <a:extLst>
                <a:ext uri="{FF2B5EF4-FFF2-40B4-BE49-F238E27FC236}">
                  <a16:creationId xmlns:a16="http://schemas.microsoft.com/office/drawing/2014/main" id="{B6F061E1-B0B4-480E-B4BD-81D50AED31A0}"/>
                </a:ext>
              </a:extLst>
            </p:cNvPr>
            <p:cNvSpPr>
              <a:spLocks noChangeArrowheads="1"/>
            </p:cNvSpPr>
            <p:nvPr/>
          </p:nvSpPr>
          <p:spPr bwMode="auto">
            <a:xfrm>
              <a:off x="4904185" y="4229101"/>
              <a:ext cx="1439465" cy="4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050">
                  <a:solidFill>
                    <a:srgbClr val="FC0128"/>
                  </a:solidFill>
                  <a:latin typeface="Arial" panose="020B0604020202020204" pitchFamily="34" charset="0"/>
                </a:rPr>
                <a:t>Product Process Variation</a:t>
              </a:r>
            </a:p>
          </p:txBody>
        </p:sp>
        <p:sp>
          <p:nvSpPr>
            <p:cNvPr id="96263" name="Line 7">
              <a:extLst>
                <a:ext uri="{FF2B5EF4-FFF2-40B4-BE49-F238E27FC236}">
                  <a16:creationId xmlns:a16="http://schemas.microsoft.com/office/drawing/2014/main" id="{12F50BC8-0144-49E3-8484-33FA6325E1B5}"/>
                </a:ext>
              </a:extLst>
            </p:cNvPr>
            <p:cNvSpPr>
              <a:spLocks noChangeShapeType="1"/>
            </p:cNvSpPr>
            <p:nvPr/>
          </p:nvSpPr>
          <p:spPr bwMode="auto">
            <a:xfrm flipH="1" flipV="1">
              <a:off x="4743450" y="4114800"/>
              <a:ext cx="285750" cy="228600"/>
            </a:xfrm>
            <a:prstGeom prst="line">
              <a:avLst/>
            </a:prstGeom>
            <a:noFill/>
            <a:ln w="254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50"/>
            </a:p>
          </p:txBody>
        </p:sp>
        <p:pic>
          <p:nvPicPr>
            <p:cNvPr id="96264" name="Picture 8">
              <a:extLst>
                <a:ext uri="{FF2B5EF4-FFF2-40B4-BE49-F238E27FC236}">
                  <a16:creationId xmlns:a16="http://schemas.microsoft.com/office/drawing/2014/main" id="{E7989432-0628-43D9-83AE-BD939CF8DB6B}"/>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037" y="3857625"/>
              <a:ext cx="947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5" name="Rectangle 9">
              <a:extLst>
                <a:ext uri="{FF2B5EF4-FFF2-40B4-BE49-F238E27FC236}">
                  <a16:creationId xmlns:a16="http://schemas.microsoft.com/office/drawing/2014/main" id="{08262997-9A62-4271-9B3B-2650890ADE57}"/>
                </a:ext>
              </a:extLst>
            </p:cNvPr>
            <p:cNvSpPr>
              <a:spLocks noChangeArrowheads="1"/>
            </p:cNvSpPr>
            <p:nvPr/>
          </p:nvSpPr>
          <p:spPr bwMode="auto">
            <a:xfrm>
              <a:off x="6409135" y="1371600"/>
              <a:ext cx="1439465" cy="4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050">
                  <a:solidFill>
                    <a:srgbClr val="FC0128"/>
                  </a:solidFill>
                  <a:latin typeface="Arial" panose="020B0604020202020204" pitchFamily="34" charset="0"/>
                </a:rPr>
                <a:t>Left over Repeatability</a:t>
              </a:r>
            </a:p>
          </p:txBody>
        </p:sp>
        <p:sp>
          <p:nvSpPr>
            <p:cNvPr id="96266" name="Line 10">
              <a:extLst>
                <a:ext uri="{FF2B5EF4-FFF2-40B4-BE49-F238E27FC236}">
                  <a16:creationId xmlns:a16="http://schemas.microsoft.com/office/drawing/2014/main" id="{0BE45099-AAC8-45CB-9C1A-830AE74FB5C8}"/>
                </a:ext>
              </a:extLst>
            </p:cNvPr>
            <p:cNvSpPr>
              <a:spLocks noChangeShapeType="1"/>
            </p:cNvSpPr>
            <p:nvPr/>
          </p:nvSpPr>
          <p:spPr bwMode="auto">
            <a:xfrm flipH="1">
              <a:off x="5876925" y="1581150"/>
              <a:ext cx="781050" cy="0"/>
            </a:xfrm>
            <a:prstGeom prst="line">
              <a:avLst/>
            </a:prstGeom>
            <a:noFill/>
            <a:ln w="254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50"/>
            </a:p>
          </p:txBody>
        </p:sp>
        <p:sp>
          <p:nvSpPr>
            <p:cNvPr id="96267" name="Rectangle 11">
              <a:extLst>
                <a:ext uri="{FF2B5EF4-FFF2-40B4-BE49-F238E27FC236}">
                  <a16:creationId xmlns:a16="http://schemas.microsoft.com/office/drawing/2014/main" id="{DF029984-D777-48DA-98C2-59AD0B1B77B2}"/>
                </a:ext>
              </a:extLst>
            </p:cNvPr>
            <p:cNvSpPr>
              <a:spLocks noChangeArrowheads="1"/>
            </p:cNvSpPr>
            <p:nvPr/>
          </p:nvSpPr>
          <p:spPr bwMode="auto">
            <a:xfrm>
              <a:off x="5704285" y="2628900"/>
              <a:ext cx="1439465" cy="6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050">
                  <a:solidFill>
                    <a:srgbClr val="FC0128"/>
                  </a:solidFill>
                  <a:latin typeface="Arial" panose="020B0604020202020204" pitchFamily="34" charset="0"/>
                </a:rPr>
                <a:t>Remember - Nonconsecutive Pieces</a:t>
              </a:r>
            </a:p>
          </p:txBody>
        </p:sp>
        <p:sp>
          <p:nvSpPr>
            <p:cNvPr id="96268" name="Rectangle 12">
              <a:extLst>
                <a:ext uri="{FF2B5EF4-FFF2-40B4-BE49-F238E27FC236}">
                  <a16:creationId xmlns:a16="http://schemas.microsoft.com/office/drawing/2014/main" id="{8AEAF338-76CD-4DB4-9AFE-B2DCDD0F3F4F}"/>
                </a:ext>
              </a:extLst>
            </p:cNvPr>
            <p:cNvSpPr>
              <a:spLocks noChangeArrowheads="1"/>
            </p:cNvSpPr>
            <p:nvPr/>
          </p:nvSpPr>
          <p:spPr bwMode="auto">
            <a:xfrm>
              <a:off x="6399610" y="3809999"/>
              <a:ext cx="1439465" cy="441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050">
                  <a:solidFill>
                    <a:srgbClr val="FC0128"/>
                  </a:solidFill>
                  <a:latin typeface="Arial" panose="020B0604020202020204" pitchFamily="34" charset="0"/>
                </a:rPr>
                <a:t>Left over Repeatability</a:t>
              </a:r>
            </a:p>
          </p:txBody>
        </p:sp>
        <p:sp>
          <p:nvSpPr>
            <p:cNvPr id="96269" name="Line 13">
              <a:extLst>
                <a:ext uri="{FF2B5EF4-FFF2-40B4-BE49-F238E27FC236}">
                  <a16:creationId xmlns:a16="http://schemas.microsoft.com/office/drawing/2014/main" id="{238FD0FD-FB43-4D67-8679-8C8CA271F9F2}"/>
                </a:ext>
              </a:extLst>
            </p:cNvPr>
            <p:cNvSpPr>
              <a:spLocks noChangeShapeType="1"/>
            </p:cNvSpPr>
            <p:nvPr/>
          </p:nvSpPr>
          <p:spPr bwMode="auto">
            <a:xfrm flipH="1">
              <a:off x="5867400" y="4019550"/>
              <a:ext cx="781050" cy="0"/>
            </a:xfrm>
            <a:prstGeom prst="line">
              <a:avLst/>
            </a:prstGeom>
            <a:noFill/>
            <a:ln w="254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050"/>
            </a:p>
          </p:txBody>
        </p:sp>
      </p:grpSp>
      <p:sp>
        <p:nvSpPr>
          <p:cNvPr id="4" name="Espace réservé du numéro de diapositive 3">
            <a:extLst>
              <a:ext uri="{FF2B5EF4-FFF2-40B4-BE49-F238E27FC236}">
                <a16:creationId xmlns:a16="http://schemas.microsoft.com/office/drawing/2014/main" id="{471C426D-2582-B941-896F-9BFF179B6BC7}"/>
              </a:ext>
            </a:extLst>
          </p:cNvPr>
          <p:cNvSpPr>
            <a:spLocks noGrp="1"/>
          </p:cNvSpPr>
          <p:nvPr>
            <p:ph type="sldNum" sz="quarter" idx="11"/>
          </p:nvPr>
        </p:nvSpPr>
        <p:spPr/>
        <p:txBody>
          <a:bodyPr/>
          <a:lstStyle/>
          <a:p>
            <a:fld id="{4E950855-28E0-B842-9330-3B380073FD02}" type="slidenum">
              <a:rPr lang="fr-FR" smtClean="0"/>
              <a:pPr/>
              <a:t>114</a:t>
            </a:fld>
            <a:endParaRPr lang="fr-FR" dirty="0"/>
          </a:p>
        </p:txBody>
      </p:sp>
    </p:spTree>
    <p:extLst>
      <p:ext uri="{BB962C8B-B14F-4D97-AF65-F5344CB8AC3E}">
        <p14:creationId xmlns:p14="http://schemas.microsoft.com/office/powerpoint/2010/main" val="1306664791"/>
      </p:ext>
    </p:extLst>
  </p:cSld>
  <p:clrMapOvr>
    <a:masterClrMapping/>
  </p:clrMapOvr>
  <p:transition advTm="8000"/>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0C1A2F5-ECD3-4640-A50F-ADF6123C4BCB}"/>
              </a:ext>
            </a:extLst>
          </p:cNvPr>
          <p:cNvSpPr>
            <a:spLocks noGrp="1" noChangeArrowheads="1"/>
          </p:cNvSpPr>
          <p:nvPr>
            <p:ph type="title"/>
          </p:nvPr>
        </p:nvSpPr>
        <p:spPr>
          <a:noFill/>
          <a:ln/>
        </p:spPr>
        <p:txBody>
          <a:bodyPr/>
          <a:lstStyle/>
          <a:p>
            <a:r>
              <a:rPr lang="en-US" altLang="fr-FR"/>
              <a:t>Accumulation of Variances</a:t>
            </a:r>
          </a:p>
        </p:txBody>
      </p:sp>
      <p:pic>
        <p:nvPicPr>
          <p:cNvPr id="97283" name="Picture 3">
            <a:extLst>
              <a:ext uri="{FF2B5EF4-FFF2-40B4-BE49-F238E27FC236}">
                <a16:creationId xmlns:a16="http://schemas.microsoft.com/office/drawing/2014/main" id="{239911F2-488B-420F-9CE0-9231CE28A3D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19404"/>
            <a:ext cx="6365081" cy="297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0F2E1C38-3282-8F42-A998-F09F98D0E728}"/>
              </a:ext>
            </a:extLst>
          </p:cNvPr>
          <p:cNvSpPr>
            <a:spLocks noGrp="1"/>
          </p:cNvSpPr>
          <p:nvPr>
            <p:ph type="sldNum" sz="quarter" idx="11"/>
          </p:nvPr>
        </p:nvSpPr>
        <p:spPr/>
        <p:txBody>
          <a:bodyPr/>
          <a:lstStyle/>
          <a:p>
            <a:fld id="{4E950855-28E0-B842-9330-3B380073FD02}" type="slidenum">
              <a:rPr lang="fr-FR" smtClean="0"/>
              <a:pPr/>
              <a:t>115</a:t>
            </a:fld>
            <a:endParaRPr lang="fr-FR" dirty="0"/>
          </a:p>
        </p:txBody>
      </p:sp>
    </p:spTree>
    <p:extLst>
      <p:ext uri="{BB962C8B-B14F-4D97-AF65-F5344CB8AC3E}">
        <p14:creationId xmlns:p14="http://schemas.microsoft.com/office/powerpoint/2010/main" val="666633679"/>
      </p:ext>
    </p:extLst>
  </p:cSld>
  <p:clrMapOvr>
    <a:masterClrMapping/>
  </p:clrMapOvr>
  <p:transition spd="med" advTm="8000">
    <p:wipe dir="d"/>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7EC8CE6-2BE1-4F5A-A8EC-9A6D5CE1C12F}"/>
              </a:ext>
            </a:extLst>
          </p:cNvPr>
          <p:cNvSpPr>
            <a:spLocks noGrp="1" noChangeArrowheads="1"/>
          </p:cNvSpPr>
          <p:nvPr>
            <p:ph type="title"/>
          </p:nvPr>
        </p:nvSpPr>
        <p:spPr>
          <a:noFill/>
          <a:ln/>
        </p:spPr>
        <p:txBody>
          <a:bodyPr/>
          <a:lstStyle/>
          <a:p>
            <a:r>
              <a:rPr lang="en-US" altLang="fr-FR"/>
              <a:t>Evaluating R&amp;R</a:t>
            </a:r>
          </a:p>
        </p:txBody>
      </p:sp>
      <p:sp>
        <p:nvSpPr>
          <p:cNvPr id="98307" name="Rectangle 3">
            <a:extLst>
              <a:ext uri="{FF2B5EF4-FFF2-40B4-BE49-F238E27FC236}">
                <a16:creationId xmlns:a16="http://schemas.microsoft.com/office/drawing/2014/main" id="{2E7F25A0-3242-4DDF-9901-1DCD63A45DDC}"/>
              </a:ext>
            </a:extLst>
          </p:cNvPr>
          <p:cNvSpPr>
            <a:spLocks noGrp="1" noChangeArrowheads="1"/>
          </p:cNvSpPr>
          <p:nvPr>
            <p:ph sz="quarter" idx="12"/>
          </p:nvPr>
        </p:nvSpPr>
        <p:spPr>
          <a:noFill/>
          <a:ln/>
        </p:spPr>
        <p:txBody>
          <a:bodyPr/>
          <a:lstStyle/>
          <a:p>
            <a:r>
              <a:rPr lang="en-US" altLang="fr-FR">
                <a:solidFill>
                  <a:srgbClr val="00279F"/>
                </a:solidFill>
              </a:rPr>
              <a:t>%R&amp;R</a:t>
            </a:r>
            <a:r>
              <a:rPr lang="en-US" altLang="fr-FR"/>
              <a:t>=100*[R&amp;R/TV] </a:t>
            </a:r>
            <a:r>
              <a:rPr lang="en-US" altLang="fr-FR">
                <a:solidFill>
                  <a:srgbClr val="005400"/>
                </a:solidFill>
              </a:rPr>
              <a:t>(</a:t>
            </a:r>
            <a:r>
              <a:rPr lang="en-US" altLang="fr-FR">
                <a:solidFill>
                  <a:srgbClr val="FC0128"/>
                </a:solidFill>
              </a:rPr>
              <a:t>Process Control</a:t>
            </a:r>
            <a:r>
              <a:rPr lang="en-US" altLang="fr-FR">
                <a:solidFill>
                  <a:srgbClr val="005400"/>
                </a:solidFill>
              </a:rPr>
              <a:t>)</a:t>
            </a:r>
            <a:endParaRPr lang="en-US" altLang="fr-FR"/>
          </a:p>
          <a:p>
            <a:pPr>
              <a:lnSpc>
                <a:spcPct val="150000"/>
              </a:lnSpc>
            </a:pPr>
            <a:r>
              <a:rPr lang="en-US" altLang="fr-FR">
                <a:solidFill>
                  <a:srgbClr val="00279F"/>
                </a:solidFill>
              </a:rPr>
              <a:t>%R&amp;R</a:t>
            </a:r>
            <a:r>
              <a:rPr lang="en-US" altLang="fr-FR"/>
              <a:t>=100*[R&amp;R/Tolerance] </a:t>
            </a:r>
            <a:r>
              <a:rPr lang="en-US" altLang="fr-FR">
                <a:solidFill>
                  <a:srgbClr val="005400"/>
                </a:solidFill>
              </a:rPr>
              <a:t>(</a:t>
            </a:r>
            <a:r>
              <a:rPr lang="en-US" altLang="fr-FR">
                <a:solidFill>
                  <a:srgbClr val="FC0128"/>
                </a:solidFill>
              </a:rPr>
              <a:t>Inspection</a:t>
            </a:r>
            <a:r>
              <a:rPr lang="en-US" altLang="fr-FR">
                <a:solidFill>
                  <a:srgbClr val="005400"/>
                </a:solidFill>
              </a:rPr>
              <a:t>)</a:t>
            </a:r>
            <a:endParaRPr lang="en-US" altLang="fr-FR"/>
          </a:p>
          <a:p>
            <a:pPr>
              <a:lnSpc>
                <a:spcPct val="150000"/>
              </a:lnSpc>
            </a:pPr>
            <a:r>
              <a:rPr lang="en-US" altLang="fr-FR" b="1">
                <a:solidFill>
                  <a:srgbClr val="005400"/>
                </a:solidFill>
              </a:rPr>
              <a:t>Under 10%: </a:t>
            </a:r>
            <a:r>
              <a:rPr lang="en-US" altLang="fr-FR" sz="2100">
                <a:solidFill>
                  <a:srgbClr val="005400"/>
                </a:solidFill>
              </a:rPr>
              <a:t>Measurement System Acceptable</a:t>
            </a:r>
            <a:endParaRPr lang="en-US" altLang="fr-FR"/>
          </a:p>
          <a:p>
            <a:r>
              <a:rPr lang="en-US" altLang="fr-FR" b="1">
                <a:solidFill>
                  <a:srgbClr val="00279F"/>
                </a:solidFill>
              </a:rPr>
              <a:t>10% to 30%: </a:t>
            </a:r>
            <a:r>
              <a:rPr lang="en-US" altLang="fr-FR">
                <a:solidFill>
                  <a:srgbClr val="00279F"/>
                </a:solidFill>
              </a:rPr>
              <a:t>Possibly acceptable, depending upon use, cost, etc.</a:t>
            </a:r>
            <a:endParaRPr lang="en-US" altLang="fr-FR"/>
          </a:p>
          <a:p>
            <a:r>
              <a:rPr lang="en-US" altLang="fr-FR">
                <a:solidFill>
                  <a:srgbClr val="FC0128"/>
                </a:solidFill>
              </a:rPr>
              <a:t>Over 30%: Needs serious improvement</a:t>
            </a:r>
          </a:p>
        </p:txBody>
      </p:sp>
      <p:sp>
        <p:nvSpPr>
          <p:cNvPr id="3" name="Espace réservé du numéro de diapositive 2">
            <a:extLst>
              <a:ext uri="{FF2B5EF4-FFF2-40B4-BE49-F238E27FC236}">
                <a16:creationId xmlns:a16="http://schemas.microsoft.com/office/drawing/2014/main" id="{FB973565-F02F-6A4F-8585-8605A96A484C}"/>
              </a:ext>
            </a:extLst>
          </p:cNvPr>
          <p:cNvSpPr>
            <a:spLocks noGrp="1"/>
          </p:cNvSpPr>
          <p:nvPr>
            <p:ph type="sldNum" sz="quarter" idx="11"/>
          </p:nvPr>
        </p:nvSpPr>
        <p:spPr/>
        <p:txBody>
          <a:bodyPr/>
          <a:lstStyle/>
          <a:p>
            <a:fld id="{4E950855-28E0-B842-9330-3B380073FD02}" type="slidenum">
              <a:rPr lang="fr-FR" smtClean="0"/>
              <a:pPr/>
              <a:t>116</a:t>
            </a:fld>
            <a:endParaRPr lang="fr-FR" dirty="0"/>
          </a:p>
        </p:txBody>
      </p:sp>
    </p:spTree>
    <p:extLst>
      <p:ext uri="{BB962C8B-B14F-4D97-AF65-F5344CB8AC3E}">
        <p14:creationId xmlns:p14="http://schemas.microsoft.com/office/powerpoint/2010/main" val="3714044239"/>
      </p:ext>
    </p:extLst>
  </p:cSld>
  <p:clrMapOvr>
    <a:masterClrMapping/>
  </p:clrMapOvr>
  <p:transition spd="med" advTm="8000">
    <p:wipe dir="d"/>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B5C9BFC4-42D1-4C5D-AAA8-36125ED96DE7}"/>
              </a:ext>
            </a:extLst>
          </p:cNvPr>
          <p:cNvSpPr>
            <a:spLocks noGrp="1" noChangeArrowheads="1"/>
          </p:cNvSpPr>
          <p:nvPr>
            <p:ph type="title"/>
          </p:nvPr>
        </p:nvSpPr>
        <p:spPr>
          <a:noFill/>
          <a:ln/>
        </p:spPr>
        <p:txBody>
          <a:bodyPr/>
          <a:lstStyle/>
          <a:p>
            <a:r>
              <a:rPr lang="en-US" altLang="fr-FR"/>
              <a:t>Analysis of Variance I</a:t>
            </a:r>
          </a:p>
        </p:txBody>
      </p:sp>
      <p:sp>
        <p:nvSpPr>
          <p:cNvPr id="99331" name="Rectangle 3">
            <a:extLst>
              <a:ext uri="{FF2B5EF4-FFF2-40B4-BE49-F238E27FC236}">
                <a16:creationId xmlns:a16="http://schemas.microsoft.com/office/drawing/2014/main" id="{C469CE57-1821-4E4F-B7B0-E12F9D09E22A}"/>
              </a:ext>
            </a:extLst>
          </p:cNvPr>
          <p:cNvSpPr>
            <a:spLocks noGrp="1" noChangeArrowheads="1"/>
          </p:cNvSpPr>
          <p:nvPr>
            <p:ph sz="quarter" idx="12"/>
          </p:nvPr>
        </p:nvSpPr>
        <p:spPr>
          <a:noFill/>
          <a:ln/>
        </p:spPr>
        <p:txBody>
          <a:bodyPr/>
          <a:lstStyle/>
          <a:p>
            <a:r>
              <a:rPr lang="en-US" altLang="fr-FR" sz="2100">
                <a:solidFill>
                  <a:srgbClr val="00279F"/>
                </a:solidFill>
              </a:rPr>
              <a:t>Mean squares and Sums of squares</a:t>
            </a:r>
          </a:p>
          <a:p>
            <a:r>
              <a:rPr lang="en-US" altLang="fr-FR" sz="2100">
                <a:solidFill>
                  <a:srgbClr val="00279F"/>
                </a:solidFill>
              </a:rPr>
              <a:t>Ratio of variances versus expected F-ratio</a:t>
            </a:r>
            <a:endParaRPr lang="en-US" altLang="fr-FR" sz="2100"/>
          </a:p>
          <a:p>
            <a:r>
              <a:rPr lang="en-US" altLang="fr-FR" sz="2100">
                <a:solidFill>
                  <a:srgbClr val="00279F"/>
                </a:solidFill>
              </a:rPr>
              <a:t>Advantages</a:t>
            </a:r>
            <a:endParaRPr lang="en-US" altLang="fr-FR" sz="2100"/>
          </a:p>
          <a:p>
            <a:pPr lvl="1">
              <a:buFontTx/>
              <a:buNone/>
            </a:pPr>
            <a:r>
              <a:rPr lang="en-US" altLang="fr-FR"/>
              <a:t>Any experimental layout</a:t>
            </a:r>
          </a:p>
          <a:p>
            <a:pPr lvl="1">
              <a:buFontTx/>
              <a:buNone/>
            </a:pPr>
            <a:r>
              <a:rPr lang="en-US" altLang="fr-FR"/>
              <a:t>Estimate interaction effects</a:t>
            </a:r>
          </a:p>
          <a:p>
            <a:r>
              <a:rPr lang="en-US" altLang="fr-FR" sz="2100">
                <a:solidFill>
                  <a:srgbClr val="FC0128"/>
                </a:solidFill>
              </a:rPr>
              <a:t>Disadvantages</a:t>
            </a:r>
            <a:endParaRPr lang="en-US" altLang="fr-FR" sz="2100"/>
          </a:p>
          <a:p>
            <a:pPr lvl="1">
              <a:buFontTx/>
              <a:buNone/>
            </a:pPr>
            <a:r>
              <a:rPr lang="en-US" altLang="fr-FR"/>
              <a:t>Must use computer</a:t>
            </a:r>
          </a:p>
          <a:p>
            <a:pPr lvl="1">
              <a:buFontTx/>
              <a:buNone/>
            </a:pPr>
            <a:r>
              <a:rPr lang="en-US" altLang="fr-FR"/>
              <a:t>Non-intuitive interpretation</a:t>
            </a:r>
          </a:p>
        </p:txBody>
      </p:sp>
      <p:sp>
        <p:nvSpPr>
          <p:cNvPr id="3" name="Espace réservé du numéro de diapositive 2">
            <a:extLst>
              <a:ext uri="{FF2B5EF4-FFF2-40B4-BE49-F238E27FC236}">
                <a16:creationId xmlns:a16="http://schemas.microsoft.com/office/drawing/2014/main" id="{E994E4B0-B5FA-874A-805A-9545C6020E7C}"/>
              </a:ext>
            </a:extLst>
          </p:cNvPr>
          <p:cNvSpPr>
            <a:spLocks noGrp="1"/>
          </p:cNvSpPr>
          <p:nvPr>
            <p:ph type="sldNum" sz="quarter" idx="11"/>
          </p:nvPr>
        </p:nvSpPr>
        <p:spPr/>
        <p:txBody>
          <a:bodyPr/>
          <a:lstStyle/>
          <a:p>
            <a:fld id="{4E950855-28E0-B842-9330-3B380073FD02}" type="slidenum">
              <a:rPr lang="fr-FR" smtClean="0"/>
              <a:pPr/>
              <a:t>117</a:t>
            </a:fld>
            <a:endParaRPr lang="fr-FR" dirty="0"/>
          </a:p>
        </p:txBody>
      </p:sp>
    </p:spTree>
    <p:extLst>
      <p:ext uri="{BB962C8B-B14F-4D97-AF65-F5344CB8AC3E}">
        <p14:creationId xmlns:p14="http://schemas.microsoft.com/office/powerpoint/2010/main" val="2932808268"/>
      </p:ext>
    </p:extLst>
  </p:cSld>
  <p:clrMapOvr>
    <a:masterClrMapping/>
  </p:clrMapOvr>
  <p:transition spd="med" advTm="8000">
    <p:wipe dir="d"/>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50735FD5-7DF0-444B-8EC6-AE2718E00648}"/>
              </a:ext>
            </a:extLst>
          </p:cNvPr>
          <p:cNvSpPr>
            <a:spLocks noGrp="1" noChangeArrowheads="1"/>
          </p:cNvSpPr>
          <p:nvPr>
            <p:ph type="title"/>
          </p:nvPr>
        </p:nvSpPr>
        <p:spPr>
          <a:noFill/>
          <a:ln/>
        </p:spPr>
        <p:txBody>
          <a:bodyPr/>
          <a:lstStyle/>
          <a:p>
            <a:r>
              <a:rPr lang="en-US" altLang="fr-FR"/>
              <a:t>Analysis of Variance II</a:t>
            </a:r>
          </a:p>
        </p:txBody>
      </p:sp>
      <p:sp>
        <p:nvSpPr>
          <p:cNvPr id="100355" name="Rectangle 3">
            <a:extLst>
              <a:ext uri="{FF2B5EF4-FFF2-40B4-BE49-F238E27FC236}">
                <a16:creationId xmlns:a16="http://schemas.microsoft.com/office/drawing/2014/main" id="{D5661810-C794-4BDF-AFA0-B082F20B758A}"/>
              </a:ext>
            </a:extLst>
          </p:cNvPr>
          <p:cNvSpPr>
            <a:spLocks noGrp="1" noChangeArrowheads="1"/>
          </p:cNvSpPr>
          <p:nvPr>
            <p:ph sz="quarter" idx="12"/>
          </p:nvPr>
        </p:nvSpPr>
        <p:spPr>
          <a:noFill/>
          <a:ln/>
        </p:spPr>
        <p:txBody>
          <a:bodyPr/>
          <a:lstStyle/>
          <a:p>
            <a:r>
              <a:rPr lang="en-US" altLang="fr-FR"/>
              <a:t>The n*r measurements must be done in random sequence </a:t>
            </a:r>
            <a:r>
              <a:rPr lang="en-US" altLang="fr-FR" sz="2100"/>
              <a:t>[a good idea anyway]</a:t>
            </a:r>
            <a:endParaRPr lang="en-US" altLang="fr-FR"/>
          </a:p>
          <a:p>
            <a:r>
              <a:rPr lang="en-US" altLang="fr-FR"/>
              <a:t>Assumes that EV </a:t>
            </a:r>
            <a:r>
              <a:rPr lang="en-US" altLang="fr-FR" sz="2100"/>
              <a:t>[repeatability] </a:t>
            </a:r>
            <a:r>
              <a:rPr lang="en-US" altLang="fr-FR"/>
              <a:t>is normal and that EV is not proportional to measurement </a:t>
            </a:r>
            <a:r>
              <a:rPr lang="en-US" altLang="fr-FR" sz="2100"/>
              <a:t>[normally a fairly good assumption]</a:t>
            </a:r>
            <a:endParaRPr lang="en-US" altLang="fr-FR"/>
          </a:p>
          <a:p>
            <a:r>
              <a:rPr lang="en-US" altLang="fr-FR" sz="1800"/>
              <a:t>Details beyond scope of this course</a:t>
            </a:r>
          </a:p>
        </p:txBody>
      </p:sp>
      <p:sp>
        <p:nvSpPr>
          <p:cNvPr id="3" name="Espace réservé du numéro de diapositive 2">
            <a:extLst>
              <a:ext uri="{FF2B5EF4-FFF2-40B4-BE49-F238E27FC236}">
                <a16:creationId xmlns:a16="http://schemas.microsoft.com/office/drawing/2014/main" id="{253CC001-0E33-F743-87A5-05314781840E}"/>
              </a:ext>
            </a:extLst>
          </p:cNvPr>
          <p:cNvSpPr>
            <a:spLocks noGrp="1"/>
          </p:cNvSpPr>
          <p:nvPr>
            <p:ph type="sldNum" sz="quarter" idx="11"/>
          </p:nvPr>
        </p:nvSpPr>
        <p:spPr/>
        <p:txBody>
          <a:bodyPr/>
          <a:lstStyle/>
          <a:p>
            <a:fld id="{4E950855-28E0-B842-9330-3B380073FD02}" type="slidenum">
              <a:rPr lang="fr-FR" smtClean="0"/>
              <a:pPr/>
              <a:t>118</a:t>
            </a:fld>
            <a:endParaRPr lang="fr-FR" dirty="0"/>
          </a:p>
        </p:txBody>
      </p:sp>
    </p:spTree>
    <p:extLst>
      <p:ext uri="{BB962C8B-B14F-4D97-AF65-F5344CB8AC3E}">
        <p14:creationId xmlns:p14="http://schemas.microsoft.com/office/powerpoint/2010/main" val="1657311310"/>
      </p:ext>
    </p:extLst>
  </p:cSld>
  <p:clrMapOvr>
    <a:masterClrMapping/>
  </p:clrMapOvr>
  <p:transition spd="med" advTm="8000">
    <p:wipe dir="d"/>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AF534B9-A5C6-4256-965E-B8B0CA9CBC5F}"/>
              </a:ext>
            </a:extLst>
          </p:cNvPr>
          <p:cNvSpPr>
            <a:spLocks noGrp="1" noChangeArrowheads="1"/>
          </p:cNvSpPr>
          <p:nvPr>
            <p:ph type="title"/>
          </p:nvPr>
        </p:nvSpPr>
        <p:spPr>
          <a:noFill/>
          <a:ln/>
        </p:spPr>
        <p:txBody>
          <a:bodyPr/>
          <a:lstStyle/>
          <a:p>
            <a:r>
              <a:rPr lang="en-US" altLang="fr-FR"/>
              <a:t>Special Gauging Situations</a:t>
            </a:r>
          </a:p>
        </p:txBody>
      </p:sp>
      <p:sp>
        <p:nvSpPr>
          <p:cNvPr id="101379" name="Rectangle 3">
            <a:extLst>
              <a:ext uri="{FF2B5EF4-FFF2-40B4-BE49-F238E27FC236}">
                <a16:creationId xmlns:a16="http://schemas.microsoft.com/office/drawing/2014/main" id="{09FC4816-6260-40C9-B655-12FF375C24CF}"/>
              </a:ext>
            </a:extLst>
          </p:cNvPr>
          <p:cNvSpPr>
            <a:spLocks noGrp="1" noChangeArrowheads="1"/>
          </p:cNvSpPr>
          <p:nvPr>
            <p:ph sz="quarter" idx="12"/>
          </p:nvPr>
        </p:nvSpPr>
        <p:spPr>
          <a:noFill/>
          <a:ln/>
        </p:spPr>
        <p:txBody>
          <a:bodyPr/>
          <a:lstStyle/>
          <a:p>
            <a:r>
              <a:rPr lang="en-US" altLang="fr-FR"/>
              <a:t>Go/No-Go</a:t>
            </a:r>
          </a:p>
          <a:p>
            <a:r>
              <a:rPr lang="en-US" altLang="fr-FR"/>
              <a:t>Destructive Testing</a:t>
            </a:r>
          </a:p>
        </p:txBody>
      </p:sp>
      <p:sp>
        <p:nvSpPr>
          <p:cNvPr id="3" name="Espace réservé du numéro de diapositive 2">
            <a:extLst>
              <a:ext uri="{FF2B5EF4-FFF2-40B4-BE49-F238E27FC236}">
                <a16:creationId xmlns:a16="http://schemas.microsoft.com/office/drawing/2014/main" id="{9EDC7ECF-EA7A-9647-95A5-2A20895C2235}"/>
              </a:ext>
            </a:extLst>
          </p:cNvPr>
          <p:cNvSpPr>
            <a:spLocks noGrp="1"/>
          </p:cNvSpPr>
          <p:nvPr>
            <p:ph type="sldNum" sz="quarter" idx="11"/>
          </p:nvPr>
        </p:nvSpPr>
        <p:spPr/>
        <p:txBody>
          <a:bodyPr/>
          <a:lstStyle/>
          <a:p>
            <a:fld id="{4E950855-28E0-B842-9330-3B380073FD02}" type="slidenum">
              <a:rPr lang="fr-FR" smtClean="0"/>
              <a:pPr/>
              <a:t>119</a:t>
            </a:fld>
            <a:endParaRPr lang="fr-FR" dirty="0"/>
          </a:p>
        </p:txBody>
      </p:sp>
    </p:spTree>
    <p:extLst>
      <p:ext uri="{BB962C8B-B14F-4D97-AF65-F5344CB8AC3E}">
        <p14:creationId xmlns:p14="http://schemas.microsoft.com/office/powerpoint/2010/main" val="3780084877"/>
      </p:ext>
    </p:extLst>
  </p:cSld>
  <p:clrMapOvr>
    <a:masterClrMapping/>
  </p:clrMapOvr>
  <p:transition spd="med" advTm="8000">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lstStyle/>
          <a:p>
            <a:r>
              <a:rPr lang="en-US" dirty="0"/>
              <a:t>During an MSA activity, the amount of measurement uncertainty must be evaluated for each type of gage or measurement tool defined within the process </a:t>
            </a:r>
            <a:r>
              <a:rPr lang="en-US" dirty="0">
                <a:hlinkClick r:id="rId2"/>
              </a:rPr>
              <a:t>Control Plans</a:t>
            </a:r>
            <a:r>
              <a:rPr lang="en-US" dirty="0"/>
              <a:t>. </a:t>
            </a:r>
          </a:p>
          <a:p>
            <a:r>
              <a:rPr lang="en-US" dirty="0"/>
              <a:t>Each tool should have the correct level of discrimination and resolution to obtain useful data. The process, the tools being used (gages, fixtures, instruments, etc.) and the operators are evaluated for proper definition, accuracy, precision, repeatability and reproducibility.</a:t>
            </a:r>
            <a:endParaRPr lang="fr-FR" dirty="0"/>
          </a:p>
        </p:txBody>
      </p:sp>
      <p:sp>
        <p:nvSpPr>
          <p:cNvPr id="7" name="Espace réservé du numéro de diapositive 6">
            <a:extLst>
              <a:ext uri="{FF2B5EF4-FFF2-40B4-BE49-F238E27FC236}">
                <a16:creationId xmlns:a16="http://schemas.microsoft.com/office/drawing/2014/main" id="{B11EA3B7-CD57-5249-9793-DDD3846268A1}"/>
              </a:ext>
            </a:extLst>
          </p:cNvPr>
          <p:cNvSpPr>
            <a:spLocks noGrp="1"/>
          </p:cNvSpPr>
          <p:nvPr>
            <p:ph type="sldNum" sz="quarter" idx="11"/>
          </p:nvPr>
        </p:nvSpPr>
        <p:spPr/>
        <p:txBody>
          <a:bodyPr/>
          <a:lstStyle/>
          <a:p>
            <a:fld id="{4E950855-28E0-B842-9330-3B380073FD02}" type="slidenum">
              <a:rPr lang="fr-FR" smtClean="0"/>
              <a:pPr/>
              <a:t>12</a:t>
            </a:fld>
            <a:endParaRPr lang="fr-FR" dirty="0"/>
          </a:p>
        </p:txBody>
      </p:sp>
    </p:spTree>
    <p:extLst>
      <p:ext uri="{BB962C8B-B14F-4D97-AF65-F5344CB8AC3E}">
        <p14:creationId xmlns:p14="http://schemas.microsoft.com/office/powerpoint/2010/main" val="11932005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E723E1B-8288-4982-A436-FE64757DCAF5}"/>
              </a:ext>
            </a:extLst>
          </p:cNvPr>
          <p:cNvSpPr>
            <a:spLocks noGrp="1" noChangeArrowheads="1"/>
          </p:cNvSpPr>
          <p:nvPr>
            <p:ph type="title"/>
          </p:nvPr>
        </p:nvSpPr>
        <p:spPr>
          <a:noFill/>
          <a:ln/>
        </p:spPr>
        <p:txBody>
          <a:bodyPr/>
          <a:lstStyle/>
          <a:p>
            <a:r>
              <a:rPr lang="en-US" altLang="fr-FR"/>
              <a:t>If Gauges were Perfect</a:t>
            </a:r>
          </a:p>
        </p:txBody>
      </p:sp>
      <p:pic>
        <p:nvPicPr>
          <p:cNvPr id="102403" name="Picture 3">
            <a:extLst>
              <a:ext uri="{FF2B5EF4-FFF2-40B4-BE49-F238E27FC236}">
                <a16:creationId xmlns:a16="http://schemas.microsoft.com/office/drawing/2014/main" id="{6A79F1F1-0F84-4641-A77A-D76FC1813F0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91630"/>
            <a:ext cx="63817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65363B81-AE3D-EB4A-9876-3AFB8403DAE0}"/>
              </a:ext>
            </a:extLst>
          </p:cNvPr>
          <p:cNvSpPr>
            <a:spLocks noGrp="1"/>
          </p:cNvSpPr>
          <p:nvPr>
            <p:ph type="sldNum" sz="quarter" idx="11"/>
          </p:nvPr>
        </p:nvSpPr>
        <p:spPr/>
        <p:txBody>
          <a:bodyPr/>
          <a:lstStyle/>
          <a:p>
            <a:fld id="{4E950855-28E0-B842-9330-3B380073FD02}" type="slidenum">
              <a:rPr lang="fr-FR" smtClean="0"/>
              <a:pPr/>
              <a:t>120</a:t>
            </a:fld>
            <a:endParaRPr lang="fr-FR" dirty="0"/>
          </a:p>
        </p:txBody>
      </p:sp>
    </p:spTree>
    <p:extLst>
      <p:ext uri="{BB962C8B-B14F-4D97-AF65-F5344CB8AC3E}">
        <p14:creationId xmlns:p14="http://schemas.microsoft.com/office/powerpoint/2010/main" val="1290593202"/>
      </p:ext>
    </p:extLst>
  </p:cSld>
  <p:clrMapOvr>
    <a:masterClrMapping/>
  </p:clrMapOvr>
  <p:transition spd="med" advTm="8000">
    <p:wipe dir="d"/>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977168C3-0EC5-492E-9151-BC368281449C}"/>
              </a:ext>
            </a:extLst>
          </p:cNvPr>
          <p:cNvSpPr>
            <a:spLocks noGrp="1" noChangeArrowheads="1"/>
          </p:cNvSpPr>
          <p:nvPr>
            <p:ph type="title"/>
          </p:nvPr>
        </p:nvSpPr>
        <p:spPr>
          <a:noFill/>
          <a:ln/>
        </p:spPr>
        <p:txBody>
          <a:bodyPr>
            <a:normAutofit fontScale="90000"/>
          </a:bodyPr>
          <a:lstStyle/>
          <a:p>
            <a:r>
              <a:rPr lang="en-US" altLang="fr-FR"/>
              <a:t>But Repeatability Means We Never Know The Precise Value</a:t>
            </a:r>
          </a:p>
        </p:txBody>
      </p:sp>
      <p:pic>
        <p:nvPicPr>
          <p:cNvPr id="103427" name="Picture 3">
            <a:extLst>
              <a:ext uri="{FF2B5EF4-FFF2-40B4-BE49-F238E27FC236}">
                <a16:creationId xmlns:a16="http://schemas.microsoft.com/office/drawing/2014/main" id="{739522AB-F831-4A31-AEFC-6E1C5AF7F27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1" y="1851670"/>
            <a:ext cx="6366272" cy="3112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D00398D9-86B7-8942-AEF9-BF5A11043599}"/>
              </a:ext>
            </a:extLst>
          </p:cNvPr>
          <p:cNvSpPr>
            <a:spLocks noGrp="1"/>
          </p:cNvSpPr>
          <p:nvPr>
            <p:ph type="sldNum" sz="quarter" idx="11"/>
          </p:nvPr>
        </p:nvSpPr>
        <p:spPr/>
        <p:txBody>
          <a:bodyPr/>
          <a:lstStyle/>
          <a:p>
            <a:fld id="{4E950855-28E0-B842-9330-3B380073FD02}" type="slidenum">
              <a:rPr lang="fr-FR" smtClean="0"/>
              <a:pPr/>
              <a:t>121</a:t>
            </a:fld>
            <a:endParaRPr lang="fr-FR" dirty="0"/>
          </a:p>
        </p:txBody>
      </p:sp>
    </p:spTree>
    <p:extLst>
      <p:ext uri="{BB962C8B-B14F-4D97-AF65-F5344CB8AC3E}">
        <p14:creationId xmlns:p14="http://schemas.microsoft.com/office/powerpoint/2010/main" val="1847597009"/>
      </p:ext>
    </p:extLst>
  </p:cSld>
  <p:clrMapOvr>
    <a:masterClrMapping/>
  </p:clrMapOvr>
  <p:transition spd="med" advTm="8000">
    <p:wipe dir="d"/>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558EE469-D268-49C9-9BB3-115390F9B617}"/>
              </a:ext>
            </a:extLst>
          </p:cNvPr>
          <p:cNvSpPr>
            <a:spLocks noGrp="1" noChangeArrowheads="1"/>
          </p:cNvSpPr>
          <p:nvPr>
            <p:ph type="title"/>
          </p:nvPr>
        </p:nvSpPr>
        <p:spPr>
          <a:noFill/>
          <a:ln/>
        </p:spPr>
        <p:txBody>
          <a:bodyPr/>
          <a:lstStyle/>
          <a:p>
            <a:r>
              <a:rPr lang="en-US" altLang="fr-FR"/>
              <a:t>So - Actual Part Acceptance Will Look Like This:</a:t>
            </a:r>
          </a:p>
        </p:txBody>
      </p:sp>
      <p:pic>
        <p:nvPicPr>
          <p:cNvPr id="104451" name="Picture 3">
            <a:extLst>
              <a:ext uri="{FF2B5EF4-FFF2-40B4-BE49-F238E27FC236}">
                <a16:creationId xmlns:a16="http://schemas.microsoft.com/office/drawing/2014/main" id="{84CB9A5F-CACA-4EF4-A16B-C1752C0064F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9941" y="1647966"/>
            <a:ext cx="6379369" cy="3042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29FAA288-732E-5845-A674-D2DEA4793605}"/>
              </a:ext>
            </a:extLst>
          </p:cNvPr>
          <p:cNvSpPr>
            <a:spLocks noGrp="1"/>
          </p:cNvSpPr>
          <p:nvPr>
            <p:ph type="sldNum" sz="quarter" idx="11"/>
          </p:nvPr>
        </p:nvSpPr>
        <p:spPr/>
        <p:txBody>
          <a:bodyPr/>
          <a:lstStyle/>
          <a:p>
            <a:fld id="{4E950855-28E0-B842-9330-3B380073FD02}" type="slidenum">
              <a:rPr lang="fr-FR" smtClean="0"/>
              <a:pPr/>
              <a:t>122</a:t>
            </a:fld>
            <a:endParaRPr lang="fr-FR" dirty="0"/>
          </a:p>
        </p:txBody>
      </p:sp>
    </p:spTree>
    <p:extLst>
      <p:ext uri="{BB962C8B-B14F-4D97-AF65-F5344CB8AC3E}">
        <p14:creationId xmlns:p14="http://schemas.microsoft.com/office/powerpoint/2010/main" val="2514775276"/>
      </p:ext>
    </p:extLst>
  </p:cSld>
  <p:clrMapOvr>
    <a:masterClrMapping/>
  </p:clrMapOvr>
  <p:transition spd="med" advTm="8000">
    <p:wipe dir="d"/>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7B9BA111-4349-4925-A7DB-970173BC3839}"/>
              </a:ext>
            </a:extLst>
          </p:cNvPr>
          <p:cNvSpPr>
            <a:spLocks noGrp="1" noChangeArrowheads="1"/>
          </p:cNvSpPr>
          <p:nvPr>
            <p:ph type="title"/>
          </p:nvPr>
        </p:nvSpPr>
        <p:spPr>
          <a:noFill/>
          <a:ln/>
        </p:spPr>
        <p:txBody>
          <a:bodyPr/>
          <a:lstStyle/>
          <a:p>
            <a:r>
              <a:rPr lang="en-US" altLang="fr-FR"/>
              <a:t>The Effect of Bias on Part Acceptance</a:t>
            </a:r>
          </a:p>
        </p:txBody>
      </p:sp>
      <p:pic>
        <p:nvPicPr>
          <p:cNvPr id="105475" name="Picture 3">
            <a:extLst>
              <a:ext uri="{FF2B5EF4-FFF2-40B4-BE49-F238E27FC236}">
                <a16:creationId xmlns:a16="http://schemas.microsoft.com/office/drawing/2014/main" id="{32F0E6A7-9514-4F7A-A6BB-FA51A7CE3A5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491630"/>
            <a:ext cx="6434138" cy="341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a:extLst>
              <a:ext uri="{FF2B5EF4-FFF2-40B4-BE49-F238E27FC236}">
                <a16:creationId xmlns:a16="http://schemas.microsoft.com/office/drawing/2014/main" id="{FDE3426B-5EEB-7B45-8580-E1B98CE41BD8}"/>
              </a:ext>
            </a:extLst>
          </p:cNvPr>
          <p:cNvSpPr>
            <a:spLocks noGrp="1"/>
          </p:cNvSpPr>
          <p:nvPr>
            <p:ph type="sldNum" sz="quarter" idx="11"/>
          </p:nvPr>
        </p:nvSpPr>
        <p:spPr/>
        <p:txBody>
          <a:bodyPr/>
          <a:lstStyle/>
          <a:p>
            <a:fld id="{4E950855-28E0-B842-9330-3B380073FD02}" type="slidenum">
              <a:rPr lang="fr-FR" smtClean="0"/>
              <a:pPr/>
              <a:t>123</a:t>
            </a:fld>
            <a:endParaRPr lang="fr-FR" dirty="0"/>
          </a:p>
        </p:txBody>
      </p:sp>
    </p:spTree>
    <p:extLst>
      <p:ext uri="{BB962C8B-B14F-4D97-AF65-F5344CB8AC3E}">
        <p14:creationId xmlns:p14="http://schemas.microsoft.com/office/powerpoint/2010/main" val="608762502"/>
      </p:ext>
    </p:extLst>
  </p:cSld>
  <p:clrMapOvr>
    <a:masterClrMapping/>
  </p:clrMapOvr>
  <p:transition spd="med" advTm="8000">
    <p:wipe dir="d"/>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D4E9DEAC-03AC-4BE9-98B2-E928FE17831C}"/>
              </a:ext>
            </a:extLst>
          </p:cNvPr>
          <p:cNvSpPr>
            <a:spLocks noGrp="1" noChangeArrowheads="1"/>
          </p:cNvSpPr>
          <p:nvPr>
            <p:ph type="title"/>
          </p:nvPr>
        </p:nvSpPr>
        <p:spPr>
          <a:noFill/>
          <a:ln/>
        </p:spPr>
        <p:txBody>
          <a:bodyPr/>
          <a:lstStyle/>
          <a:p>
            <a:r>
              <a:rPr lang="en-US" altLang="fr-FR"/>
              <a:t>Go/No-Go gauges</a:t>
            </a:r>
          </a:p>
        </p:txBody>
      </p:sp>
      <p:sp>
        <p:nvSpPr>
          <p:cNvPr id="106499" name="Rectangle 3">
            <a:extLst>
              <a:ext uri="{FF2B5EF4-FFF2-40B4-BE49-F238E27FC236}">
                <a16:creationId xmlns:a16="http://schemas.microsoft.com/office/drawing/2014/main" id="{BBF9C0EC-0E15-4B2B-A76D-8583B05F3CEA}"/>
              </a:ext>
            </a:extLst>
          </p:cNvPr>
          <p:cNvSpPr>
            <a:spLocks noGrp="1" noChangeArrowheads="1"/>
          </p:cNvSpPr>
          <p:nvPr>
            <p:ph sz="quarter" idx="12"/>
          </p:nvPr>
        </p:nvSpPr>
        <p:spPr>
          <a:noFill/>
          <a:ln/>
        </p:spPr>
        <p:txBody>
          <a:bodyPr/>
          <a:lstStyle/>
          <a:p>
            <a:r>
              <a:rPr lang="en-US" altLang="fr-FR"/>
              <a:t>Treat variables like attributes</a:t>
            </a:r>
          </a:p>
          <a:p>
            <a:r>
              <a:rPr lang="en-US" altLang="fr-FR"/>
              <a:t>Provide less information on the process, but...</a:t>
            </a:r>
          </a:p>
          <a:p>
            <a:r>
              <a:rPr lang="en-US" altLang="fr-FR"/>
              <a:t>Are fast and inexpensive</a:t>
            </a:r>
          </a:p>
          <a:p>
            <a:r>
              <a:rPr lang="en-US" altLang="fr-FR"/>
              <a:t>Cannot use for Process Control</a:t>
            </a:r>
          </a:p>
          <a:p>
            <a:r>
              <a:rPr lang="en-US" altLang="fr-FR"/>
              <a:t>Can be used for Sorting purposes</a:t>
            </a:r>
          </a:p>
        </p:txBody>
      </p:sp>
      <p:sp>
        <p:nvSpPr>
          <p:cNvPr id="3" name="Espace réservé du numéro de diapositive 2">
            <a:extLst>
              <a:ext uri="{FF2B5EF4-FFF2-40B4-BE49-F238E27FC236}">
                <a16:creationId xmlns:a16="http://schemas.microsoft.com/office/drawing/2014/main" id="{51B65326-8B18-2243-9D51-0DC0D0154A0B}"/>
              </a:ext>
            </a:extLst>
          </p:cNvPr>
          <p:cNvSpPr>
            <a:spLocks noGrp="1"/>
          </p:cNvSpPr>
          <p:nvPr>
            <p:ph type="sldNum" sz="quarter" idx="11"/>
          </p:nvPr>
        </p:nvSpPr>
        <p:spPr/>
        <p:txBody>
          <a:bodyPr/>
          <a:lstStyle/>
          <a:p>
            <a:fld id="{4E950855-28E0-B842-9330-3B380073FD02}" type="slidenum">
              <a:rPr lang="fr-FR" smtClean="0"/>
              <a:pPr/>
              <a:t>124</a:t>
            </a:fld>
            <a:endParaRPr lang="fr-FR" dirty="0"/>
          </a:p>
        </p:txBody>
      </p:sp>
    </p:spTree>
    <p:extLst>
      <p:ext uri="{BB962C8B-B14F-4D97-AF65-F5344CB8AC3E}">
        <p14:creationId xmlns:p14="http://schemas.microsoft.com/office/powerpoint/2010/main" val="2711969451"/>
      </p:ext>
    </p:extLst>
  </p:cSld>
  <p:clrMapOvr>
    <a:masterClrMapping/>
  </p:clrMapOvr>
  <p:transition spd="med" advTm="8000">
    <p:wipe dir="d"/>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1F832D83-F7FD-4F7A-9525-E2E24C5C6A77}"/>
              </a:ext>
            </a:extLst>
          </p:cNvPr>
          <p:cNvSpPr>
            <a:spLocks noGrp="1" noChangeArrowheads="1"/>
          </p:cNvSpPr>
          <p:nvPr>
            <p:ph type="title"/>
          </p:nvPr>
        </p:nvSpPr>
        <p:spPr>
          <a:noFill/>
          <a:ln/>
        </p:spPr>
        <p:txBody>
          <a:bodyPr/>
          <a:lstStyle/>
          <a:p>
            <a:r>
              <a:rPr lang="en-US" altLang="fr-FR"/>
              <a:t>“Short” Go/No-Go Study</a:t>
            </a:r>
          </a:p>
        </p:txBody>
      </p:sp>
      <p:sp>
        <p:nvSpPr>
          <p:cNvPr id="107523" name="Rectangle 3">
            <a:extLst>
              <a:ext uri="{FF2B5EF4-FFF2-40B4-BE49-F238E27FC236}">
                <a16:creationId xmlns:a16="http://schemas.microsoft.com/office/drawing/2014/main" id="{76BDDA3C-7EC9-4DEC-B6A4-3A36D230820F}"/>
              </a:ext>
            </a:extLst>
          </p:cNvPr>
          <p:cNvSpPr>
            <a:spLocks noGrp="1" noChangeArrowheads="1"/>
          </p:cNvSpPr>
          <p:nvPr>
            <p:ph sz="quarter" idx="12"/>
          </p:nvPr>
        </p:nvSpPr>
        <p:spPr>
          <a:noFill/>
          <a:ln/>
        </p:spPr>
        <p:txBody>
          <a:bodyPr/>
          <a:lstStyle/>
          <a:p>
            <a:r>
              <a:rPr lang="en-US" altLang="fr-FR"/>
              <a:t>Collect 20 parts covering the entire process range</a:t>
            </a:r>
          </a:p>
          <a:p>
            <a:r>
              <a:rPr lang="en-US" altLang="fr-FR"/>
              <a:t>Use two inspectors</a:t>
            </a:r>
          </a:p>
          <a:p>
            <a:r>
              <a:rPr lang="en-US" altLang="fr-FR"/>
              <a:t>Gage each part twice</a:t>
            </a:r>
          </a:p>
          <a:p>
            <a:r>
              <a:rPr lang="en-US" altLang="fr-FR"/>
              <a:t>Accept gauge if there is agreement on each of the 20 parts</a:t>
            </a:r>
          </a:p>
          <a:p>
            <a:pPr>
              <a:buFontTx/>
              <a:buNone/>
            </a:pPr>
            <a:r>
              <a:rPr lang="en-US" altLang="fr-FR" sz="2100">
                <a:solidFill>
                  <a:srgbClr val="FC0128"/>
                </a:solidFill>
              </a:rPr>
              <a:t>* May reject a good measuring system</a:t>
            </a:r>
          </a:p>
        </p:txBody>
      </p:sp>
      <p:sp>
        <p:nvSpPr>
          <p:cNvPr id="3" name="Espace réservé du numéro de diapositive 2">
            <a:extLst>
              <a:ext uri="{FF2B5EF4-FFF2-40B4-BE49-F238E27FC236}">
                <a16:creationId xmlns:a16="http://schemas.microsoft.com/office/drawing/2014/main" id="{0D4937B3-F0ED-7E4E-A1BF-1C5588599A09}"/>
              </a:ext>
            </a:extLst>
          </p:cNvPr>
          <p:cNvSpPr>
            <a:spLocks noGrp="1"/>
          </p:cNvSpPr>
          <p:nvPr>
            <p:ph type="sldNum" sz="quarter" idx="11"/>
          </p:nvPr>
        </p:nvSpPr>
        <p:spPr/>
        <p:txBody>
          <a:bodyPr/>
          <a:lstStyle/>
          <a:p>
            <a:fld id="{4E950855-28E0-B842-9330-3B380073FD02}" type="slidenum">
              <a:rPr lang="fr-FR" smtClean="0"/>
              <a:pPr/>
              <a:t>125</a:t>
            </a:fld>
            <a:endParaRPr lang="fr-FR" dirty="0"/>
          </a:p>
        </p:txBody>
      </p:sp>
    </p:spTree>
    <p:extLst>
      <p:ext uri="{BB962C8B-B14F-4D97-AF65-F5344CB8AC3E}">
        <p14:creationId xmlns:p14="http://schemas.microsoft.com/office/powerpoint/2010/main" val="4243332538"/>
      </p:ext>
    </p:extLst>
  </p:cSld>
  <p:clrMapOvr>
    <a:masterClrMapping/>
  </p:clrMapOvr>
  <p:transition spd="med" advTm="8000">
    <p:wipe dir="d"/>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C4D4A93D-2251-4076-A41E-036626D83260}"/>
              </a:ext>
            </a:extLst>
          </p:cNvPr>
          <p:cNvSpPr>
            <a:spLocks noGrp="1" noChangeArrowheads="1"/>
          </p:cNvSpPr>
          <p:nvPr>
            <p:ph type="title"/>
          </p:nvPr>
        </p:nvSpPr>
        <p:spPr/>
        <p:txBody>
          <a:bodyPr/>
          <a:lstStyle/>
          <a:p>
            <a:r>
              <a:rPr lang="en-US" altLang="fr-FR"/>
              <a:t>Destructive Tests</a:t>
            </a:r>
          </a:p>
        </p:txBody>
      </p:sp>
      <p:sp>
        <p:nvSpPr>
          <p:cNvPr id="108547" name="Rectangle 3">
            <a:extLst>
              <a:ext uri="{FF2B5EF4-FFF2-40B4-BE49-F238E27FC236}">
                <a16:creationId xmlns:a16="http://schemas.microsoft.com/office/drawing/2014/main" id="{59926505-1404-41FB-AC5D-D83B1EA867D1}"/>
              </a:ext>
            </a:extLst>
          </p:cNvPr>
          <p:cNvSpPr>
            <a:spLocks noGrp="1" noChangeArrowheads="1"/>
          </p:cNvSpPr>
          <p:nvPr>
            <p:ph sz="quarter" idx="12"/>
          </p:nvPr>
        </p:nvSpPr>
        <p:spPr/>
        <p:txBody>
          <a:bodyPr/>
          <a:lstStyle/>
          <a:p>
            <a:r>
              <a:rPr lang="en-US" altLang="fr-FR"/>
              <a:t>Cannot make true duplicate tests</a:t>
            </a:r>
          </a:p>
          <a:p>
            <a:r>
              <a:rPr lang="en-US" altLang="fr-FR"/>
              <a:t>Use interpenetrating samples</a:t>
            </a:r>
          </a:p>
          <a:p>
            <a:r>
              <a:rPr lang="en-US" altLang="fr-FR"/>
              <a:t>Compare 3 averages</a:t>
            </a:r>
          </a:p>
          <a:p>
            <a:r>
              <a:rPr lang="en-US" altLang="fr-FR"/>
              <a:t>Adjust using √n</a:t>
            </a:r>
          </a:p>
        </p:txBody>
      </p:sp>
      <p:sp>
        <p:nvSpPr>
          <p:cNvPr id="5" name="Espace réservé du numéro de diapositive 4">
            <a:extLst>
              <a:ext uri="{FF2B5EF4-FFF2-40B4-BE49-F238E27FC236}">
                <a16:creationId xmlns:a16="http://schemas.microsoft.com/office/drawing/2014/main" id="{C2723A51-DE4E-724B-AFBD-160D292E2E5B}"/>
              </a:ext>
            </a:extLst>
          </p:cNvPr>
          <p:cNvSpPr>
            <a:spLocks noGrp="1"/>
          </p:cNvSpPr>
          <p:nvPr>
            <p:ph type="sldNum" sz="quarter" idx="11"/>
          </p:nvPr>
        </p:nvSpPr>
        <p:spPr/>
        <p:txBody>
          <a:bodyPr/>
          <a:lstStyle/>
          <a:p>
            <a:fld id="{4E950855-28E0-B842-9330-3B380073FD02}" type="slidenum">
              <a:rPr lang="fr-FR" smtClean="0"/>
              <a:pPr/>
              <a:t>126</a:t>
            </a:fld>
            <a:endParaRPr lang="fr-FR" dirty="0"/>
          </a:p>
        </p:txBody>
      </p:sp>
    </p:spTree>
    <p:extLst>
      <p:ext uri="{BB962C8B-B14F-4D97-AF65-F5344CB8AC3E}">
        <p14:creationId xmlns:p14="http://schemas.microsoft.com/office/powerpoint/2010/main" val="2571215112"/>
      </p:ext>
    </p:extLst>
  </p:cSld>
  <p:clrMapOvr>
    <a:masterClrMapping/>
  </p:clrMapOvr>
  <p:transition spd="med" advTm="8000">
    <p:wipe dir="d"/>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C4AA8F18-4B4C-4E7F-80C1-299F6EC83B46}"/>
              </a:ext>
            </a:extLst>
          </p:cNvPr>
          <p:cNvSpPr>
            <a:spLocks noGrp="1" noChangeArrowheads="1"/>
          </p:cNvSpPr>
          <p:nvPr>
            <p:ph type="title"/>
          </p:nvPr>
        </p:nvSpPr>
        <p:spPr>
          <a:noFill/>
          <a:ln/>
        </p:spPr>
        <p:txBody>
          <a:bodyPr/>
          <a:lstStyle/>
          <a:p>
            <a:r>
              <a:rPr lang="en-US" altLang="fr-FR" sz="2700"/>
              <a:t>Destructive Tests: Interpreting Samples</a:t>
            </a:r>
          </a:p>
        </p:txBody>
      </p:sp>
      <p:pic>
        <p:nvPicPr>
          <p:cNvPr id="109571" name="Picture 3">
            <a:extLst>
              <a:ext uri="{FF2B5EF4-FFF2-40B4-BE49-F238E27FC236}">
                <a16:creationId xmlns:a16="http://schemas.microsoft.com/office/drawing/2014/main" id="{F8A6B8FD-66B3-4390-AFD6-5B18E5C50A84}"/>
              </a:ext>
            </a:extLst>
          </p:cNvPr>
          <p:cNvPicPr>
            <a:picLocks noGrp="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611560" y="1547172"/>
            <a:ext cx="4788024" cy="3243903"/>
          </a:xfrm>
          <a:noFill/>
          <a:ln/>
        </p:spPr>
      </p:pic>
      <p:sp>
        <p:nvSpPr>
          <p:cNvPr id="109572" name="Rectangle 4">
            <a:extLst>
              <a:ext uri="{FF2B5EF4-FFF2-40B4-BE49-F238E27FC236}">
                <a16:creationId xmlns:a16="http://schemas.microsoft.com/office/drawing/2014/main" id="{1B9B91F0-71EC-4E50-B2DB-7BEFA3962D7A}"/>
              </a:ext>
            </a:extLst>
          </p:cNvPr>
          <p:cNvSpPr>
            <a:spLocks noChangeArrowheads="1"/>
          </p:cNvSpPr>
          <p:nvPr/>
        </p:nvSpPr>
        <p:spPr bwMode="auto">
          <a:xfrm>
            <a:off x="3112867" y="1779662"/>
            <a:ext cx="2918266" cy="39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2100" dirty="0">
                <a:solidFill>
                  <a:srgbClr val="FC0128"/>
                </a:solidFill>
              </a:rPr>
              <a:t>AIAG does not address</a:t>
            </a:r>
          </a:p>
        </p:txBody>
      </p:sp>
      <p:sp>
        <p:nvSpPr>
          <p:cNvPr id="3" name="Espace réservé du numéro de diapositive 2">
            <a:extLst>
              <a:ext uri="{FF2B5EF4-FFF2-40B4-BE49-F238E27FC236}">
                <a16:creationId xmlns:a16="http://schemas.microsoft.com/office/drawing/2014/main" id="{4C309D2C-ED10-154A-8F71-718F20E9C323}"/>
              </a:ext>
            </a:extLst>
          </p:cNvPr>
          <p:cNvSpPr>
            <a:spLocks noGrp="1"/>
          </p:cNvSpPr>
          <p:nvPr>
            <p:ph type="sldNum" sz="quarter" idx="11"/>
          </p:nvPr>
        </p:nvSpPr>
        <p:spPr/>
        <p:txBody>
          <a:bodyPr/>
          <a:lstStyle/>
          <a:p>
            <a:fld id="{4E950855-28E0-B842-9330-3B380073FD02}" type="slidenum">
              <a:rPr lang="fr-FR" smtClean="0"/>
              <a:pPr/>
              <a:t>127</a:t>
            </a:fld>
            <a:endParaRPr lang="fr-FR" dirty="0"/>
          </a:p>
        </p:txBody>
      </p:sp>
    </p:spTree>
    <p:extLst>
      <p:ext uri="{BB962C8B-B14F-4D97-AF65-F5344CB8AC3E}">
        <p14:creationId xmlns:p14="http://schemas.microsoft.com/office/powerpoint/2010/main" val="866830542"/>
      </p:ext>
    </p:extLst>
  </p:cSld>
  <p:clrMapOvr>
    <a:masterClrMapping/>
  </p:clrMapOvr>
  <p:transition spd="med" advTm="8000">
    <p:wipe dir="d"/>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4B1A87E6-7DEC-406B-A35A-D91215F338BE}"/>
              </a:ext>
            </a:extLst>
          </p:cNvPr>
          <p:cNvSpPr>
            <a:spLocks noGrp="1" noChangeArrowheads="1"/>
          </p:cNvSpPr>
          <p:nvPr>
            <p:ph type="ctrTitle"/>
          </p:nvPr>
        </p:nvSpPr>
        <p:spPr/>
        <p:txBody>
          <a:bodyPr/>
          <a:lstStyle/>
          <a:p>
            <a:r>
              <a:rPr lang="en-US" altLang="fr-FR"/>
              <a:t>Summary</a:t>
            </a:r>
          </a:p>
        </p:txBody>
      </p:sp>
      <p:sp>
        <p:nvSpPr>
          <p:cNvPr id="4" name="Espace réservé du numéro de diapositive 3">
            <a:extLst>
              <a:ext uri="{FF2B5EF4-FFF2-40B4-BE49-F238E27FC236}">
                <a16:creationId xmlns:a16="http://schemas.microsoft.com/office/drawing/2014/main" id="{3CE6CC7A-784B-854B-8FAB-9300B4C59496}"/>
              </a:ext>
            </a:extLst>
          </p:cNvPr>
          <p:cNvSpPr>
            <a:spLocks noGrp="1"/>
          </p:cNvSpPr>
          <p:nvPr>
            <p:ph type="sldNum" sz="quarter" idx="12"/>
          </p:nvPr>
        </p:nvSpPr>
        <p:spPr/>
        <p:txBody>
          <a:bodyPr/>
          <a:lstStyle/>
          <a:p>
            <a:fld id="{4E950855-28E0-B842-9330-3B380073FD02}" type="slidenum">
              <a:rPr lang="fr-FR" smtClean="0">
                <a:solidFill>
                  <a:prstClr val="white"/>
                </a:solidFill>
              </a:rPr>
              <a:pPr/>
              <a:t>128</a:t>
            </a:fld>
            <a:endParaRPr lang="fr-FR">
              <a:solidFill>
                <a:prstClr val="white"/>
              </a:solidFill>
            </a:endParaRPr>
          </a:p>
        </p:txBody>
      </p:sp>
    </p:spTree>
    <p:extLst>
      <p:ext uri="{BB962C8B-B14F-4D97-AF65-F5344CB8AC3E}">
        <p14:creationId xmlns:p14="http://schemas.microsoft.com/office/powerpoint/2010/main" val="1603971253"/>
      </p:ext>
    </p:extLst>
  </p:cSld>
  <p:clrMapOvr>
    <a:masterClrMapping/>
  </p:clrMapOvr>
  <p:transition spd="med" advTm="8000">
    <p:wipe dir="d"/>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C30A5D7D-1787-49FB-9E5B-13821AA9EE63}"/>
              </a:ext>
            </a:extLst>
          </p:cNvPr>
          <p:cNvSpPr>
            <a:spLocks noGrp="1" noChangeArrowheads="1"/>
          </p:cNvSpPr>
          <p:nvPr>
            <p:ph type="title"/>
          </p:nvPr>
        </p:nvSpPr>
        <p:spPr>
          <a:noFill/>
          <a:ln/>
        </p:spPr>
        <p:txBody>
          <a:bodyPr/>
          <a:lstStyle/>
          <a:p>
            <a:r>
              <a:rPr lang="en-US" altLang="fr-FR"/>
              <a:t>Measurement Variation</a:t>
            </a:r>
          </a:p>
        </p:txBody>
      </p:sp>
      <p:sp>
        <p:nvSpPr>
          <p:cNvPr id="111619" name="Rectangle 3">
            <a:extLst>
              <a:ext uri="{FF2B5EF4-FFF2-40B4-BE49-F238E27FC236}">
                <a16:creationId xmlns:a16="http://schemas.microsoft.com/office/drawing/2014/main" id="{69CA5226-E801-4D92-9464-71C83DCD4F56}"/>
              </a:ext>
            </a:extLst>
          </p:cNvPr>
          <p:cNvSpPr>
            <a:spLocks noGrp="1" noChangeArrowheads="1"/>
          </p:cNvSpPr>
          <p:nvPr>
            <p:ph sz="quarter" idx="12"/>
          </p:nvPr>
        </p:nvSpPr>
        <p:spPr>
          <a:noFill/>
          <a:ln/>
        </p:spPr>
        <p:txBody>
          <a:bodyPr/>
          <a:lstStyle/>
          <a:p>
            <a:r>
              <a:rPr lang="en-US" altLang="fr-FR"/>
              <a:t>Observed variation is a combination of the production process PLUS the measurement process</a:t>
            </a:r>
          </a:p>
          <a:p>
            <a:r>
              <a:rPr lang="en-US" altLang="fr-FR"/>
              <a:t>The contribution of the measurement system is often overlooked</a:t>
            </a:r>
          </a:p>
        </p:txBody>
      </p:sp>
      <p:sp>
        <p:nvSpPr>
          <p:cNvPr id="3" name="Espace réservé du numéro de diapositive 2">
            <a:extLst>
              <a:ext uri="{FF2B5EF4-FFF2-40B4-BE49-F238E27FC236}">
                <a16:creationId xmlns:a16="http://schemas.microsoft.com/office/drawing/2014/main" id="{CC467F0F-E74A-ED4C-BAD3-C6A3B9EAB769}"/>
              </a:ext>
            </a:extLst>
          </p:cNvPr>
          <p:cNvSpPr>
            <a:spLocks noGrp="1"/>
          </p:cNvSpPr>
          <p:nvPr>
            <p:ph type="sldNum" sz="quarter" idx="11"/>
          </p:nvPr>
        </p:nvSpPr>
        <p:spPr/>
        <p:txBody>
          <a:bodyPr/>
          <a:lstStyle/>
          <a:p>
            <a:fld id="{4E950855-28E0-B842-9330-3B380073FD02}" type="slidenum">
              <a:rPr lang="fr-FR" smtClean="0"/>
              <a:pPr/>
              <a:t>129</a:t>
            </a:fld>
            <a:endParaRPr lang="fr-FR" dirty="0"/>
          </a:p>
        </p:txBody>
      </p:sp>
    </p:spTree>
    <p:extLst>
      <p:ext uri="{BB962C8B-B14F-4D97-AF65-F5344CB8AC3E}">
        <p14:creationId xmlns:p14="http://schemas.microsoft.com/office/powerpoint/2010/main" val="168460418"/>
      </p:ext>
    </p:extLst>
  </p:cSld>
  <p:clrMapOvr>
    <a:masterClrMapping/>
  </p:clrMapOvr>
  <p:transition spd="med" advTm="8000">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lstStyle/>
          <a:p>
            <a:pPr marL="0" indent="0">
              <a:buNone/>
            </a:pPr>
            <a:r>
              <a:rPr lang="en-US" b="1" dirty="0"/>
              <a:t>Data Classifications</a:t>
            </a:r>
          </a:p>
          <a:p>
            <a:r>
              <a:rPr lang="en-US" dirty="0"/>
              <a:t>Prior to analyzing the data and or the gages, tools or fixtures, we must determine the type of data being collected. The data could be attribute data or variable data. </a:t>
            </a:r>
          </a:p>
          <a:p>
            <a:r>
              <a:rPr lang="en-US" dirty="0"/>
              <a:t>Attribute data is classified into specific values where variable or continuous data can have an infinite number of values. </a:t>
            </a:r>
          </a:p>
        </p:txBody>
      </p:sp>
      <p:sp>
        <p:nvSpPr>
          <p:cNvPr id="7" name="Espace réservé du numéro de diapositive 6">
            <a:extLst>
              <a:ext uri="{FF2B5EF4-FFF2-40B4-BE49-F238E27FC236}">
                <a16:creationId xmlns:a16="http://schemas.microsoft.com/office/drawing/2014/main" id="{1F6F63C2-0511-7444-BAFB-26CC0C7BCC3C}"/>
              </a:ext>
            </a:extLst>
          </p:cNvPr>
          <p:cNvSpPr>
            <a:spLocks noGrp="1"/>
          </p:cNvSpPr>
          <p:nvPr>
            <p:ph type="sldNum" sz="quarter" idx="11"/>
          </p:nvPr>
        </p:nvSpPr>
        <p:spPr/>
        <p:txBody>
          <a:bodyPr/>
          <a:lstStyle/>
          <a:p>
            <a:fld id="{4E950855-28E0-B842-9330-3B380073FD02}" type="slidenum">
              <a:rPr lang="fr-FR" smtClean="0"/>
              <a:pPr/>
              <a:t>13</a:t>
            </a:fld>
            <a:endParaRPr lang="fr-FR" dirty="0"/>
          </a:p>
        </p:txBody>
      </p:sp>
    </p:spTree>
    <p:extLst>
      <p:ext uri="{BB962C8B-B14F-4D97-AF65-F5344CB8AC3E}">
        <p14:creationId xmlns:p14="http://schemas.microsoft.com/office/powerpoint/2010/main" val="40427952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E91D442-B6D9-42D9-BFC0-3F479E842B04}"/>
              </a:ext>
            </a:extLst>
          </p:cNvPr>
          <p:cNvSpPr>
            <a:spLocks noGrp="1" noChangeArrowheads="1"/>
          </p:cNvSpPr>
          <p:nvPr>
            <p:ph type="title"/>
          </p:nvPr>
        </p:nvSpPr>
        <p:spPr>
          <a:noFill/>
          <a:ln/>
        </p:spPr>
        <p:txBody>
          <a:bodyPr/>
          <a:lstStyle/>
          <a:p>
            <a:r>
              <a:rPr lang="en-US" altLang="fr-FR"/>
              <a:t>Types of Measurement Variation</a:t>
            </a:r>
          </a:p>
        </p:txBody>
      </p:sp>
      <p:sp>
        <p:nvSpPr>
          <p:cNvPr id="112643" name="Rectangle 3">
            <a:extLst>
              <a:ext uri="{FF2B5EF4-FFF2-40B4-BE49-F238E27FC236}">
                <a16:creationId xmlns:a16="http://schemas.microsoft.com/office/drawing/2014/main" id="{05203C25-B31B-43FA-A2BB-E213BF76B9F1}"/>
              </a:ext>
            </a:extLst>
          </p:cNvPr>
          <p:cNvSpPr>
            <a:spLocks noGrp="1" noChangeArrowheads="1"/>
          </p:cNvSpPr>
          <p:nvPr>
            <p:ph sz="quarter" idx="12"/>
          </p:nvPr>
        </p:nvSpPr>
        <p:spPr>
          <a:noFill/>
          <a:ln/>
        </p:spPr>
        <p:txBody>
          <a:bodyPr/>
          <a:lstStyle/>
          <a:p>
            <a:r>
              <a:rPr lang="en-US" altLang="fr-FR"/>
              <a:t>Bias (Inaccuracy)</a:t>
            </a:r>
          </a:p>
          <a:p>
            <a:r>
              <a:rPr lang="en-US" altLang="fr-FR"/>
              <a:t>Repeatability (Imprecision)</a:t>
            </a:r>
          </a:p>
          <a:p>
            <a:r>
              <a:rPr lang="en-US" altLang="fr-FR"/>
              <a:t>Discrimination</a:t>
            </a:r>
          </a:p>
          <a:p>
            <a:r>
              <a:rPr lang="en-US" altLang="fr-FR"/>
              <a:t>Linearity</a:t>
            </a:r>
          </a:p>
          <a:p>
            <a:r>
              <a:rPr lang="en-US" altLang="fr-FR"/>
              <a:t>Stability</a:t>
            </a:r>
          </a:p>
        </p:txBody>
      </p:sp>
      <p:sp>
        <p:nvSpPr>
          <p:cNvPr id="3" name="Espace réservé du numéro de diapositive 2">
            <a:extLst>
              <a:ext uri="{FF2B5EF4-FFF2-40B4-BE49-F238E27FC236}">
                <a16:creationId xmlns:a16="http://schemas.microsoft.com/office/drawing/2014/main" id="{BB15066C-0C13-D14A-B9E6-251B7FBCD174}"/>
              </a:ext>
            </a:extLst>
          </p:cNvPr>
          <p:cNvSpPr>
            <a:spLocks noGrp="1"/>
          </p:cNvSpPr>
          <p:nvPr>
            <p:ph type="sldNum" sz="quarter" idx="11"/>
          </p:nvPr>
        </p:nvSpPr>
        <p:spPr/>
        <p:txBody>
          <a:bodyPr/>
          <a:lstStyle/>
          <a:p>
            <a:fld id="{4E950855-28E0-B842-9330-3B380073FD02}" type="slidenum">
              <a:rPr lang="fr-FR" smtClean="0"/>
              <a:pPr/>
              <a:t>130</a:t>
            </a:fld>
            <a:endParaRPr lang="fr-FR" dirty="0"/>
          </a:p>
        </p:txBody>
      </p:sp>
    </p:spTree>
    <p:extLst>
      <p:ext uri="{BB962C8B-B14F-4D97-AF65-F5344CB8AC3E}">
        <p14:creationId xmlns:p14="http://schemas.microsoft.com/office/powerpoint/2010/main" val="2352000783"/>
      </p:ext>
    </p:extLst>
  </p:cSld>
  <p:clrMapOvr>
    <a:masterClrMapping/>
  </p:clrMapOvr>
  <p:transition spd="med" advTm="8000">
    <p:wipe dir="d"/>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57F4AC7D-5DDC-42FE-9F7C-B1FF94DDEB3C}"/>
              </a:ext>
            </a:extLst>
          </p:cNvPr>
          <p:cNvSpPr>
            <a:spLocks noGrp="1" noChangeArrowheads="1"/>
          </p:cNvSpPr>
          <p:nvPr>
            <p:ph type="title"/>
          </p:nvPr>
        </p:nvSpPr>
        <p:spPr>
          <a:noFill/>
          <a:ln/>
        </p:spPr>
        <p:txBody>
          <a:bodyPr/>
          <a:lstStyle/>
          <a:p>
            <a:r>
              <a:rPr lang="en-US" altLang="fr-FR"/>
              <a:t>Measurement Systems</a:t>
            </a:r>
          </a:p>
        </p:txBody>
      </p:sp>
      <p:sp>
        <p:nvSpPr>
          <p:cNvPr id="113667" name="Rectangle 3">
            <a:extLst>
              <a:ext uri="{FF2B5EF4-FFF2-40B4-BE49-F238E27FC236}">
                <a16:creationId xmlns:a16="http://schemas.microsoft.com/office/drawing/2014/main" id="{C124AA1C-858C-44BA-B7A7-7B1E4D68D0DC}"/>
              </a:ext>
            </a:extLst>
          </p:cNvPr>
          <p:cNvSpPr>
            <a:spLocks noGrp="1" noChangeArrowheads="1"/>
          </p:cNvSpPr>
          <p:nvPr>
            <p:ph sz="quarter" idx="12"/>
          </p:nvPr>
        </p:nvSpPr>
        <p:spPr>
          <a:noFill/>
          <a:ln/>
        </p:spPr>
        <p:txBody>
          <a:bodyPr/>
          <a:lstStyle/>
          <a:p>
            <a:r>
              <a:rPr lang="en-US" altLang="fr-FR"/>
              <a:t>Material</a:t>
            </a:r>
          </a:p>
          <a:p>
            <a:r>
              <a:rPr lang="en-US" altLang="fr-FR"/>
              <a:t>Characteristic</a:t>
            </a:r>
          </a:p>
          <a:p>
            <a:r>
              <a:rPr lang="en-US" altLang="fr-FR"/>
              <a:t>Sampling and Preparation</a:t>
            </a:r>
          </a:p>
          <a:p>
            <a:r>
              <a:rPr lang="en-US" altLang="fr-FR"/>
              <a:t>Operational Definition of Measurement</a:t>
            </a:r>
          </a:p>
          <a:p>
            <a:r>
              <a:rPr lang="en-US" altLang="fr-FR"/>
              <a:t>Instrument</a:t>
            </a:r>
          </a:p>
          <a:p>
            <a:r>
              <a:rPr lang="en-US" altLang="fr-FR"/>
              <a:t>Appraiser</a:t>
            </a:r>
          </a:p>
          <a:p>
            <a:r>
              <a:rPr lang="en-US" altLang="fr-FR"/>
              <a:t>Environment and Ergonomics</a:t>
            </a:r>
          </a:p>
        </p:txBody>
      </p:sp>
      <p:sp>
        <p:nvSpPr>
          <p:cNvPr id="3" name="Espace réservé du numéro de diapositive 2">
            <a:extLst>
              <a:ext uri="{FF2B5EF4-FFF2-40B4-BE49-F238E27FC236}">
                <a16:creationId xmlns:a16="http://schemas.microsoft.com/office/drawing/2014/main" id="{36D0CE09-F87E-CB4C-8DCA-49A17E56DEC7}"/>
              </a:ext>
            </a:extLst>
          </p:cNvPr>
          <p:cNvSpPr>
            <a:spLocks noGrp="1"/>
          </p:cNvSpPr>
          <p:nvPr>
            <p:ph type="sldNum" sz="quarter" idx="11"/>
          </p:nvPr>
        </p:nvSpPr>
        <p:spPr/>
        <p:txBody>
          <a:bodyPr/>
          <a:lstStyle/>
          <a:p>
            <a:fld id="{4E950855-28E0-B842-9330-3B380073FD02}" type="slidenum">
              <a:rPr lang="fr-FR" smtClean="0"/>
              <a:pPr/>
              <a:t>131</a:t>
            </a:fld>
            <a:endParaRPr lang="fr-FR" dirty="0"/>
          </a:p>
        </p:txBody>
      </p:sp>
    </p:spTree>
    <p:extLst>
      <p:ext uri="{BB962C8B-B14F-4D97-AF65-F5344CB8AC3E}">
        <p14:creationId xmlns:p14="http://schemas.microsoft.com/office/powerpoint/2010/main" val="1375631129"/>
      </p:ext>
    </p:extLst>
  </p:cSld>
  <p:clrMapOvr>
    <a:masterClrMapping/>
  </p:clrMapOvr>
  <p:transition spd="med" advTm="8000">
    <p:wipe dir="d"/>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9E36926C-34C6-46BE-8E61-94E6EEF80B44}"/>
              </a:ext>
            </a:extLst>
          </p:cNvPr>
          <p:cNvSpPr>
            <a:spLocks noGrp="1" noChangeArrowheads="1"/>
          </p:cNvSpPr>
          <p:nvPr>
            <p:ph type="title"/>
          </p:nvPr>
        </p:nvSpPr>
        <p:spPr>
          <a:noFill/>
          <a:ln/>
        </p:spPr>
        <p:txBody>
          <a:bodyPr/>
          <a:lstStyle/>
          <a:p>
            <a:r>
              <a:rPr lang="en-US" altLang="fr-FR" sz="2700"/>
              <a:t>Measurement Systems Evaluation Tools</a:t>
            </a:r>
          </a:p>
        </p:txBody>
      </p:sp>
      <p:sp>
        <p:nvSpPr>
          <p:cNvPr id="114691" name="Rectangle 3">
            <a:extLst>
              <a:ext uri="{FF2B5EF4-FFF2-40B4-BE49-F238E27FC236}">
                <a16:creationId xmlns:a16="http://schemas.microsoft.com/office/drawing/2014/main" id="{21D81787-9FAE-430D-A81E-496F1EB1481B}"/>
              </a:ext>
            </a:extLst>
          </p:cNvPr>
          <p:cNvSpPr>
            <a:spLocks noGrp="1" noChangeArrowheads="1"/>
          </p:cNvSpPr>
          <p:nvPr>
            <p:ph sz="quarter" idx="12"/>
          </p:nvPr>
        </p:nvSpPr>
        <p:spPr>
          <a:noFill/>
          <a:ln/>
        </p:spPr>
        <p:txBody>
          <a:bodyPr/>
          <a:lstStyle/>
          <a:p>
            <a:r>
              <a:rPr lang="en-US" altLang="fr-FR"/>
              <a:t>Histograms</a:t>
            </a:r>
          </a:p>
          <a:p>
            <a:r>
              <a:rPr lang="en-US" altLang="fr-FR"/>
              <a:t>Probability paper</a:t>
            </a:r>
          </a:p>
          <a:p>
            <a:r>
              <a:rPr lang="en-US" altLang="fr-FR"/>
              <a:t>Run Charts</a:t>
            </a:r>
          </a:p>
          <a:p>
            <a:r>
              <a:rPr lang="en-US" altLang="fr-FR"/>
              <a:t>Scatter diagrams</a:t>
            </a:r>
          </a:p>
          <a:p>
            <a:r>
              <a:rPr lang="en-US" altLang="fr-FR"/>
              <a:t>Multi-Vari Charts</a:t>
            </a:r>
          </a:p>
          <a:p>
            <a:r>
              <a:rPr lang="en-US" altLang="fr-FR"/>
              <a:t>Gantt “R&amp;R” analysis</a:t>
            </a:r>
          </a:p>
          <a:p>
            <a:r>
              <a:rPr lang="en-US" altLang="fr-FR"/>
              <a:t>Analysis of Variance (ANOVA)</a:t>
            </a:r>
          </a:p>
          <a:p>
            <a:r>
              <a:rPr lang="en-US" altLang="fr-FR"/>
              <a:t>Shewhart “Control” Charts</a:t>
            </a:r>
          </a:p>
        </p:txBody>
      </p:sp>
      <p:sp>
        <p:nvSpPr>
          <p:cNvPr id="3" name="Espace réservé du numéro de diapositive 2">
            <a:extLst>
              <a:ext uri="{FF2B5EF4-FFF2-40B4-BE49-F238E27FC236}">
                <a16:creationId xmlns:a16="http://schemas.microsoft.com/office/drawing/2014/main" id="{C5507D09-B5D7-0B43-A31B-09E14382B603}"/>
              </a:ext>
            </a:extLst>
          </p:cNvPr>
          <p:cNvSpPr>
            <a:spLocks noGrp="1"/>
          </p:cNvSpPr>
          <p:nvPr>
            <p:ph type="sldNum" sz="quarter" idx="11"/>
          </p:nvPr>
        </p:nvSpPr>
        <p:spPr/>
        <p:txBody>
          <a:bodyPr/>
          <a:lstStyle/>
          <a:p>
            <a:fld id="{4E950855-28E0-B842-9330-3B380073FD02}" type="slidenum">
              <a:rPr lang="fr-FR" smtClean="0"/>
              <a:pPr/>
              <a:t>132</a:t>
            </a:fld>
            <a:endParaRPr lang="fr-FR" dirty="0"/>
          </a:p>
        </p:txBody>
      </p:sp>
    </p:spTree>
    <p:extLst>
      <p:ext uri="{BB962C8B-B14F-4D97-AF65-F5344CB8AC3E}">
        <p14:creationId xmlns:p14="http://schemas.microsoft.com/office/powerpoint/2010/main" val="1227155821"/>
      </p:ext>
    </p:extLst>
  </p:cSld>
  <p:clrMapOvr>
    <a:masterClrMapping/>
  </p:clrMapOvr>
  <p:transition spd="med" advTm="8000">
    <p:wipe dir="d"/>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A5A4BA3-2716-49ED-AF3D-49AE780F9EAC}"/>
              </a:ext>
            </a:extLst>
          </p:cNvPr>
          <p:cNvSpPr>
            <a:spLocks noGrp="1" noChangeArrowheads="1"/>
          </p:cNvSpPr>
          <p:nvPr>
            <p:ph type="title"/>
          </p:nvPr>
        </p:nvSpPr>
        <p:spPr>
          <a:noFill/>
          <a:ln/>
        </p:spPr>
        <p:txBody>
          <a:bodyPr/>
          <a:lstStyle/>
          <a:p>
            <a:r>
              <a:rPr lang="en-US" altLang="fr-FR"/>
              <a:t>Shewhart Charts</a:t>
            </a:r>
          </a:p>
        </p:txBody>
      </p:sp>
      <p:sp>
        <p:nvSpPr>
          <p:cNvPr id="115715" name="Rectangle 3">
            <a:extLst>
              <a:ext uri="{FF2B5EF4-FFF2-40B4-BE49-F238E27FC236}">
                <a16:creationId xmlns:a16="http://schemas.microsoft.com/office/drawing/2014/main" id="{570BC669-A314-4955-82BF-CFDC20892B9D}"/>
              </a:ext>
            </a:extLst>
          </p:cNvPr>
          <p:cNvSpPr>
            <a:spLocks noGrp="1" noChangeArrowheads="1"/>
          </p:cNvSpPr>
          <p:nvPr>
            <p:ph sz="quarter" idx="12"/>
          </p:nvPr>
        </p:nvSpPr>
        <p:spPr>
          <a:noFill/>
          <a:ln/>
        </p:spPr>
        <p:txBody>
          <a:bodyPr/>
          <a:lstStyle/>
          <a:p>
            <a:r>
              <a:rPr lang="en-US" altLang="fr-FR"/>
              <a:t>Range chart shows repeatability</a:t>
            </a:r>
          </a:p>
          <a:p>
            <a:r>
              <a:rPr lang="en-US" altLang="fr-FR"/>
              <a:t>X-bar limits show discriminating power</a:t>
            </a:r>
          </a:p>
          <a:p>
            <a:r>
              <a:rPr lang="en-US" altLang="fr-FR"/>
              <a:t>X-double bar shows bias</a:t>
            </a:r>
          </a:p>
          <a:p>
            <a:pPr lvl="1">
              <a:buFontTx/>
              <a:buNone/>
            </a:pPr>
            <a:r>
              <a:rPr lang="en-US" altLang="fr-FR" sz="1350"/>
              <a:t>(if a known standard exists)</a:t>
            </a:r>
          </a:p>
          <a:p>
            <a:r>
              <a:rPr lang="en-US" altLang="fr-FR"/>
              <a:t>Average chart shows stability</a:t>
            </a:r>
          </a:p>
          <a:p>
            <a:pPr lvl="1">
              <a:buFontTx/>
              <a:buNone/>
            </a:pPr>
            <a:r>
              <a:rPr lang="en-US" altLang="fr-FR" sz="1350"/>
              <a:t>(sub-groups overtime)</a:t>
            </a:r>
          </a:p>
          <a:p>
            <a:r>
              <a:rPr lang="en-US" altLang="fr-FR"/>
              <a:t>Average chart shows reproducibility</a:t>
            </a:r>
          </a:p>
          <a:p>
            <a:pPr lvl="1">
              <a:buFontTx/>
              <a:buNone/>
            </a:pPr>
            <a:r>
              <a:rPr lang="en-US" altLang="fr-FR" sz="1350"/>
              <a:t>(sub-groups over technicians/instruments)</a:t>
            </a:r>
          </a:p>
        </p:txBody>
      </p:sp>
      <p:sp>
        <p:nvSpPr>
          <p:cNvPr id="3" name="Espace réservé du numéro de diapositive 2">
            <a:extLst>
              <a:ext uri="{FF2B5EF4-FFF2-40B4-BE49-F238E27FC236}">
                <a16:creationId xmlns:a16="http://schemas.microsoft.com/office/drawing/2014/main" id="{AA800F8A-B2BF-9845-8899-8C34087B82D8}"/>
              </a:ext>
            </a:extLst>
          </p:cNvPr>
          <p:cNvSpPr>
            <a:spLocks noGrp="1"/>
          </p:cNvSpPr>
          <p:nvPr>
            <p:ph type="sldNum" sz="quarter" idx="11"/>
          </p:nvPr>
        </p:nvSpPr>
        <p:spPr/>
        <p:txBody>
          <a:bodyPr/>
          <a:lstStyle/>
          <a:p>
            <a:fld id="{4E950855-28E0-B842-9330-3B380073FD02}" type="slidenum">
              <a:rPr lang="fr-FR" smtClean="0"/>
              <a:pPr/>
              <a:t>133</a:t>
            </a:fld>
            <a:endParaRPr lang="fr-FR" dirty="0"/>
          </a:p>
        </p:txBody>
      </p:sp>
    </p:spTree>
    <p:extLst>
      <p:ext uri="{BB962C8B-B14F-4D97-AF65-F5344CB8AC3E}">
        <p14:creationId xmlns:p14="http://schemas.microsoft.com/office/powerpoint/2010/main" val="787870167"/>
      </p:ext>
    </p:extLst>
  </p:cSld>
  <p:clrMapOvr>
    <a:masterClrMapping/>
  </p:clrMapOvr>
  <p:transition spd="med" advTm="8000">
    <p:wipe dir="d"/>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F42D13E3-AE31-4EFD-8E46-C847C4B8A1BF}"/>
              </a:ext>
            </a:extLst>
          </p:cNvPr>
          <p:cNvSpPr>
            <a:spLocks noGrp="1" noChangeArrowheads="1"/>
          </p:cNvSpPr>
          <p:nvPr>
            <p:ph type="title"/>
          </p:nvPr>
        </p:nvSpPr>
        <p:spPr>
          <a:noFill/>
          <a:ln/>
        </p:spPr>
        <p:txBody>
          <a:bodyPr/>
          <a:lstStyle/>
          <a:p>
            <a:r>
              <a:rPr lang="en-US" altLang="fr-FR"/>
              <a:t>Conclusion</a:t>
            </a:r>
          </a:p>
        </p:txBody>
      </p:sp>
      <p:sp>
        <p:nvSpPr>
          <p:cNvPr id="116739" name="Rectangle 3">
            <a:extLst>
              <a:ext uri="{FF2B5EF4-FFF2-40B4-BE49-F238E27FC236}">
                <a16:creationId xmlns:a16="http://schemas.microsoft.com/office/drawing/2014/main" id="{D0024BF7-386C-4D11-B6F8-456AC6A2C65C}"/>
              </a:ext>
            </a:extLst>
          </p:cNvPr>
          <p:cNvSpPr>
            <a:spLocks noGrp="1" noChangeArrowheads="1"/>
          </p:cNvSpPr>
          <p:nvPr>
            <p:ph sz="quarter" idx="12"/>
          </p:nvPr>
        </p:nvSpPr>
        <p:spPr>
          <a:noFill/>
          <a:ln/>
        </p:spPr>
        <p:txBody>
          <a:bodyPr/>
          <a:lstStyle/>
          <a:p>
            <a:r>
              <a:rPr lang="en-US" altLang="fr-FR">
                <a:solidFill>
                  <a:srgbClr val="FC0128"/>
                </a:solidFill>
              </a:rPr>
              <a:t>Rule of Ten</a:t>
            </a:r>
            <a:endParaRPr lang="en-US" altLang="fr-FR"/>
          </a:p>
          <a:p>
            <a:r>
              <a:rPr lang="en-US" altLang="fr-FR"/>
              <a:t>Operating Characteristic Curve</a:t>
            </a:r>
          </a:p>
          <a:p>
            <a:r>
              <a:rPr lang="en-US" altLang="fr-FR"/>
              <a:t>Special Problems</a:t>
            </a:r>
          </a:p>
          <a:p>
            <a:pPr lvl="1" indent="1191">
              <a:buNone/>
            </a:pPr>
            <a:r>
              <a:rPr lang="en-US" altLang="fr-FR"/>
              <a:t>Go/No-Go Gages</a:t>
            </a:r>
          </a:p>
          <a:p>
            <a:pPr lvl="1" indent="1191">
              <a:buNone/>
            </a:pPr>
            <a:r>
              <a:rPr lang="en-US" altLang="fr-FR"/>
              <a:t>Attribute Inspection</a:t>
            </a:r>
          </a:p>
          <a:p>
            <a:pPr lvl="1" indent="1191">
              <a:buNone/>
            </a:pPr>
            <a:r>
              <a:rPr lang="en-US" altLang="fr-FR"/>
              <a:t>Destructive Testing</a:t>
            </a:r>
          </a:p>
        </p:txBody>
      </p:sp>
      <p:sp>
        <p:nvSpPr>
          <p:cNvPr id="3" name="Espace réservé du numéro de diapositive 2">
            <a:extLst>
              <a:ext uri="{FF2B5EF4-FFF2-40B4-BE49-F238E27FC236}">
                <a16:creationId xmlns:a16="http://schemas.microsoft.com/office/drawing/2014/main" id="{7AB6B02F-93B9-A244-91A2-36A951655D9B}"/>
              </a:ext>
            </a:extLst>
          </p:cNvPr>
          <p:cNvSpPr>
            <a:spLocks noGrp="1"/>
          </p:cNvSpPr>
          <p:nvPr>
            <p:ph type="sldNum" sz="quarter" idx="11"/>
          </p:nvPr>
        </p:nvSpPr>
        <p:spPr/>
        <p:txBody>
          <a:bodyPr/>
          <a:lstStyle/>
          <a:p>
            <a:fld id="{4E950855-28E0-B842-9330-3B380073FD02}" type="slidenum">
              <a:rPr lang="fr-FR" smtClean="0"/>
              <a:pPr/>
              <a:t>134</a:t>
            </a:fld>
            <a:endParaRPr lang="fr-FR" dirty="0"/>
          </a:p>
        </p:txBody>
      </p:sp>
    </p:spTree>
    <p:extLst>
      <p:ext uri="{BB962C8B-B14F-4D97-AF65-F5344CB8AC3E}">
        <p14:creationId xmlns:p14="http://schemas.microsoft.com/office/powerpoint/2010/main" val="935225"/>
      </p:ext>
    </p:extLst>
  </p:cSld>
  <p:clrMapOvr>
    <a:masterClrMapping/>
  </p:clrMapOvr>
  <p:transition spd="med" advTm="8000">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lstStyle/>
          <a:p>
            <a:pPr marL="0" indent="0">
              <a:buNone/>
            </a:pPr>
            <a:r>
              <a:rPr lang="en-US" b="1" dirty="0"/>
              <a:t>The Master Sample</a:t>
            </a:r>
          </a:p>
          <a:p>
            <a:r>
              <a:rPr lang="en-US" dirty="0"/>
              <a:t>To perform a study, you should first obtain a sample and establish the reference value compared to a traceable standard. Some processes will already have “master samples” established for the high and low end of the expected measurement specification.</a:t>
            </a:r>
          </a:p>
        </p:txBody>
      </p:sp>
      <p:sp>
        <p:nvSpPr>
          <p:cNvPr id="7" name="Espace réservé du numéro de diapositive 6">
            <a:extLst>
              <a:ext uri="{FF2B5EF4-FFF2-40B4-BE49-F238E27FC236}">
                <a16:creationId xmlns:a16="http://schemas.microsoft.com/office/drawing/2014/main" id="{0E1FF82C-B5B3-484C-9837-654599DA8F14}"/>
              </a:ext>
            </a:extLst>
          </p:cNvPr>
          <p:cNvSpPr>
            <a:spLocks noGrp="1"/>
          </p:cNvSpPr>
          <p:nvPr>
            <p:ph type="sldNum" sz="quarter" idx="11"/>
          </p:nvPr>
        </p:nvSpPr>
        <p:spPr/>
        <p:txBody>
          <a:bodyPr/>
          <a:lstStyle/>
          <a:p>
            <a:fld id="{4E950855-28E0-B842-9330-3B380073FD02}" type="slidenum">
              <a:rPr lang="fr-FR" smtClean="0"/>
              <a:pPr/>
              <a:t>14</a:t>
            </a:fld>
            <a:endParaRPr lang="fr-FR" dirty="0"/>
          </a:p>
        </p:txBody>
      </p:sp>
    </p:spTree>
    <p:extLst>
      <p:ext uri="{BB962C8B-B14F-4D97-AF65-F5344CB8AC3E}">
        <p14:creationId xmlns:p14="http://schemas.microsoft.com/office/powerpoint/2010/main" val="3108490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lstStyle/>
          <a:p>
            <a:pPr marL="0" indent="0">
              <a:buNone/>
            </a:pPr>
            <a:r>
              <a:rPr lang="en-US" b="1" dirty="0"/>
              <a:t>The Gage R&amp;R Study</a:t>
            </a:r>
          </a:p>
          <a:p>
            <a:r>
              <a:rPr lang="en-US" dirty="0"/>
              <a:t>For gages or instruments used to collect variable continuous data, </a:t>
            </a:r>
            <a:r>
              <a:rPr lang="en-US" dirty="0">
                <a:hlinkClick r:id="rId2"/>
              </a:rPr>
              <a:t>Gage Repeatability and Reproducibility (Gage R &amp; R)</a:t>
            </a:r>
            <a:r>
              <a:rPr lang="en-US" dirty="0"/>
              <a:t> can be performed to evaluate the level of uncertainty within a measurement system. </a:t>
            </a:r>
          </a:p>
        </p:txBody>
      </p:sp>
      <p:sp>
        <p:nvSpPr>
          <p:cNvPr id="7" name="Espace réservé du numéro de diapositive 6">
            <a:extLst>
              <a:ext uri="{FF2B5EF4-FFF2-40B4-BE49-F238E27FC236}">
                <a16:creationId xmlns:a16="http://schemas.microsoft.com/office/drawing/2014/main" id="{16073B88-9CAE-234C-92C9-5081950F0D97}"/>
              </a:ext>
            </a:extLst>
          </p:cNvPr>
          <p:cNvSpPr>
            <a:spLocks noGrp="1"/>
          </p:cNvSpPr>
          <p:nvPr>
            <p:ph type="sldNum" sz="quarter" idx="11"/>
          </p:nvPr>
        </p:nvSpPr>
        <p:spPr/>
        <p:txBody>
          <a:bodyPr/>
          <a:lstStyle/>
          <a:p>
            <a:fld id="{4E950855-28E0-B842-9330-3B380073FD02}" type="slidenum">
              <a:rPr lang="fr-FR" smtClean="0"/>
              <a:pPr/>
              <a:t>15</a:t>
            </a:fld>
            <a:endParaRPr lang="fr-FR" dirty="0"/>
          </a:p>
        </p:txBody>
      </p:sp>
    </p:spTree>
    <p:extLst>
      <p:ext uri="{BB962C8B-B14F-4D97-AF65-F5344CB8AC3E}">
        <p14:creationId xmlns:p14="http://schemas.microsoft.com/office/powerpoint/2010/main" val="3024227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normAutofit fontScale="77500" lnSpcReduction="20000"/>
          </a:bodyPr>
          <a:lstStyle/>
          <a:p>
            <a:r>
              <a:rPr lang="en-US" dirty="0"/>
              <a:t>To perform a Gage R &amp; R, first select the gage to be evaluated. </a:t>
            </a:r>
          </a:p>
          <a:p>
            <a:r>
              <a:rPr lang="en-US" dirty="0"/>
              <a:t>Then perform the following steps:</a:t>
            </a:r>
          </a:p>
          <a:p>
            <a:pPr lvl="1"/>
            <a:r>
              <a:rPr lang="en-US" dirty="0"/>
              <a:t>Obtain at least 10 random samples of parts manufactured during a regular production run</a:t>
            </a:r>
          </a:p>
          <a:p>
            <a:pPr lvl="1"/>
            <a:r>
              <a:rPr lang="en-US" dirty="0"/>
              <a:t>Choose three operators that regularly perform the particular inspection</a:t>
            </a:r>
          </a:p>
          <a:p>
            <a:pPr lvl="1"/>
            <a:r>
              <a:rPr lang="en-US" dirty="0"/>
              <a:t>Have each of the operators measure the sample parts and record the data</a:t>
            </a:r>
          </a:p>
          <a:p>
            <a:pPr lvl="1"/>
            <a:r>
              <a:rPr lang="en-US" dirty="0"/>
              <a:t>Repeat the measurement process three times with each operator using the same parts</a:t>
            </a:r>
          </a:p>
          <a:p>
            <a:pPr lvl="1"/>
            <a:r>
              <a:rPr lang="en-US" dirty="0"/>
              <a:t>Calculate the average (mean) readings and the range of the trial averages for each of the operators</a:t>
            </a:r>
          </a:p>
          <a:p>
            <a:pPr lvl="1"/>
            <a:r>
              <a:rPr lang="en-US" dirty="0"/>
              <a:t>Calculate the difference of each operator’s averages, average range and the range of measurements for each sample part used in the study</a:t>
            </a:r>
          </a:p>
          <a:p>
            <a:pPr lvl="1"/>
            <a:r>
              <a:rPr lang="en-US" dirty="0"/>
              <a:t>Calculate repeatability to determine the amount of equipment variation</a:t>
            </a:r>
          </a:p>
          <a:p>
            <a:pPr lvl="1"/>
            <a:r>
              <a:rPr lang="en-US" dirty="0"/>
              <a:t>Calculate reproducibility to determine the amount of variation introduced by the operators</a:t>
            </a:r>
          </a:p>
          <a:p>
            <a:pPr lvl="1"/>
            <a:r>
              <a:rPr lang="en-US" dirty="0"/>
              <a:t>Calculate the variation in the parts and total variation percentages</a:t>
            </a:r>
          </a:p>
        </p:txBody>
      </p:sp>
      <p:sp>
        <p:nvSpPr>
          <p:cNvPr id="7" name="Espace réservé du numéro de diapositive 6">
            <a:extLst>
              <a:ext uri="{FF2B5EF4-FFF2-40B4-BE49-F238E27FC236}">
                <a16:creationId xmlns:a16="http://schemas.microsoft.com/office/drawing/2014/main" id="{72863E98-6BCE-404B-BEFF-83AF3B8062F0}"/>
              </a:ext>
            </a:extLst>
          </p:cNvPr>
          <p:cNvSpPr>
            <a:spLocks noGrp="1"/>
          </p:cNvSpPr>
          <p:nvPr>
            <p:ph type="sldNum" sz="quarter" idx="11"/>
          </p:nvPr>
        </p:nvSpPr>
        <p:spPr/>
        <p:txBody>
          <a:bodyPr/>
          <a:lstStyle/>
          <a:p>
            <a:fld id="{4E950855-28E0-B842-9330-3B380073FD02}" type="slidenum">
              <a:rPr lang="fr-FR" smtClean="0"/>
              <a:pPr/>
              <a:t>16</a:t>
            </a:fld>
            <a:endParaRPr lang="fr-FR" dirty="0"/>
          </a:p>
        </p:txBody>
      </p:sp>
    </p:spTree>
    <p:extLst>
      <p:ext uri="{BB962C8B-B14F-4D97-AF65-F5344CB8AC3E}">
        <p14:creationId xmlns:p14="http://schemas.microsoft.com/office/powerpoint/2010/main" val="426706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normAutofit fontScale="92500" lnSpcReduction="10000"/>
          </a:bodyPr>
          <a:lstStyle/>
          <a:p>
            <a:r>
              <a:rPr lang="en-US" dirty="0"/>
              <a:t>The resulting Gage R &amp; R percentage is used as a basis for accepting the gage. Guidelines for making the determination are found below:</a:t>
            </a:r>
          </a:p>
          <a:p>
            <a:pPr lvl="1"/>
            <a:r>
              <a:rPr lang="en-US" dirty="0"/>
              <a:t>The measurement system is acceptable if the Gage R &amp; R score falls below 10%</a:t>
            </a:r>
          </a:p>
          <a:p>
            <a:pPr lvl="1"/>
            <a:r>
              <a:rPr lang="en-US" dirty="0"/>
              <a:t>The measurement system may be determined acceptable depending upon the relative importance of the application or other factors if the Gage R &amp; R falls between 10% to 20%</a:t>
            </a:r>
          </a:p>
          <a:p>
            <a:pPr lvl="1"/>
            <a:r>
              <a:rPr lang="en-US" dirty="0"/>
              <a:t>Any measurement system with Gage R &amp; R greater than 30% requires action to improve</a:t>
            </a:r>
          </a:p>
          <a:p>
            <a:pPr lvl="2"/>
            <a:r>
              <a:rPr lang="en-US" dirty="0"/>
              <a:t>Any actions identified to improve the measurement system should be evaluated for effectiveness</a:t>
            </a:r>
          </a:p>
        </p:txBody>
      </p:sp>
      <p:sp>
        <p:nvSpPr>
          <p:cNvPr id="7" name="Espace réservé du numéro de diapositive 6">
            <a:extLst>
              <a:ext uri="{FF2B5EF4-FFF2-40B4-BE49-F238E27FC236}">
                <a16:creationId xmlns:a16="http://schemas.microsoft.com/office/drawing/2014/main" id="{E923071D-5D1C-B644-8D57-E75F87917FD0}"/>
              </a:ext>
            </a:extLst>
          </p:cNvPr>
          <p:cNvSpPr>
            <a:spLocks noGrp="1"/>
          </p:cNvSpPr>
          <p:nvPr>
            <p:ph type="sldNum" sz="quarter" idx="11"/>
          </p:nvPr>
        </p:nvSpPr>
        <p:spPr/>
        <p:txBody>
          <a:bodyPr/>
          <a:lstStyle/>
          <a:p>
            <a:fld id="{4E950855-28E0-B842-9330-3B380073FD02}" type="slidenum">
              <a:rPr lang="fr-FR" smtClean="0"/>
              <a:pPr/>
              <a:t>17</a:t>
            </a:fld>
            <a:endParaRPr lang="fr-FR" dirty="0"/>
          </a:p>
        </p:txBody>
      </p:sp>
    </p:spTree>
    <p:extLst>
      <p:ext uri="{BB962C8B-B14F-4D97-AF65-F5344CB8AC3E}">
        <p14:creationId xmlns:p14="http://schemas.microsoft.com/office/powerpoint/2010/main" val="891485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normAutofit fontScale="92500"/>
          </a:bodyPr>
          <a:lstStyle/>
          <a:p>
            <a:r>
              <a:rPr lang="en-US" dirty="0"/>
              <a:t>When interpreting the results of a Gage R &amp; R, perform a comparison study of the repeatability and reproducibility values. </a:t>
            </a:r>
          </a:p>
          <a:p>
            <a:r>
              <a:rPr lang="en-US" dirty="0"/>
              <a:t>If the repeatability value is large in comparison to the reproducibility value, it would indicate a possible issue with the gage used for the study. </a:t>
            </a:r>
          </a:p>
          <a:p>
            <a:r>
              <a:rPr lang="en-US" dirty="0"/>
              <a:t>The gage may need to be replaced or re-calibrated. </a:t>
            </a:r>
          </a:p>
          <a:p>
            <a:r>
              <a:rPr lang="en-US" dirty="0"/>
              <a:t>Adversely, if the reproducibility value is large in comparison with the repeatability value, it would indicate the variation is operator related. </a:t>
            </a:r>
          </a:p>
          <a:p>
            <a:r>
              <a:rPr lang="en-US" dirty="0"/>
              <a:t>The operator may need additional training on the proper use of the gage or a fixture may be required to assist the operator in using the gage.</a:t>
            </a:r>
          </a:p>
        </p:txBody>
      </p:sp>
      <p:sp>
        <p:nvSpPr>
          <p:cNvPr id="7" name="Espace réservé du numéro de diapositive 6">
            <a:extLst>
              <a:ext uri="{FF2B5EF4-FFF2-40B4-BE49-F238E27FC236}">
                <a16:creationId xmlns:a16="http://schemas.microsoft.com/office/drawing/2014/main" id="{C49F492B-AB29-7D4C-B643-B45B5DF372F4}"/>
              </a:ext>
            </a:extLst>
          </p:cNvPr>
          <p:cNvSpPr>
            <a:spLocks noGrp="1"/>
          </p:cNvSpPr>
          <p:nvPr>
            <p:ph type="sldNum" sz="quarter" idx="11"/>
          </p:nvPr>
        </p:nvSpPr>
        <p:spPr/>
        <p:txBody>
          <a:bodyPr/>
          <a:lstStyle/>
          <a:p>
            <a:fld id="{4E950855-28E0-B842-9330-3B380073FD02}" type="slidenum">
              <a:rPr lang="fr-FR" smtClean="0"/>
              <a:pPr/>
              <a:t>18</a:t>
            </a:fld>
            <a:endParaRPr lang="fr-FR" dirty="0"/>
          </a:p>
        </p:txBody>
      </p:sp>
    </p:spTree>
    <p:extLst>
      <p:ext uri="{BB962C8B-B14F-4D97-AF65-F5344CB8AC3E}">
        <p14:creationId xmlns:p14="http://schemas.microsoft.com/office/powerpoint/2010/main" val="3544826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lstStyle/>
          <a:p>
            <a:r>
              <a:rPr lang="en-US" dirty="0"/>
              <a:t>Gage R &amp; R studies shall be conducted under any of the following circumstances:</a:t>
            </a:r>
          </a:p>
          <a:p>
            <a:pPr lvl="1"/>
            <a:r>
              <a:rPr lang="en-US" dirty="0"/>
              <a:t>Whenever a new or different measurement system is introduced</a:t>
            </a:r>
          </a:p>
          <a:p>
            <a:pPr lvl="1"/>
            <a:r>
              <a:rPr lang="en-US" dirty="0"/>
              <a:t>Following any improvement activities</a:t>
            </a:r>
          </a:p>
          <a:p>
            <a:pPr lvl="1"/>
            <a:r>
              <a:rPr lang="en-US" dirty="0"/>
              <a:t>When a different type of measurement system is introduced</a:t>
            </a:r>
          </a:p>
          <a:p>
            <a:pPr lvl="1"/>
            <a:r>
              <a:rPr lang="en-US" dirty="0"/>
              <a:t>Following any improvement activities performed on the current measurement system due to the results of a previous Gage R &amp; R study</a:t>
            </a:r>
          </a:p>
          <a:p>
            <a:pPr lvl="1"/>
            <a:r>
              <a:rPr lang="en-US" dirty="0"/>
              <a:t>Annually in alignment with set calibration schedule of the gage</a:t>
            </a:r>
          </a:p>
        </p:txBody>
      </p:sp>
      <p:sp>
        <p:nvSpPr>
          <p:cNvPr id="7" name="Espace réservé du numéro de diapositive 6">
            <a:extLst>
              <a:ext uri="{FF2B5EF4-FFF2-40B4-BE49-F238E27FC236}">
                <a16:creationId xmlns:a16="http://schemas.microsoft.com/office/drawing/2014/main" id="{C1A5757B-AB3E-A54C-986A-16A90337BDB0}"/>
              </a:ext>
            </a:extLst>
          </p:cNvPr>
          <p:cNvSpPr>
            <a:spLocks noGrp="1"/>
          </p:cNvSpPr>
          <p:nvPr>
            <p:ph type="sldNum" sz="quarter" idx="11"/>
          </p:nvPr>
        </p:nvSpPr>
        <p:spPr/>
        <p:txBody>
          <a:bodyPr/>
          <a:lstStyle/>
          <a:p>
            <a:fld id="{4E950855-28E0-B842-9330-3B380073FD02}" type="slidenum">
              <a:rPr lang="fr-FR" smtClean="0"/>
              <a:pPr/>
              <a:t>19</a:t>
            </a:fld>
            <a:endParaRPr lang="fr-FR" dirty="0"/>
          </a:p>
        </p:txBody>
      </p:sp>
    </p:spTree>
    <p:extLst>
      <p:ext uri="{BB962C8B-B14F-4D97-AF65-F5344CB8AC3E}">
        <p14:creationId xmlns:p14="http://schemas.microsoft.com/office/powerpoint/2010/main" val="114134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7A3042A-BFF9-47B9-B099-5C7F54BA3489}"/>
              </a:ext>
            </a:extLst>
          </p:cNvPr>
          <p:cNvSpPr>
            <a:spLocks noGrp="1" noChangeArrowheads="1"/>
          </p:cNvSpPr>
          <p:nvPr>
            <p:ph type="title"/>
          </p:nvPr>
        </p:nvSpPr>
        <p:spPr/>
        <p:txBody>
          <a:bodyPr>
            <a:normAutofit fontScale="90000"/>
          </a:bodyPr>
          <a:lstStyle/>
          <a:p>
            <a:r>
              <a:rPr lang="en-US" dirty="0"/>
              <a:t>Introduction to Measurement System Analysis (MSA)</a:t>
            </a:r>
          </a:p>
        </p:txBody>
      </p:sp>
      <p:sp>
        <p:nvSpPr>
          <p:cNvPr id="2" name="Espace réservé du contenu 1">
            <a:extLst>
              <a:ext uri="{FF2B5EF4-FFF2-40B4-BE49-F238E27FC236}">
                <a16:creationId xmlns:a16="http://schemas.microsoft.com/office/drawing/2014/main" id="{D3CAD566-E472-B649-BA58-60CD4323F55C}"/>
              </a:ext>
            </a:extLst>
          </p:cNvPr>
          <p:cNvSpPr>
            <a:spLocks noGrp="1"/>
          </p:cNvSpPr>
          <p:nvPr>
            <p:ph sz="quarter" idx="12"/>
          </p:nvPr>
        </p:nvSpPr>
        <p:spPr/>
        <p:txBody>
          <a:bodyPr>
            <a:normAutofit fontScale="85000" lnSpcReduction="10000"/>
          </a:bodyPr>
          <a:lstStyle/>
          <a:p>
            <a:endParaRPr lang="en-US" dirty="0"/>
          </a:p>
          <a:p>
            <a:r>
              <a:rPr lang="en-US" dirty="0"/>
              <a:t>Everyday our lives are being impacted by more and more data. We have become a data driven society. </a:t>
            </a:r>
          </a:p>
          <a:p>
            <a:r>
              <a:rPr lang="en-US" dirty="0"/>
              <a:t>In business and industry, we are using data in more ways than ever before.  </a:t>
            </a:r>
          </a:p>
          <a:p>
            <a:r>
              <a:rPr lang="en-US" dirty="0"/>
              <a:t>Today manufacturing companies gather massive amounts of information through measurement and inspection. When this measurement data is being used to make decisions regarding the process and the business in general it is vital that the data is accurate. If there are errors in our measurement system we will be making decisions based on incorrect data. We could be making incorrect decisions or producing non-conforming parts. A properly planned and executed Measurement System Analysis (MSA) can help build a strong foundation for any data based decision making process.</a:t>
            </a:r>
          </a:p>
        </p:txBody>
      </p:sp>
      <p:sp>
        <p:nvSpPr>
          <p:cNvPr id="6" name="Espace réservé du numéro de diapositive 5">
            <a:extLst>
              <a:ext uri="{FF2B5EF4-FFF2-40B4-BE49-F238E27FC236}">
                <a16:creationId xmlns:a16="http://schemas.microsoft.com/office/drawing/2014/main" id="{43B1459E-B8CD-6541-96B6-CC22FC54327C}"/>
              </a:ext>
            </a:extLst>
          </p:cNvPr>
          <p:cNvSpPr>
            <a:spLocks noGrp="1"/>
          </p:cNvSpPr>
          <p:nvPr>
            <p:ph type="sldNum" sz="quarter" idx="11"/>
          </p:nvPr>
        </p:nvSpPr>
        <p:spPr/>
        <p:txBody>
          <a:bodyPr/>
          <a:lstStyle/>
          <a:p>
            <a:fld id="{4E950855-28E0-B842-9330-3B380073FD02}" type="slidenum">
              <a:rPr lang="fr-FR" smtClean="0"/>
              <a:pPr/>
              <a:t>2</a:t>
            </a:fld>
            <a:endParaRPr lang="fr-FR" dirty="0"/>
          </a:p>
        </p:txBody>
      </p:sp>
    </p:spTree>
    <p:extLst>
      <p:ext uri="{BB962C8B-B14F-4D97-AF65-F5344CB8AC3E}">
        <p14:creationId xmlns:p14="http://schemas.microsoft.com/office/powerpoint/2010/main" val="343738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normAutofit fontScale="85000" lnSpcReduction="10000"/>
          </a:bodyPr>
          <a:lstStyle/>
          <a:p>
            <a:r>
              <a:rPr lang="en-US" dirty="0"/>
              <a:t>Attribute Gage R &amp; R</a:t>
            </a:r>
          </a:p>
          <a:p>
            <a:pPr lvl="1"/>
            <a:r>
              <a:rPr lang="en-US" dirty="0"/>
              <a:t>Attribute measurement systems can be analyzed using a similar method. Measurement uncertainty of attribute gages shall be calculated using shorter method as below:</a:t>
            </a:r>
          </a:p>
          <a:p>
            <a:pPr lvl="1"/>
            <a:r>
              <a:rPr lang="en-US" dirty="0"/>
              <a:t>Determine the gage to be studied</a:t>
            </a:r>
          </a:p>
          <a:p>
            <a:pPr lvl="1"/>
            <a:r>
              <a:rPr lang="en-US" dirty="0"/>
              <a:t>Obtain 10 random samples from a regular production run</a:t>
            </a:r>
          </a:p>
          <a:p>
            <a:pPr lvl="1"/>
            <a:r>
              <a:rPr lang="en-US" dirty="0"/>
              <a:t>Select 2 different operators who perform the particular inspection activity regularly</a:t>
            </a:r>
          </a:p>
          <a:p>
            <a:pPr lvl="1"/>
            <a:r>
              <a:rPr lang="en-US" dirty="0"/>
              <a:t>Have the operators perform the inspection two times for each of the sample parts and record the data</a:t>
            </a:r>
          </a:p>
          <a:p>
            <a:pPr lvl="1"/>
            <a:r>
              <a:rPr lang="en-US" dirty="0"/>
              <a:t>Next, calculate the kappa value.</a:t>
            </a:r>
          </a:p>
          <a:p>
            <a:pPr lvl="1"/>
            <a:r>
              <a:rPr lang="en-US" dirty="0"/>
              <a:t>When the kappa value is greater than 0.6, the gage is deemed acceptable</a:t>
            </a:r>
          </a:p>
          <a:p>
            <a:pPr lvl="2"/>
            <a:r>
              <a:rPr lang="en-US" dirty="0"/>
              <a:t>If not, the gage may need to be replaced or calibrated</a:t>
            </a:r>
          </a:p>
        </p:txBody>
      </p:sp>
      <p:sp>
        <p:nvSpPr>
          <p:cNvPr id="7" name="Espace réservé du numéro de diapositive 6">
            <a:extLst>
              <a:ext uri="{FF2B5EF4-FFF2-40B4-BE49-F238E27FC236}">
                <a16:creationId xmlns:a16="http://schemas.microsoft.com/office/drawing/2014/main" id="{B80578B1-0C96-7B41-BE2A-C0B83A413ABF}"/>
              </a:ext>
            </a:extLst>
          </p:cNvPr>
          <p:cNvSpPr>
            <a:spLocks noGrp="1"/>
          </p:cNvSpPr>
          <p:nvPr>
            <p:ph type="sldNum" sz="quarter" idx="11"/>
          </p:nvPr>
        </p:nvSpPr>
        <p:spPr/>
        <p:txBody>
          <a:bodyPr/>
          <a:lstStyle/>
          <a:p>
            <a:fld id="{4E950855-28E0-B842-9330-3B380073FD02}" type="slidenum">
              <a:rPr lang="fr-FR" smtClean="0"/>
              <a:pPr/>
              <a:t>20</a:t>
            </a:fld>
            <a:endParaRPr lang="fr-FR" dirty="0"/>
          </a:p>
        </p:txBody>
      </p:sp>
    </p:spTree>
    <p:extLst>
      <p:ext uri="{BB962C8B-B14F-4D97-AF65-F5344CB8AC3E}">
        <p14:creationId xmlns:p14="http://schemas.microsoft.com/office/powerpoint/2010/main" val="226649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How to Perform Measurement System Analysis (MSA)</a:t>
            </a:r>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normAutofit fontScale="92500" lnSpcReduction="20000"/>
          </a:bodyPr>
          <a:lstStyle/>
          <a:p>
            <a:r>
              <a:rPr lang="en-US" dirty="0"/>
              <a:t>Attribute Gage R &amp; R</a:t>
            </a:r>
          </a:p>
          <a:p>
            <a:pPr lvl="1"/>
            <a:r>
              <a:rPr lang="en-US" dirty="0"/>
              <a:t>The attribute gage study should be performed based on the same criteria listed previously for the Gage R &amp; R study.</a:t>
            </a:r>
          </a:p>
          <a:p>
            <a:pPr lvl="1"/>
            <a:r>
              <a:rPr lang="en-US" dirty="0"/>
              <a:t>During MSA, the Gage R&amp;R or the attribute gage study should be completed on each of the gages, instruments or fixtures used in the measurement system. The results should be documented and stored in a database for future reference. It may be required for a PPAP submission to the customer. </a:t>
            </a:r>
          </a:p>
          <a:p>
            <a:pPr lvl="1"/>
            <a:r>
              <a:rPr lang="en-US" dirty="0"/>
              <a:t>Furthermore, if any issues should arise, a new study can be performed on the gage and the results compared to the previous data to determine if a change has occurred. A properly performed MSA can have a dramatic influence on the quality of data being collected and product quality.</a:t>
            </a:r>
          </a:p>
        </p:txBody>
      </p:sp>
      <p:sp>
        <p:nvSpPr>
          <p:cNvPr id="7" name="Espace réservé du numéro de diapositive 6">
            <a:extLst>
              <a:ext uri="{FF2B5EF4-FFF2-40B4-BE49-F238E27FC236}">
                <a16:creationId xmlns:a16="http://schemas.microsoft.com/office/drawing/2014/main" id="{63DD46BC-5EAB-8F4F-8E88-FB51DA9D6F38}"/>
              </a:ext>
            </a:extLst>
          </p:cNvPr>
          <p:cNvSpPr>
            <a:spLocks noGrp="1"/>
          </p:cNvSpPr>
          <p:nvPr>
            <p:ph type="sldNum" sz="quarter" idx="11"/>
          </p:nvPr>
        </p:nvSpPr>
        <p:spPr/>
        <p:txBody>
          <a:bodyPr/>
          <a:lstStyle/>
          <a:p>
            <a:fld id="{4E950855-28E0-B842-9330-3B380073FD02}" type="slidenum">
              <a:rPr lang="fr-FR" smtClean="0"/>
              <a:pPr/>
              <a:t>21</a:t>
            </a:fld>
            <a:endParaRPr lang="fr-FR" dirty="0"/>
          </a:p>
        </p:txBody>
      </p:sp>
    </p:spTree>
    <p:extLst>
      <p:ext uri="{BB962C8B-B14F-4D97-AF65-F5344CB8AC3E}">
        <p14:creationId xmlns:p14="http://schemas.microsoft.com/office/powerpoint/2010/main" val="431517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AFEC4-B508-4C2E-BA8E-C1B2073F1692}"/>
              </a:ext>
            </a:extLst>
          </p:cNvPr>
          <p:cNvSpPr>
            <a:spLocks noGrp="1"/>
          </p:cNvSpPr>
          <p:nvPr>
            <p:ph type="title"/>
          </p:nvPr>
        </p:nvSpPr>
        <p:spPr/>
        <p:txBody>
          <a:bodyPr/>
          <a:lstStyle/>
          <a:p>
            <a:r>
              <a:rPr lang="fr-FR" dirty="0"/>
              <a:t>Key </a:t>
            </a:r>
            <a:r>
              <a:rPr lang="fr-FR" dirty="0" err="1"/>
              <a:t>terms</a:t>
            </a:r>
            <a:r>
              <a:rPr lang="fr-FR" dirty="0"/>
              <a:t> and </a:t>
            </a:r>
            <a:r>
              <a:rPr lang="fr-FR" dirty="0" err="1"/>
              <a:t>definitions</a:t>
            </a:r>
            <a:endParaRPr lang="fr-FR" dirty="0"/>
          </a:p>
        </p:txBody>
      </p:sp>
      <p:sp>
        <p:nvSpPr>
          <p:cNvPr id="3" name="Espace réservé du contenu 2">
            <a:extLst>
              <a:ext uri="{FF2B5EF4-FFF2-40B4-BE49-F238E27FC236}">
                <a16:creationId xmlns:a16="http://schemas.microsoft.com/office/drawing/2014/main" id="{EE871CB6-57E1-44A1-BE13-C8AE1B9BFA6B}"/>
              </a:ext>
            </a:extLst>
          </p:cNvPr>
          <p:cNvSpPr>
            <a:spLocks noGrp="1"/>
          </p:cNvSpPr>
          <p:nvPr>
            <p:ph sz="quarter" idx="12"/>
          </p:nvPr>
        </p:nvSpPr>
        <p:spPr/>
        <p:txBody>
          <a:bodyPr>
            <a:normAutofit fontScale="70000" lnSpcReduction="20000"/>
          </a:bodyPr>
          <a:lstStyle/>
          <a:p>
            <a:r>
              <a:rPr lang="en-US" dirty="0"/>
              <a:t>Attribute data – Data that can be counted for recording and analysis (sometimes referred to as go/ no go data)</a:t>
            </a:r>
          </a:p>
          <a:p>
            <a:pPr lvl="1"/>
            <a:endParaRPr lang="en-US" dirty="0"/>
          </a:p>
          <a:p>
            <a:r>
              <a:rPr lang="en-US" dirty="0"/>
              <a:t>Variable data – Data that can be measured; data that has a value that can vary from one sample to the next; continuous variable data can have an infinite number of values</a:t>
            </a:r>
          </a:p>
          <a:p>
            <a:r>
              <a:rPr lang="en-US" dirty="0"/>
              <a:t>Bias – Difference between the average or mean observed value and the target value</a:t>
            </a:r>
          </a:p>
          <a:p>
            <a:pPr lvl="1"/>
            <a:endParaRPr lang="en-US" dirty="0"/>
          </a:p>
          <a:p>
            <a:r>
              <a:rPr lang="en-US" dirty="0"/>
              <a:t>Stability – A change in the measurement bias over a period of time</a:t>
            </a:r>
          </a:p>
          <a:p>
            <a:pPr lvl="1"/>
            <a:endParaRPr lang="en-US" dirty="0"/>
          </a:p>
          <a:p>
            <a:r>
              <a:rPr lang="en-US" dirty="0"/>
              <a:t>A stable process would be considered in “statistical control”</a:t>
            </a:r>
          </a:p>
          <a:p>
            <a:pPr lvl="1"/>
            <a:endParaRPr lang="en-US" dirty="0"/>
          </a:p>
          <a:p>
            <a:r>
              <a:rPr lang="en-US" dirty="0"/>
              <a:t>Linearity – A change in bias value within the range of normal process operation</a:t>
            </a:r>
          </a:p>
          <a:p>
            <a:pPr lvl="1"/>
            <a:endParaRPr lang="en-US" dirty="0"/>
          </a:p>
          <a:p>
            <a:r>
              <a:rPr lang="en-US" dirty="0"/>
              <a:t>Resolution – Smallest unit of measure of a selected tool gage or instrument; the sensitivity of the measurement system to process variation for a particular characteristic being measured</a:t>
            </a:r>
          </a:p>
          <a:p>
            <a:pPr lvl="1"/>
            <a:endParaRPr lang="en-US" dirty="0"/>
          </a:p>
          <a:p>
            <a:endParaRPr lang="fr-FR" dirty="0"/>
          </a:p>
        </p:txBody>
      </p:sp>
      <p:sp>
        <p:nvSpPr>
          <p:cNvPr id="9" name="Espace réservé du numéro de diapositive 8">
            <a:extLst>
              <a:ext uri="{FF2B5EF4-FFF2-40B4-BE49-F238E27FC236}">
                <a16:creationId xmlns:a16="http://schemas.microsoft.com/office/drawing/2014/main" id="{03BEC3F7-1F7A-C441-9ADC-4E3393FCDBC7}"/>
              </a:ext>
            </a:extLst>
          </p:cNvPr>
          <p:cNvSpPr>
            <a:spLocks noGrp="1"/>
          </p:cNvSpPr>
          <p:nvPr>
            <p:ph type="sldNum" sz="quarter" idx="11"/>
          </p:nvPr>
        </p:nvSpPr>
        <p:spPr/>
        <p:txBody>
          <a:bodyPr/>
          <a:lstStyle/>
          <a:p>
            <a:fld id="{4E950855-28E0-B842-9330-3B380073FD02}" type="slidenum">
              <a:rPr lang="fr-FR" smtClean="0"/>
              <a:pPr/>
              <a:t>22</a:t>
            </a:fld>
            <a:endParaRPr lang="fr-FR" dirty="0"/>
          </a:p>
        </p:txBody>
      </p:sp>
    </p:spTree>
    <p:extLst>
      <p:ext uri="{BB962C8B-B14F-4D97-AF65-F5344CB8AC3E}">
        <p14:creationId xmlns:p14="http://schemas.microsoft.com/office/powerpoint/2010/main" val="337170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AFEC4-B508-4C2E-BA8E-C1B2073F1692}"/>
              </a:ext>
            </a:extLst>
          </p:cNvPr>
          <p:cNvSpPr>
            <a:spLocks noGrp="1"/>
          </p:cNvSpPr>
          <p:nvPr>
            <p:ph type="title"/>
          </p:nvPr>
        </p:nvSpPr>
        <p:spPr/>
        <p:txBody>
          <a:bodyPr/>
          <a:lstStyle/>
          <a:p>
            <a:r>
              <a:rPr lang="fr-FR" dirty="0"/>
              <a:t>Key </a:t>
            </a:r>
            <a:r>
              <a:rPr lang="fr-FR" dirty="0" err="1"/>
              <a:t>terms</a:t>
            </a:r>
            <a:r>
              <a:rPr lang="fr-FR" dirty="0"/>
              <a:t> and </a:t>
            </a:r>
            <a:r>
              <a:rPr lang="fr-FR" dirty="0" err="1"/>
              <a:t>definitions</a:t>
            </a:r>
            <a:endParaRPr lang="fr-FR" dirty="0"/>
          </a:p>
        </p:txBody>
      </p:sp>
      <p:sp>
        <p:nvSpPr>
          <p:cNvPr id="3" name="Espace réservé du contenu 2">
            <a:extLst>
              <a:ext uri="{FF2B5EF4-FFF2-40B4-BE49-F238E27FC236}">
                <a16:creationId xmlns:a16="http://schemas.microsoft.com/office/drawing/2014/main" id="{EE871CB6-57E1-44A1-BE13-C8AE1B9BFA6B}"/>
              </a:ext>
            </a:extLst>
          </p:cNvPr>
          <p:cNvSpPr>
            <a:spLocks noGrp="1"/>
          </p:cNvSpPr>
          <p:nvPr>
            <p:ph sz="quarter" idx="12"/>
          </p:nvPr>
        </p:nvSpPr>
        <p:spPr/>
        <p:txBody>
          <a:bodyPr>
            <a:normAutofit fontScale="85000" lnSpcReduction="20000"/>
          </a:bodyPr>
          <a:lstStyle/>
          <a:p>
            <a:r>
              <a:rPr lang="en-US" dirty="0"/>
              <a:t>Accuracy – The closeness of the data to the target or exact value or to an accepted reference value</a:t>
            </a:r>
          </a:p>
          <a:p>
            <a:endParaRPr lang="en-US" dirty="0"/>
          </a:p>
          <a:p>
            <a:r>
              <a:rPr lang="en-US" dirty="0"/>
              <a:t>Precision – How close a set of measurements are to each other</a:t>
            </a:r>
          </a:p>
          <a:p>
            <a:endParaRPr lang="en-US" dirty="0"/>
          </a:p>
          <a:p>
            <a:r>
              <a:rPr lang="en-US" dirty="0"/>
              <a:t>Repeatability – A measure of the effectiveness of the tool being used; the variation of measurements obtained by a single operator using the same tool to measure the same characteristic</a:t>
            </a:r>
          </a:p>
          <a:p>
            <a:endParaRPr lang="en-US" dirty="0"/>
          </a:p>
          <a:p>
            <a:r>
              <a:rPr lang="en-US" dirty="0"/>
              <a:t>Reproducibility – A measure of the operator variation; the variation in a set of data collected by different operators using the same tool to measure the same part characteristic</a:t>
            </a:r>
          </a:p>
          <a:p>
            <a:endParaRPr lang="fr-FR" dirty="0"/>
          </a:p>
        </p:txBody>
      </p:sp>
      <p:sp>
        <p:nvSpPr>
          <p:cNvPr id="7" name="Espace réservé du numéro de diapositive 6">
            <a:extLst>
              <a:ext uri="{FF2B5EF4-FFF2-40B4-BE49-F238E27FC236}">
                <a16:creationId xmlns:a16="http://schemas.microsoft.com/office/drawing/2014/main" id="{169200A3-5061-5A4B-A9A3-B97ECDB5B0DE}"/>
              </a:ext>
            </a:extLst>
          </p:cNvPr>
          <p:cNvSpPr>
            <a:spLocks noGrp="1"/>
          </p:cNvSpPr>
          <p:nvPr>
            <p:ph type="sldNum" sz="quarter" idx="11"/>
          </p:nvPr>
        </p:nvSpPr>
        <p:spPr/>
        <p:txBody>
          <a:bodyPr/>
          <a:lstStyle/>
          <a:p>
            <a:fld id="{4E950855-28E0-B842-9330-3B380073FD02}" type="slidenum">
              <a:rPr lang="fr-FR" smtClean="0"/>
              <a:pPr/>
              <a:t>23</a:t>
            </a:fld>
            <a:endParaRPr lang="fr-FR" dirty="0"/>
          </a:p>
        </p:txBody>
      </p:sp>
    </p:spTree>
    <p:extLst>
      <p:ext uri="{BB962C8B-B14F-4D97-AF65-F5344CB8AC3E}">
        <p14:creationId xmlns:p14="http://schemas.microsoft.com/office/powerpoint/2010/main" val="3763343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7AFEC4-B508-4C2E-BA8E-C1B2073F1692}"/>
              </a:ext>
            </a:extLst>
          </p:cNvPr>
          <p:cNvSpPr>
            <a:spLocks noGrp="1"/>
          </p:cNvSpPr>
          <p:nvPr>
            <p:ph type="title"/>
          </p:nvPr>
        </p:nvSpPr>
        <p:spPr/>
        <p:txBody>
          <a:bodyPr/>
          <a:lstStyle/>
          <a:p>
            <a:r>
              <a:rPr lang="fr-FR" dirty="0"/>
              <a:t>Key </a:t>
            </a:r>
            <a:r>
              <a:rPr lang="fr-FR" dirty="0" err="1"/>
              <a:t>terms</a:t>
            </a:r>
            <a:r>
              <a:rPr lang="fr-FR" dirty="0"/>
              <a:t> and </a:t>
            </a:r>
            <a:r>
              <a:rPr lang="fr-FR" dirty="0" err="1"/>
              <a:t>definitions</a:t>
            </a:r>
            <a:endParaRPr lang="fr-FR" dirty="0"/>
          </a:p>
        </p:txBody>
      </p:sp>
      <p:sp>
        <p:nvSpPr>
          <p:cNvPr id="3" name="Espace réservé du contenu 2">
            <a:extLst>
              <a:ext uri="{FF2B5EF4-FFF2-40B4-BE49-F238E27FC236}">
                <a16:creationId xmlns:a16="http://schemas.microsoft.com/office/drawing/2014/main" id="{EE871CB6-57E1-44A1-BE13-C8AE1B9BFA6B}"/>
              </a:ext>
            </a:extLst>
          </p:cNvPr>
          <p:cNvSpPr>
            <a:spLocks noGrp="1"/>
          </p:cNvSpPr>
          <p:nvPr>
            <p:ph sz="quarter" idx="12"/>
          </p:nvPr>
        </p:nvSpPr>
        <p:spPr/>
        <p:txBody>
          <a:bodyPr>
            <a:normAutofit fontScale="85000" lnSpcReduction="20000"/>
          </a:bodyPr>
          <a:lstStyle/>
          <a:p>
            <a:r>
              <a:rPr lang="en-US" dirty="0"/>
              <a:t>Accuracy – The closeness of the data to the target or exact value or to an accepted reference value</a:t>
            </a:r>
          </a:p>
          <a:p>
            <a:endParaRPr lang="en-US" dirty="0"/>
          </a:p>
          <a:p>
            <a:r>
              <a:rPr lang="en-US" dirty="0"/>
              <a:t>Precision – How close a set of measurements are to each other</a:t>
            </a:r>
          </a:p>
          <a:p>
            <a:endParaRPr lang="en-US" dirty="0"/>
          </a:p>
          <a:p>
            <a:r>
              <a:rPr lang="en-US" dirty="0"/>
              <a:t>Repeatability – A measure of the effectiveness of the tool being used; the variation of measurements obtained by a single operator using the same tool to measure the same characteristic</a:t>
            </a:r>
          </a:p>
          <a:p>
            <a:endParaRPr lang="en-US" dirty="0"/>
          </a:p>
          <a:p>
            <a:r>
              <a:rPr lang="en-US" dirty="0"/>
              <a:t>Reproducibility – A measure of the operator variation; the variation in a set of data collected by different operators using the same tool to measure the same part characteristic</a:t>
            </a:r>
          </a:p>
          <a:p>
            <a:endParaRPr lang="fr-FR" dirty="0"/>
          </a:p>
        </p:txBody>
      </p:sp>
      <p:sp>
        <p:nvSpPr>
          <p:cNvPr id="7" name="Espace réservé du numéro de diapositive 6">
            <a:extLst>
              <a:ext uri="{FF2B5EF4-FFF2-40B4-BE49-F238E27FC236}">
                <a16:creationId xmlns:a16="http://schemas.microsoft.com/office/drawing/2014/main" id="{477A5372-62C4-FF47-A992-E890A09B8D14}"/>
              </a:ext>
            </a:extLst>
          </p:cNvPr>
          <p:cNvSpPr>
            <a:spLocks noGrp="1"/>
          </p:cNvSpPr>
          <p:nvPr>
            <p:ph type="sldNum" sz="quarter" idx="11"/>
          </p:nvPr>
        </p:nvSpPr>
        <p:spPr/>
        <p:txBody>
          <a:bodyPr/>
          <a:lstStyle/>
          <a:p>
            <a:fld id="{4E950855-28E0-B842-9330-3B380073FD02}" type="slidenum">
              <a:rPr lang="fr-FR" smtClean="0"/>
              <a:pPr/>
              <a:t>24</a:t>
            </a:fld>
            <a:endParaRPr lang="fr-FR" dirty="0"/>
          </a:p>
        </p:txBody>
      </p:sp>
    </p:spTree>
    <p:extLst>
      <p:ext uri="{BB962C8B-B14F-4D97-AF65-F5344CB8AC3E}">
        <p14:creationId xmlns:p14="http://schemas.microsoft.com/office/powerpoint/2010/main" val="2947158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8B80FCA-FF53-4E1F-96DA-DA4C1866024B}"/>
              </a:ext>
            </a:extLst>
          </p:cNvPr>
          <p:cNvSpPr>
            <a:spLocks noGrp="1" noChangeArrowheads="1"/>
          </p:cNvSpPr>
          <p:nvPr>
            <p:ph type="ctrTitle"/>
          </p:nvPr>
        </p:nvSpPr>
        <p:spPr>
          <a:noFill/>
          <a:ln/>
        </p:spPr>
        <p:txBody>
          <a:bodyPr anchor="ctr"/>
          <a:lstStyle/>
          <a:p>
            <a:r>
              <a:rPr lang="en-US" altLang="fr-FR" dirty="0"/>
              <a:t>Measurement Systems </a:t>
            </a:r>
            <a:br>
              <a:rPr lang="en-US" altLang="fr-FR" dirty="0"/>
            </a:br>
            <a:r>
              <a:rPr lang="en-US" altLang="fr-FR" dirty="0">
                <a:solidFill>
                  <a:schemeClr val="accent1"/>
                </a:solidFill>
              </a:rPr>
              <a:t>Analysis</a:t>
            </a:r>
          </a:p>
        </p:txBody>
      </p:sp>
      <p:sp>
        <p:nvSpPr>
          <p:cNvPr id="3" name="Espace réservé du numéro de diapositive 2">
            <a:extLst>
              <a:ext uri="{FF2B5EF4-FFF2-40B4-BE49-F238E27FC236}">
                <a16:creationId xmlns:a16="http://schemas.microsoft.com/office/drawing/2014/main" id="{B62C7001-09EB-7C47-9483-31672EA37302}"/>
              </a:ext>
            </a:extLst>
          </p:cNvPr>
          <p:cNvSpPr>
            <a:spLocks noGrp="1"/>
          </p:cNvSpPr>
          <p:nvPr>
            <p:ph type="sldNum" sz="quarter" idx="12"/>
          </p:nvPr>
        </p:nvSpPr>
        <p:spPr/>
        <p:txBody>
          <a:bodyPr/>
          <a:lstStyle/>
          <a:p>
            <a:fld id="{4E950855-28E0-B842-9330-3B380073FD02}" type="slidenum">
              <a:rPr lang="fr-FR" smtClean="0"/>
              <a:pPr/>
              <a:t>25</a:t>
            </a:fld>
            <a:endParaRPr lang="fr-FR"/>
          </a:p>
        </p:txBody>
      </p:sp>
    </p:spTree>
    <p:extLst>
      <p:ext uri="{BB962C8B-B14F-4D97-AF65-F5344CB8AC3E}">
        <p14:creationId xmlns:p14="http://schemas.microsoft.com/office/powerpoint/2010/main" val="252653558"/>
      </p:ext>
    </p:extLst>
  </p:cSld>
  <p:clrMapOvr>
    <a:masterClrMapping/>
  </p:clrMapOvr>
  <p:transition advTm="8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AF4E3F3-0F2E-4744-9A18-19A56B1E514A}"/>
              </a:ext>
            </a:extLst>
          </p:cNvPr>
          <p:cNvSpPr>
            <a:spLocks noGrp="1" noChangeArrowheads="1"/>
          </p:cNvSpPr>
          <p:nvPr>
            <p:ph type="title"/>
          </p:nvPr>
        </p:nvSpPr>
        <p:spPr/>
        <p:txBody>
          <a:bodyPr/>
          <a:lstStyle/>
          <a:p>
            <a:r>
              <a:rPr lang="en-US" altLang="fr-FR"/>
              <a:t>Measurement Systems Analysis</a:t>
            </a:r>
          </a:p>
        </p:txBody>
      </p:sp>
      <p:sp>
        <p:nvSpPr>
          <p:cNvPr id="8195" name="Rectangle 3">
            <a:extLst>
              <a:ext uri="{FF2B5EF4-FFF2-40B4-BE49-F238E27FC236}">
                <a16:creationId xmlns:a16="http://schemas.microsoft.com/office/drawing/2014/main" id="{5D70A93C-4CED-4CD4-82CE-405397DD78F2}"/>
              </a:ext>
            </a:extLst>
          </p:cNvPr>
          <p:cNvSpPr>
            <a:spLocks noGrp="1" noChangeArrowheads="1"/>
          </p:cNvSpPr>
          <p:nvPr>
            <p:ph sz="quarter" idx="12"/>
          </p:nvPr>
        </p:nvSpPr>
        <p:spPr/>
        <p:txBody>
          <a:bodyPr/>
          <a:lstStyle/>
          <a:p>
            <a:r>
              <a:rPr lang="en-US" altLang="fr-FR" dirty="0"/>
              <a:t>Basic Concepts of Measurement Systems</a:t>
            </a:r>
          </a:p>
          <a:p>
            <a:pPr lvl="1"/>
            <a:r>
              <a:rPr lang="en-US" altLang="fr-FR" dirty="0">
                <a:solidFill>
                  <a:schemeClr val="accent1"/>
                </a:solidFill>
              </a:rPr>
              <a:t>A Process</a:t>
            </a:r>
          </a:p>
          <a:p>
            <a:r>
              <a:rPr lang="en-US" altLang="fr-FR" dirty="0"/>
              <a:t>Statistics and the Analysis of Measurement Systems</a:t>
            </a:r>
          </a:p>
          <a:p>
            <a:r>
              <a:rPr lang="en-US" altLang="fr-FR" dirty="0"/>
              <a:t>Conducting a Measurement Systems Analysis</a:t>
            </a:r>
          </a:p>
          <a:p>
            <a:r>
              <a:rPr lang="en-US" altLang="fr-FR" dirty="0"/>
              <a:t>ISO - TC 69 is the Statistics Group</a:t>
            </a:r>
          </a:p>
          <a:p>
            <a:r>
              <a:rPr lang="en-US" altLang="fr-FR" dirty="0"/>
              <a:t>Ensures high ‘Data Quality’ (Think of Bias)</a:t>
            </a:r>
          </a:p>
        </p:txBody>
      </p:sp>
      <p:sp>
        <p:nvSpPr>
          <p:cNvPr id="5" name="Espace réservé du numéro de diapositive 4">
            <a:extLst>
              <a:ext uri="{FF2B5EF4-FFF2-40B4-BE49-F238E27FC236}">
                <a16:creationId xmlns:a16="http://schemas.microsoft.com/office/drawing/2014/main" id="{863570C7-032B-764F-8994-C06332E5472A}"/>
              </a:ext>
            </a:extLst>
          </p:cNvPr>
          <p:cNvSpPr>
            <a:spLocks noGrp="1"/>
          </p:cNvSpPr>
          <p:nvPr>
            <p:ph type="sldNum" sz="quarter" idx="11"/>
          </p:nvPr>
        </p:nvSpPr>
        <p:spPr/>
        <p:txBody>
          <a:bodyPr/>
          <a:lstStyle/>
          <a:p>
            <a:fld id="{4E950855-28E0-B842-9330-3B380073FD02}" type="slidenum">
              <a:rPr lang="fr-FR" smtClean="0"/>
              <a:pPr/>
              <a:t>26</a:t>
            </a:fld>
            <a:endParaRPr lang="fr-FR" dirty="0"/>
          </a:p>
        </p:txBody>
      </p:sp>
    </p:spTree>
    <p:extLst>
      <p:ext uri="{BB962C8B-B14F-4D97-AF65-F5344CB8AC3E}">
        <p14:creationId xmlns:p14="http://schemas.microsoft.com/office/powerpoint/2010/main" val="235851316"/>
      </p:ext>
    </p:extLst>
  </p:cSld>
  <p:clrMapOvr>
    <a:masterClrMapping/>
  </p:clrMapOvr>
  <p:transition advTm="8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28E22C9-6292-48F0-9CD8-8F4F232EBE89}"/>
              </a:ext>
            </a:extLst>
          </p:cNvPr>
          <p:cNvSpPr>
            <a:spLocks noGrp="1" noChangeArrowheads="1"/>
          </p:cNvSpPr>
          <p:nvPr>
            <p:ph type="title"/>
          </p:nvPr>
        </p:nvSpPr>
        <p:spPr/>
        <p:txBody>
          <a:bodyPr/>
          <a:lstStyle/>
          <a:p>
            <a:r>
              <a:rPr lang="en-US" altLang="fr-FR"/>
              <a:t>Course Focus &amp; Flow</a:t>
            </a:r>
          </a:p>
        </p:txBody>
      </p:sp>
      <p:sp>
        <p:nvSpPr>
          <p:cNvPr id="9219" name="Rectangle 3">
            <a:extLst>
              <a:ext uri="{FF2B5EF4-FFF2-40B4-BE49-F238E27FC236}">
                <a16:creationId xmlns:a16="http://schemas.microsoft.com/office/drawing/2014/main" id="{006A5800-BD1D-43EF-973A-DF8B378E62F9}"/>
              </a:ext>
            </a:extLst>
          </p:cNvPr>
          <p:cNvSpPr>
            <a:spLocks noGrp="1" noChangeArrowheads="1"/>
          </p:cNvSpPr>
          <p:nvPr>
            <p:ph sz="quarter" idx="12"/>
          </p:nvPr>
        </p:nvSpPr>
        <p:spPr/>
        <p:txBody>
          <a:bodyPr>
            <a:normAutofit fontScale="92500" lnSpcReduction="20000"/>
          </a:bodyPr>
          <a:lstStyle/>
          <a:p>
            <a:r>
              <a:rPr lang="en-US" altLang="fr-FR"/>
              <a:t>Measurement as a Process</a:t>
            </a:r>
          </a:p>
          <a:p>
            <a:r>
              <a:rPr lang="en-US" altLang="fr-FR"/>
              <a:t>Mechanical Aspects (vs Destructive)</a:t>
            </a:r>
          </a:p>
          <a:p>
            <a:pPr lvl="1"/>
            <a:r>
              <a:rPr lang="en-US" altLang="fr-FR"/>
              <a:t>Piece part</a:t>
            </a:r>
          </a:p>
          <a:p>
            <a:pPr lvl="1"/>
            <a:r>
              <a:rPr lang="en-US" altLang="fr-FR"/>
              <a:t>Continuous (fabric)</a:t>
            </a:r>
          </a:p>
          <a:p>
            <a:r>
              <a:rPr lang="en-US" altLang="fr-FR"/>
              <a:t>Features of a Measurement System</a:t>
            </a:r>
          </a:p>
          <a:p>
            <a:r>
              <a:rPr lang="en-US" altLang="fr-FR"/>
              <a:t>Methods of Analysis</a:t>
            </a:r>
          </a:p>
          <a:p>
            <a:r>
              <a:rPr lang="en-US" altLang="fr-FR"/>
              <a:t>Gauge R&amp;R Studies</a:t>
            </a:r>
          </a:p>
          <a:p>
            <a:r>
              <a:rPr lang="en-US" altLang="fr-FR"/>
              <a:t>Special Gauging Situations</a:t>
            </a:r>
          </a:p>
          <a:p>
            <a:pPr lvl="1"/>
            <a:r>
              <a:rPr lang="en-US" altLang="fr-FR"/>
              <a:t>Go/No-Go</a:t>
            </a:r>
          </a:p>
          <a:p>
            <a:pPr lvl="1"/>
            <a:r>
              <a:rPr lang="en-US" altLang="fr-FR"/>
              <a:t>Destructive Tests</a:t>
            </a:r>
          </a:p>
        </p:txBody>
      </p:sp>
      <p:sp>
        <p:nvSpPr>
          <p:cNvPr id="5" name="Espace réservé du numéro de diapositive 4">
            <a:extLst>
              <a:ext uri="{FF2B5EF4-FFF2-40B4-BE49-F238E27FC236}">
                <a16:creationId xmlns:a16="http://schemas.microsoft.com/office/drawing/2014/main" id="{158E35AC-458F-024B-8F0E-1F32C1FDC8E6}"/>
              </a:ext>
            </a:extLst>
          </p:cNvPr>
          <p:cNvSpPr>
            <a:spLocks noGrp="1"/>
          </p:cNvSpPr>
          <p:nvPr>
            <p:ph type="sldNum" sz="quarter" idx="11"/>
          </p:nvPr>
        </p:nvSpPr>
        <p:spPr/>
        <p:txBody>
          <a:bodyPr/>
          <a:lstStyle/>
          <a:p>
            <a:fld id="{4E950855-28E0-B842-9330-3B380073FD02}" type="slidenum">
              <a:rPr lang="fr-FR" smtClean="0"/>
              <a:pPr/>
              <a:t>27</a:t>
            </a:fld>
            <a:endParaRPr lang="fr-FR" dirty="0"/>
          </a:p>
        </p:txBody>
      </p:sp>
    </p:spTree>
    <p:extLst>
      <p:ext uri="{BB962C8B-B14F-4D97-AF65-F5344CB8AC3E}">
        <p14:creationId xmlns:p14="http://schemas.microsoft.com/office/powerpoint/2010/main" val="4076164036"/>
      </p:ext>
    </p:extLst>
  </p:cSld>
  <p:clrMapOvr>
    <a:masterClrMapping/>
  </p:clrMapOvr>
  <p:transition spd="med" advTm="8000">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C0DD063-B295-428B-89B7-E091F23143ED}"/>
              </a:ext>
            </a:extLst>
          </p:cNvPr>
          <p:cNvSpPr>
            <a:spLocks noGrp="1" noChangeArrowheads="1"/>
          </p:cNvSpPr>
          <p:nvPr>
            <p:ph type="title"/>
          </p:nvPr>
        </p:nvSpPr>
        <p:spPr>
          <a:noFill/>
          <a:ln/>
        </p:spPr>
        <p:txBody>
          <a:bodyPr/>
          <a:lstStyle/>
          <a:p>
            <a:r>
              <a:rPr lang="en-US" altLang="fr-FR"/>
              <a:t>Place Timeline Here</a:t>
            </a:r>
          </a:p>
        </p:txBody>
      </p:sp>
      <p:sp>
        <p:nvSpPr>
          <p:cNvPr id="10243" name="Line 3">
            <a:extLst>
              <a:ext uri="{FF2B5EF4-FFF2-40B4-BE49-F238E27FC236}">
                <a16:creationId xmlns:a16="http://schemas.microsoft.com/office/drawing/2014/main" id="{4ED23183-B999-4F4B-B35A-D5923FF45F87}"/>
              </a:ext>
            </a:extLst>
          </p:cNvPr>
          <p:cNvSpPr>
            <a:spLocks noChangeShapeType="1"/>
          </p:cNvSpPr>
          <p:nvPr/>
        </p:nvSpPr>
        <p:spPr bwMode="auto">
          <a:xfrm>
            <a:off x="2171700" y="2552700"/>
            <a:ext cx="4972050" cy="0"/>
          </a:xfrm>
          <a:prstGeom prst="line">
            <a:avLst/>
          </a:prstGeom>
          <a:noFill/>
          <a:ln w="508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 name="Espace réservé du numéro de diapositive 2">
            <a:extLst>
              <a:ext uri="{FF2B5EF4-FFF2-40B4-BE49-F238E27FC236}">
                <a16:creationId xmlns:a16="http://schemas.microsoft.com/office/drawing/2014/main" id="{D6BE7870-1843-ED48-9A16-E861347DC200}"/>
              </a:ext>
            </a:extLst>
          </p:cNvPr>
          <p:cNvSpPr>
            <a:spLocks noGrp="1"/>
          </p:cNvSpPr>
          <p:nvPr>
            <p:ph type="sldNum" sz="quarter" idx="11"/>
          </p:nvPr>
        </p:nvSpPr>
        <p:spPr/>
        <p:txBody>
          <a:bodyPr/>
          <a:lstStyle/>
          <a:p>
            <a:fld id="{4E950855-28E0-B842-9330-3B380073FD02}" type="slidenum">
              <a:rPr lang="fr-FR" smtClean="0"/>
              <a:pPr/>
              <a:t>28</a:t>
            </a:fld>
            <a:endParaRPr lang="fr-FR" dirty="0"/>
          </a:p>
        </p:txBody>
      </p:sp>
    </p:spTree>
    <p:extLst>
      <p:ext uri="{BB962C8B-B14F-4D97-AF65-F5344CB8AC3E}">
        <p14:creationId xmlns:p14="http://schemas.microsoft.com/office/powerpoint/2010/main" val="2298144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F9AD5E4-DAF5-4212-AA82-95845493B184}"/>
              </a:ext>
            </a:extLst>
          </p:cNvPr>
          <p:cNvSpPr>
            <a:spLocks noGrp="1" noChangeArrowheads="1"/>
          </p:cNvSpPr>
          <p:nvPr>
            <p:ph type="title"/>
          </p:nvPr>
        </p:nvSpPr>
        <p:spPr>
          <a:noFill/>
          <a:ln/>
        </p:spPr>
        <p:txBody>
          <a:bodyPr/>
          <a:lstStyle/>
          <a:p>
            <a:r>
              <a:rPr lang="en-US" altLang="fr-FR" sz="3600"/>
              <a:t>The Target &amp; Goal</a:t>
            </a:r>
          </a:p>
        </p:txBody>
      </p:sp>
      <p:pic>
        <p:nvPicPr>
          <p:cNvPr id="11267" name="Picture 3">
            <a:extLst>
              <a:ext uri="{FF2B5EF4-FFF2-40B4-BE49-F238E27FC236}">
                <a16:creationId xmlns:a16="http://schemas.microsoft.com/office/drawing/2014/main" id="{0846A42D-E01B-4941-A8E1-68445C6C774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1366" y="1072753"/>
            <a:ext cx="6360319"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4">
            <a:extLst>
              <a:ext uri="{FF2B5EF4-FFF2-40B4-BE49-F238E27FC236}">
                <a16:creationId xmlns:a16="http://schemas.microsoft.com/office/drawing/2014/main" id="{A23FA3B1-CE38-4B1A-A803-F4CC5E26CC48}"/>
              </a:ext>
            </a:extLst>
          </p:cNvPr>
          <p:cNvSpPr>
            <a:spLocks noChangeArrowheads="1"/>
          </p:cNvSpPr>
          <p:nvPr/>
        </p:nvSpPr>
        <p:spPr bwMode="auto">
          <a:xfrm>
            <a:off x="1599010" y="3440907"/>
            <a:ext cx="877643"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chemeClr val="accent3"/>
                </a:solidFill>
                <a:latin typeface="Arial" panose="020B0604020202020204" pitchFamily="34" charset="0"/>
              </a:rPr>
              <a:t>Prototype</a:t>
            </a:r>
          </a:p>
        </p:txBody>
      </p:sp>
      <p:sp>
        <p:nvSpPr>
          <p:cNvPr id="11269" name="Rectangle 5">
            <a:extLst>
              <a:ext uri="{FF2B5EF4-FFF2-40B4-BE49-F238E27FC236}">
                <a16:creationId xmlns:a16="http://schemas.microsoft.com/office/drawing/2014/main" id="{B8DEBC2E-8128-44C9-8C9D-F020EB3AAD2F}"/>
              </a:ext>
            </a:extLst>
          </p:cNvPr>
          <p:cNvSpPr>
            <a:spLocks noChangeArrowheads="1"/>
          </p:cNvSpPr>
          <p:nvPr/>
        </p:nvSpPr>
        <p:spPr bwMode="auto">
          <a:xfrm>
            <a:off x="2970610" y="2783682"/>
            <a:ext cx="1031531"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chemeClr val="accent3"/>
                </a:solidFill>
                <a:latin typeface="Arial" panose="020B0604020202020204" pitchFamily="34" charset="0"/>
              </a:rPr>
              <a:t>Pre-Launch</a:t>
            </a:r>
          </a:p>
        </p:txBody>
      </p:sp>
      <p:sp>
        <p:nvSpPr>
          <p:cNvPr id="11270" name="Rectangle 6">
            <a:extLst>
              <a:ext uri="{FF2B5EF4-FFF2-40B4-BE49-F238E27FC236}">
                <a16:creationId xmlns:a16="http://schemas.microsoft.com/office/drawing/2014/main" id="{E3A332C6-592F-40EF-9E00-1BB89ABD5A25}"/>
              </a:ext>
            </a:extLst>
          </p:cNvPr>
          <p:cNvSpPr>
            <a:spLocks noChangeArrowheads="1"/>
          </p:cNvSpPr>
          <p:nvPr/>
        </p:nvSpPr>
        <p:spPr bwMode="auto">
          <a:xfrm>
            <a:off x="4342210" y="2059782"/>
            <a:ext cx="96420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chemeClr val="accent3"/>
                </a:solidFill>
                <a:latin typeface="Arial" panose="020B0604020202020204" pitchFamily="34" charset="0"/>
              </a:rPr>
              <a:t>Production</a:t>
            </a:r>
          </a:p>
        </p:txBody>
      </p:sp>
      <p:sp>
        <p:nvSpPr>
          <p:cNvPr id="11271" name="Rectangle 7">
            <a:extLst>
              <a:ext uri="{FF2B5EF4-FFF2-40B4-BE49-F238E27FC236}">
                <a16:creationId xmlns:a16="http://schemas.microsoft.com/office/drawing/2014/main" id="{CB50BFE5-7301-43C9-B863-17D75481666C}"/>
              </a:ext>
            </a:extLst>
          </p:cNvPr>
          <p:cNvSpPr>
            <a:spLocks noChangeArrowheads="1"/>
          </p:cNvSpPr>
          <p:nvPr/>
        </p:nvSpPr>
        <p:spPr bwMode="auto">
          <a:xfrm>
            <a:off x="3261122" y="4471987"/>
            <a:ext cx="435214" cy="251993"/>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solidFill>
                  <a:schemeClr val="accent1"/>
                </a:solidFill>
                <a:latin typeface="Arial" panose="020B0604020202020204" pitchFamily="34" charset="0"/>
              </a:rPr>
              <a:t>USL</a:t>
            </a:r>
          </a:p>
        </p:txBody>
      </p:sp>
      <p:sp>
        <p:nvSpPr>
          <p:cNvPr id="11272" name="Rectangle 8">
            <a:extLst>
              <a:ext uri="{FF2B5EF4-FFF2-40B4-BE49-F238E27FC236}">
                <a16:creationId xmlns:a16="http://schemas.microsoft.com/office/drawing/2014/main" id="{2B571CE8-71E0-42E7-8397-0604A82FB003}"/>
              </a:ext>
            </a:extLst>
          </p:cNvPr>
          <p:cNvSpPr>
            <a:spLocks noChangeArrowheads="1"/>
          </p:cNvSpPr>
          <p:nvPr/>
        </p:nvSpPr>
        <p:spPr bwMode="auto">
          <a:xfrm>
            <a:off x="1832372" y="4481512"/>
            <a:ext cx="409566" cy="251993"/>
          </a:xfrm>
          <a:prstGeom prst="rect">
            <a:avLst/>
          </a:prstGeom>
          <a:noFill/>
          <a:ln w="127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dirty="0">
                <a:solidFill>
                  <a:schemeClr val="accent1"/>
                </a:solidFill>
                <a:latin typeface="Arial" panose="020B0604020202020204" pitchFamily="34" charset="0"/>
              </a:rPr>
              <a:t>LSL</a:t>
            </a:r>
          </a:p>
        </p:txBody>
      </p:sp>
      <p:sp>
        <p:nvSpPr>
          <p:cNvPr id="11273" name="Rectangle 9">
            <a:extLst>
              <a:ext uri="{FF2B5EF4-FFF2-40B4-BE49-F238E27FC236}">
                <a16:creationId xmlns:a16="http://schemas.microsoft.com/office/drawing/2014/main" id="{C421F23F-F7AC-444D-9EC0-1BBF54DDABAB}"/>
              </a:ext>
            </a:extLst>
          </p:cNvPr>
          <p:cNvSpPr>
            <a:spLocks noChangeArrowheads="1"/>
          </p:cNvSpPr>
          <p:nvPr/>
        </p:nvSpPr>
        <p:spPr bwMode="auto">
          <a:xfrm>
            <a:off x="457218" y="1340232"/>
            <a:ext cx="207027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chemeClr val="accent1"/>
                </a:solidFill>
                <a:latin typeface="Arial" panose="020B0604020202020204" pitchFamily="34" charset="0"/>
              </a:rPr>
              <a:t>Continuous Improvement</a:t>
            </a:r>
          </a:p>
        </p:txBody>
      </p:sp>
      <p:sp>
        <p:nvSpPr>
          <p:cNvPr id="11274" name="Line 10">
            <a:extLst>
              <a:ext uri="{FF2B5EF4-FFF2-40B4-BE49-F238E27FC236}">
                <a16:creationId xmlns:a16="http://schemas.microsoft.com/office/drawing/2014/main" id="{FC9AE5F9-024C-4470-8EFC-1FAEEBD5AA04}"/>
              </a:ext>
            </a:extLst>
          </p:cNvPr>
          <p:cNvSpPr>
            <a:spLocks noChangeShapeType="1"/>
          </p:cNvSpPr>
          <p:nvPr/>
        </p:nvSpPr>
        <p:spPr bwMode="auto">
          <a:xfrm flipV="1">
            <a:off x="3676650" y="3590925"/>
            <a:ext cx="1314450" cy="9525"/>
          </a:xfrm>
          <a:prstGeom prst="line">
            <a:avLst/>
          </a:prstGeom>
          <a:noFill/>
          <a:ln w="508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 name="Espace réservé du numéro de diapositive 2">
            <a:extLst>
              <a:ext uri="{FF2B5EF4-FFF2-40B4-BE49-F238E27FC236}">
                <a16:creationId xmlns:a16="http://schemas.microsoft.com/office/drawing/2014/main" id="{25B7BAF5-DF4B-B54A-AEB4-18B21F8487B6}"/>
              </a:ext>
            </a:extLst>
          </p:cNvPr>
          <p:cNvSpPr>
            <a:spLocks noGrp="1"/>
          </p:cNvSpPr>
          <p:nvPr>
            <p:ph type="sldNum" sz="quarter" idx="11"/>
          </p:nvPr>
        </p:nvSpPr>
        <p:spPr/>
        <p:txBody>
          <a:bodyPr/>
          <a:lstStyle/>
          <a:p>
            <a:fld id="{4E950855-28E0-B842-9330-3B380073FD02}" type="slidenum">
              <a:rPr lang="fr-FR" smtClean="0"/>
              <a:pPr/>
              <a:t>29</a:t>
            </a:fld>
            <a:endParaRPr lang="fr-FR" dirty="0"/>
          </a:p>
        </p:txBody>
      </p:sp>
    </p:spTree>
    <p:extLst>
      <p:ext uri="{BB962C8B-B14F-4D97-AF65-F5344CB8AC3E}">
        <p14:creationId xmlns:p14="http://schemas.microsoft.com/office/powerpoint/2010/main" val="2470331977"/>
      </p:ext>
    </p:extLst>
  </p:cSld>
  <p:clrMapOvr>
    <a:masterClrMapping/>
  </p:clrMapOvr>
  <p:transition spd="med" advTm="8000">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7F7DB8-A18E-445E-B620-84D39377BCD3}"/>
              </a:ext>
            </a:extLst>
          </p:cNvPr>
          <p:cNvSpPr>
            <a:spLocks noGrp="1"/>
          </p:cNvSpPr>
          <p:nvPr>
            <p:ph type="title"/>
          </p:nvPr>
        </p:nvSpPr>
        <p:spPr/>
        <p:txBody>
          <a:bodyPr>
            <a:normAutofit fontScale="90000"/>
          </a:bodyPr>
          <a:lstStyle/>
          <a:p>
            <a:r>
              <a:rPr lang="en-US" dirty="0"/>
              <a:t>What is Measurement System Analysis (MSA)</a:t>
            </a:r>
            <a:br>
              <a:rPr lang="en-US" dirty="0"/>
            </a:br>
            <a:endParaRPr lang="fr-FR" dirty="0"/>
          </a:p>
        </p:txBody>
      </p:sp>
      <p:sp>
        <p:nvSpPr>
          <p:cNvPr id="3" name="Espace réservé du contenu 2">
            <a:extLst>
              <a:ext uri="{FF2B5EF4-FFF2-40B4-BE49-F238E27FC236}">
                <a16:creationId xmlns:a16="http://schemas.microsoft.com/office/drawing/2014/main" id="{7BD020F9-B0B2-4607-9CA8-4A8EEA3B9C88}"/>
              </a:ext>
            </a:extLst>
          </p:cNvPr>
          <p:cNvSpPr>
            <a:spLocks noGrp="1"/>
          </p:cNvSpPr>
          <p:nvPr>
            <p:ph sz="quarter" idx="12"/>
          </p:nvPr>
        </p:nvSpPr>
        <p:spPr/>
        <p:txBody>
          <a:bodyPr/>
          <a:lstStyle/>
          <a:p>
            <a:r>
              <a:rPr lang="en-US" dirty="0"/>
              <a:t>MSA is defined as an experimental and mathematical method of determining the amount of variation that exists within a measurement process. Variation in the measurement process can directly contribute to our overall process variability. MSA is used to certify the measurement system for use by evaluating the system’s accuracy, precision and stability.</a:t>
            </a:r>
            <a:endParaRPr lang="fr-FR" dirty="0"/>
          </a:p>
        </p:txBody>
      </p:sp>
      <p:sp>
        <p:nvSpPr>
          <p:cNvPr id="7" name="Espace réservé du numéro de diapositive 6">
            <a:extLst>
              <a:ext uri="{FF2B5EF4-FFF2-40B4-BE49-F238E27FC236}">
                <a16:creationId xmlns:a16="http://schemas.microsoft.com/office/drawing/2014/main" id="{8D94A970-E135-0347-9550-AD25C643B59A}"/>
              </a:ext>
            </a:extLst>
          </p:cNvPr>
          <p:cNvSpPr>
            <a:spLocks noGrp="1"/>
          </p:cNvSpPr>
          <p:nvPr>
            <p:ph type="sldNum" sz="quarter" idx="11"/>
          </p:nvPr>
        </p:nvSpPr>
        <p:spPr/>
        <p:txBody>
          <a:bodyPr/>
          <a:lstStyle/>
          <a:p>
            <a:fld id="{4E950855-28E0-B842-9330-3B380073FD02}" type="slidenum">
              <a:rPr lang="fr-FR" smtClean="0"/>
              <a:pPr/>
              <a:t>3</a:t>
            </a:fld>
            <a:endParaRPr lang="fr-FR" dirty="0"/>
          </a:p>
        </p:txBody>
      </p:sp>
    </p:spTree>
    <p:extLst>
      <p:ext uri="{BB962C8B-B14F-4D97-AF65-F5344CB8AC3E}">
        <p14:creationId xmlns:p14="http://schemas.microsoft.com/office/powerpoint/2010/main" val="166451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ABBD70B-1387-4375-8DBD-DEE862BEFE91}"/>
              </a:ext>
            </a:extLst>
          </p:cNvPr>
          <p:cNvSpPr>
            <a:spLocks noGrp="1" noChangeArrowheads="1"/>
          </p:cNvSpPr>
          <p:nvPr>
            <p:ph type="title"/>
          </p:nvPr>
        </p:nvSpPr>
        <p:spPr>
          <a:noFill/>
          <a:ln/>
        </p:spPr>
        <p:txBody>
          <a:bodyPr/>
          <a:lstStyle/>
          <a:p>
            <a:r>
              <a:rPr lang="en-US" altLang="fr-FR"/>
              <a:t>Key Words</a:t>
            </a:r>
          </a:p>
        </p:txBody>
      </p:sp>
      <p:sp>
        <p:nvSpPr>
          <p:cNvPr id="12291" name="Rectangle 3">
            <a:extLst>
              <a:ext uri="{FF2B5EF4-FFF2-40B4-BE49-F238E27FC236}">
                <a16:creationId xmlns:a16="http://schemas.microsoft.com/office/drawing/2014/main" id="{3368AA4F-2B5B-4AEC-A37A-75729FC2D875}"/>
              </a:ext>
            </a:extLst>
          </p:cNvPr>
          <p:cNvSpPr>
            <a:spLocks noGrp="1" noChangeArrowheads="1"/>
          </p:cNvSpPr>
          <p:nvPr>
            <p:ph sz="quarter" idx="12"/>
          </p:nvPr>
        </p:nvSpPr>
        <p:spPr>
          <a:noFill/>
          <a:ln/>
        </p:spPr>
        <p:txBody>
          <a:bodyPr/>
          <a:lstStyle/>
          <a:p>
            <a:r>
              <a:rPr lang="en-US" altLang="fr-FR"/>
              <a:t>Discrimination</a:t>
            </a:r>
          </a:p>
          <a:p>
            <a:pPr lvl="1">
              <a:buFontTx/>
              <a:buNone/>
            </a:pPr>
            <a:r>
              <a:rPr lang="en-US" altLang="fr-FR" sz="1500"/>
              <a:t>Ability to tell things apart</a:t>
            </a:r>
            <a:endParaRPr lang="en-US" altLang="fr-FR" sz="3000"/>
          </a:p>
          <a:p>
            <a:r>
              <a:rPr lang="en-US" altLang="fr-FR"/>
              <a:t>Bias </a:t>
            </a:r>
            <a:r>
              <a:rPr lang="en-US" altLang="fr-FR" sz="1500">
                <a:solidFill>
                  <a:srgbClr val="005400"/>
                </a:solidFill>
              </a:rPr>
              <a:t>[per AIAG] </a:t>
            </a:r>
            <a:r>
              <a:rPr lang="en-US" altLang="fr-FR">
                <a:solidFill>
                  <a:srgbClr val="00279F"/>
                </a:solidFill>
              </a:rPr>
              <a:t>(Accuracy)</a:t>
            </a:r>
            <a:endParaRPr lang="en-US" altLang="fr-FR"/>
          </a:p>
          <a:p>
            <a:r>
              <a:rPr lang="en-US" altLang="fr-FR"/>
              <a:t>Repeatability </a:t>
            </a:r>
            <a:r>
              <a:rPr lang="en-US" altLang="fr-FR" sz="1500">
                <a:solidFill>
                  <a:srgbClr val="005400"/>
                </a:solidFill>
              </a:rPr>
              <a:t>[per AIAG]</a:t>
            </a:r>
            <a:r>
              <a:rPr lang="en-US" altLang="fr-FR" sz="2100">
                <a:solidFill>
                  <a:srgbClr val="005400"/>
                </a:solidFill>
              </a:rPr>
              <a:t> </a:t>
            </a:r>
            <a:r>
              <a:rPr lang="en-US" altLang="fr-FR">
                <a:solidFill>
                  <a:srgbClr val="00279F"/>
                </a:solidFill>
              </a:rPr>
              <a:t>(Precision)</a:t>
            </a:r>
            <a:endParaRPr lang="en-US" altLang="fr-FR"/>
          </a:p>
          <a:p>
            <a:r>
              <a:rPr lang="en-US" altLang="fr-FR"/>
              <a:t>Reproducibility</a:t>
            </a:r>
          </a:p>
          <a:p>
            <a:r>
              <a:rPr lang="en-US" altLang="fr-FR"/>
              <a:t>Linearity</a:t>
            </a:r>
          </a:p>
          <a:p>
            <a:r>
              <a:rPr lang="en-US" altLang="fr-FR"/>
              <a:t>Stability</a:t>
            </a:r>
          </a:p>
        </p:txBody>
      </p:sp>
      <p:sp>
        <p:nvSpPr>
          <p:cNvPr id="3" name="Espace réservé du numéro de diapositive 2">
            <a:extLst>
              <a:ext uri="{FF2B5EF4-FFF2-40B4-BE49-F238E27FC236}">
                <a16:creationId xmlns:a16="http://schemas.microsoft.com/office/drawing/2014/main" id="{4D9785E4-78A7-534B-A5F3-4738181794B1}"/>
              </a:ext>
            </a:extLst>
          </p:cNvPr>
          <p:cNvSpPr>
            <a:spLocks noGrp="1"/>
          </p:cNvSpPr>
          <p:nvPr>
            <p:ph type="sldNum" sz="quarter" idx="11"/>
          </p:nvPr>
        </p:nvSpPr>
        <p:spPr/>
        <p:txBody>
          <a:bodyPr/>
          <a:lstStyle/>
          <a:p>
            <a:fld id="{4E950855-28E0-B842-9330-3B380073FD02}" type="slidenum">
              <a:rPr lang="fr-FR" smtClean="0"/>
              <a:pPr/>
              <a:t>30</a:t>
            </a:fld>
            <a:endParaRPr lang="fr-FR" dirty="0"/>
          </a:p>
        </p:txBody>
      </p:sp>
    </p:spTree>
    <p:extLst>
      <p:ext uri="{BB962C8B-B14F-4D97-AF65-F5344CB8AC3E}">
        <p14:creationId xmlns:p14="http://schemas.microsoft.com/office/powerpoint/2010/main" val="3432404514"/>
      </p:ext>
    </p:extLst>
  </p:cSld>
  <p:clrMapOvr>
    <a:masterClrMapping/>
  </p:clrMapOvr>
  <p:transition spd="med" advTm="8000">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26">
            <a:extLst>
              <a:ext uri="{FF2B5EF4-FFF2-40B4-BE49-F238E27FC236}">
                <a16:creationId xmlns:a16="http://schemas.microsoft.com/office/drawing/2014/main" id="{176A73D4-C9DE-43E0-B852-F7BF21ECCC2A}"/>
              </a:ext>
            </a:extLst>
          </p:cNvPr>
          <p:cNvSpPr>
            <a:spLocks noGrp="1" noChangeArrowheads="1"/>
          </p:cNvSpPr>
          <p:nvPr>
            <p:ph type="title"/>
          </p:nvPr>
        </p:nvSpPr>
        <p:spPr>
          <a:noFill/>
          <a:ln/>
        </p:spPr>
        <p:txBody>
          <a:bodyPr/>
          <a:lstStyle/>
          <a:p>
            <a:r>
              <a:rPr lang="en-US" altLang="fr-FR"/>
              <a:t>Terminology</a:t>
            </a:r>
          </a:p>
        </p:txBody>
      </p:sp>
      <p:sp>
        <p:nvSpPr>
          <p:cNvPr id="120835" name="Rectangle 1027">
            <a:extLst>
              <a:ext uri="{FF2B5EF4-FFF2-40B4-BE49-F238E27FC236}">
                <a16:creationId xmlns:a16="http://schemas.microsoft.com/office/drawing/2014/main" id="{9E715F74-17AD-4C64-9856-213F6D869C84}"/>
              </a:ext>
            </a:extLst>
          </p:cNvPr>
          <p:cNvSpPr>
            <a:spLocks noGrp="1" noChangeArrowheads="1"/>
          </p:cNvSpPr>
          <p:nvPr>
            <p:ph sz="quarter" idx="12"/>
          </p:nvPr>
        </p:nvSpPr>
        <p:spPr>
          <a:noFill/>
          <a:ln/>
        </p:spPr>
        <p:txBody>
          <a:bodyPr/>
          <a:lstStyle/>
          <a:p>
            <a:r>
              <a:rPr lang="en-US" altLang="fr-FR" sz="2100"/>
              <a:t>Error ≠ Mistake</a:t>
            </a:r>
          </a:p>
          <a:p>
            <a:r>
              <a:rPr lang="en-US" altLang="fr-FR" sz="2100"/>
              <a:t>Error ≠ Uncertainty</a:t>
            </a:r>
          </a:p>
          <a:p>
            <a:r>
              <a:rPr lang="en-US" altLang="fr-FR" sz="2100"/>
              <a:t>Percentage Error ≠ Percentage Uncertainty</a:t>
            </a:r>
          </a:p>
          <a:p>
            <a:r>
              <a:rPr lang="en-US" altLang="fr-FR" sz="2100"/>
              <a:t>Accuracy ≠ Precision</a:t>
            </a:r>
          </a:p>
        </p:txBody>
      </p:sp>
      <p:sp>
        <p:nvSpPr>
          <p:cNvPr id="3" name="Espace réservé du numéro de diapositive 2">
            <a:extLst>
              <a:ext uri="{FF2B5EF4-FFF2-40B4-BE49-F238E27FC236}">
                <a16:creationId xmlns:a16="http://schemas.microsoft.com/office/drawing/2014/main" id="{4047828E-F121-D74A-8232-8BD60CB36C62}"/>
              </a:ext>
            </a:extLst>
          </p:cNvPr>
          <p:cNvSpPr>
            <a:spLocks noGrp="1"/>
          </p:cNvSpPr>
          <p:nvPr>
            <p:ph type="sldNum" sz="quarter" idx="11"/>
          </p:nvPr>
        </p:nvSpPr>
        <p:spPr/>
        <p:txBody>
          <a:bodyPr/>
          <a:lstStyle/>
          <a:p>
            <a:fld id="{4E950855-28E0-B842-9330-3B380073FD02}" type="slidenum">
              <a:rPr lang="fr-FR" smtClean="0"/>
              <a:pPr/>
              <a:t>31</a:t>
            </a:fld>
            <a:endParaRPr lang="fr-FR" dirty="0"/>
          </a:p>
        </p:txBody>
      </p:sp>
    </p:spTree>
    <p:extLst>
      <p:ext uri="{BB962C8B-B14F-4D97-AF65-F5344CB8AC3E}">
        <p14:creationId xmlns:p14="http://schemas.microsoft.com/office/powerpoint/2010/main" val="3602370009"/>
      </p:ext>
    </p:extLst>
  </p:cSld>
  <p:clrMapOvr>
    <a:masterClrMapping/>
  </p:clrMapOvr>
  <p:transition spd="med" advTm="8000">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a:extLst>
              <a:ext uri="{FF2B5EF4-FFF2-40B4-BE49-F238E27FC236}">
                <a16:creationId xmlns:a16="http://schemas.microsoft.com/office/drawing/2014/main" id="{3BE110D6-BEC6-4662-AE86-C0E2843CD1D5}"/>
              </a:ext>
            </a:extLst>
          </p:cNvPr>
          <p:cNvSpPr>
            <a:spLocks noGrp="1" noChangeArrowheads="1"/>
          </p:cNvSpPr>
          <p:nvPr>
            <p:ph type="title"/>
          </p:nvPr>
        </p:nvSpPr>
        <p:spPr>
          <a:noFill/>
          <a:ln/>
        </p:spPr>
        <p:txBody>
          <a:bodyPr/>
          <a:lstStyle/>
          <a:p>
            <a:r>
              <a:rPr lang="en-US" altLang="fr-FR"/>
              <a:t>Measurement Uncertainty</a:t>
            </a:r>
          </a:p>
        </p:txBody>
      </p:sp>
      <p:sp>
        <p:nvSpPr>
          <p:cNvPr id="121859" name="Rectangle 1027">
            <a:extLst>
              <a:ext uri="{FF2B5EF4-FFF2-40B4-BE49-F238E27FC236}">
                <a16:creationId xmlns:a16="http://schemas.microsoft.com/office/drawing/2014/main" id="{F72F2FC4-5585-4B81-B971-1EBE4E88FB71}"/>
              </a:ext>
            </a:extLst>
          </p:cNvPr>
          <p:cNvSpPr>
            <a:spLocks noGrp="1" noChangeArrowheads="1"/>
          </p:cNvSpPr>
          <p:nvPr>
            <p:ph sz="quarter" idx="12"/>
          </p:nvPr>
        </p:nvSpPr>
        <p:spPr>
          <a:noFill/>
          <a:ln/>
        </p:spPr>
        <p:txBody>
          <a:bodyPr/>
          <a:lstStyle/>
          <a:p>
            <a:r>
              <a:rPr lang="en-US" altLang="fr-FR" sz="1800"/>
              <a:t>Different conventions are used to report measurement uncertainty.</a:t>
            </a:r>
          </a:p>
          <a:p>
            <a:r>
              <a:rPr lang="en-US" altLang="fr-FR" sz="1800"/>
              <a:t>What does </a:t>
            </a:r>
            <a:r>
              <a:rPr lang="en-US" altLang="fr-FR" sz="1500">
                <a:solidFill>
                  <a:srgbClr val="00279F"/>
                </a:solidFill>
              </a:rPr>
              <a:t>±5</a:t>
            </a:r>
            <a:r>
              <a:rPr lang="en-US" altLang="fr-FR" sz="1800"/>
              <a:t> mean in m = 75 </a:t>
            </a:r>
            <a:r>
              <a:rPr lang="en-US" altLang="fr-FR" sz="1500">
                <a:solidFill>
                  <a:srgbClr val="00279F"/>
                </a:solidFill>
              </a:rPr>
              <a:t>±5</a:t>
            </a:r>
            <a:r>
              <a:rPr lang="en-US" altLang="fr-FR" sz="1800"/>
              <a:t>?</a:t>
            </a:r>
          </a:p>
          <a:p>
            <a:pPr lvl="1">
              <a:buFont typeface="Wingdings 3" panose="05040102010807070707" pitchFamily="18" charset="2"/>
              <a:buChar char="´"/>
            </a:pPr>
            <a:r>
              <a:rPr lang="en-US" altLang="fr-FR" sz="1500"/>
              <a:t>Estimated Standard Deviation: </a:t>
            </a:r>
            <a:r>
              <a:rPr lang="en-US" altLang="fr-FR">
                <a:solidFill>
                  <a:srgbClr val="005400"/>
                </a:solidFill>
                <a:sym typeface="Symbol" panose="05050102010706020507" pitchFamily="18" charset="2"/>
              </a:rPr>
              <a:t></a:t>
            </a:r>
            <a:endParaRPr lang="en-US" altLang="fr-FR" sz="1500"/>
          </a:p>
          <a:p>
            <a:pPr lvl="1">
              <a:buFont typeface="Wingdings 3" panose="05040102010807070707" pitchFamily="18" charset="2"/>
              <a:buChar char="´"/>
            </a:pPr>
            <a:r>
              <a:rPr lang="en-US" altLang="fr-FR" sz="1500"/>
              <a:t>Estimated Standard Error: </a:t>
            </a:r>
            <a:r>
              <a:rPr lang="en-US" altLang="fr-FR">
                <a:solidFill>
                  <a:srgbClr val="005400"/>
                </a:solidFill>
                <a:sym typeface="Symbol" panose="05050102010706020507" pitchFamily="18" charset="2"/>
              </a:rPr>
              <a:t></a:t>
            </a:r>
            <a:r>
              <a:rPr lang="en-US" altLang="fr-FR" baseline="-25000">
                <a:sym typeface="Symbol" panose="05050102010706020507" pitchFamily="18" charset="2"/>
              </a:rPr>
              <a:t>m</a:t>
            </a:r>
            <a:r>
              <a:rPr lang="en-US" altLang="fr-FR">
                <a:sym typeface="Symbol" panose="05050102010706020507" pitchFamily="18" charset="2"/>
              </a:rPr>
              <a:t> = </a:t>
            </a:r>
            <a:r>
              <a:rPr lang="en-US" altLang="fr-FR">
                <a:solidFill>
                  <a:srgbClr val="005400"/>
                </a:solidFill>
                <a:sym typeface="Symbol" panose="05050102010706020507" pitchFamily="18" charset="2"/>
              </a:rPr>
              <a:t></a:t>
            </a:r>
            <a:r>
              <a:rPr lang="en-US" altLang="fr-FR">
                <a:sym typeface="Symbol" panose="05050102010706020507" pitchFamily="18" charset="2"/>
              </a:rPr>
              <a:t>/√N</a:t>
            </a:r>
            <a:endParaRPr lang="en-US" altLang="fr-FR" sz="1500"/>
          </a:p>
          <a:p>
            <a:pPr lvl="1">
              <a:buFont typeface="Wingdings 3" panose="05040102010807070707" pitchFamily="18" charset="2"/>
              <a:buChar char="´"/>
            </a:pPr>
            <a:r>
              <a:rPr lang="en-US" altLang="fr-FR" sz="1500"/>
              <a:t>Expanded Uncertainty of ± 2</a:t>
            </a:r>
            <a:r>
              <a:rPr lang="en-US" altLang="fr-FR">
                <a:solidFill>
                  <a:srgbClr val="005400"/>
                </a:solidFill>
                <a:sym typeface="Symbol" panose="05050102010706020507" pitchFamily="18" charset="2"/>
              </a:rPr>
              <a:t></a:t>
            </a:r>
            <a:r>
              <a:rPr lang="en-US" altLang="fr-FR">
                <a:sym typeface="Symbol" panose="05050102010706020507" pitchFamily="18" charset="2"/>
              </a:rPr>
              <a:t> or </a:t>
            </a:r>
            <a:r>
              <a:rPr lang="en-US" altLang="fr-FR" sz="1500"/>
              <a:t>3</a:t>
            </a:r>
            <a:r>
              <a:rPr lang="en-US" altLang="fr-FR">
                <a:solidFill>
                  <a:srgbClr val="005400"/>
                </a:solidFill>
                <a:sym typeface="Symbol" panose="05050102010706020507" pitchFamily="18" charset="2"/>
              </a:rPr>
              <a:t></a:t>
            </a:r>
            <a:endParaRPr lang="en-US" altLang="fr-FR">
              <a:sym typeface="Symbol" panose="05050102010706020507" pitchFamily="18" charset="2"/>
            </a:endParaRPr>
          </a:p>
          <a:p>
            <a:pPr lvl="2">
              <a:buFont typeface="Wingdings 3" panose="05040102010807070707" pitchFamily="18" charset="2"/>
              <a:buNone/>
            </a:pPr>
            <a:r>
              <a:rPr lang="en-US" altLang="fr-FR" sz="1350"/>
              <a:t>Sometimes ± 1</a:t>
            </a:r>
            <a:r>
              <a:rPr lang="en-US" altLang="fr-FR" sz="1500">
                <a:solidFill>
                  <a:srgbClr val="005400"/>
                </a:solidFill>
                <a:sym typeface="Symbol" panose="05050102010706020507" pitchFamily="18" charset="2"/>
              </a:rPr>
              <a:t></a:t>
            </a:r>
            <a:r>
              <a:rPr lang="en-US" altLang="fr-FR" sz="1500">
                <a:sym typeface="Symbol" panose="05050102010706020507" pitchFamily="18" charset="2"/>
              </a:rPr>
              <a:t> (</a:t>
            </a:r>
            <a:r>
              <a:rPr lang="en-US" altLang="fr-FR" sz="1500">
                <a:solidFill>
                  <a:srgbClr val="790015"/>
                </a:solidFill>
                <a:sym typeface="Symbol" panose="05050102010706020507" pitchFamily="18" charset="2"/>
              </a:rPr>
              <a:t>Why</a:t>
            </a:r>
            <a:r>
              <a:rPr lang="en-US" altLang="fr-FR" sz="1500">
                <a:sym typeface="Symbol" panose="05050102010706020507" pitchFamily="18" charset="2"/>
              </a:rPr>
              <a:t>?)</a:t>
            </a:r>
            <a:endParaRPr lang="en-US" altLang="fr-FR" sz="1350"/>
          </a:p>
          <a:p>
            <a:pPr lvl="1">
              <a:buFont typeface="Wingdings 3" panose="05040102010807070707" pitchFamily="18" charset="2"/>
              <a:buChar char="´"/>
            </a:pPr>
            <a:r>
              <a:rPr lang="en-US" altLang="fr-FR" sz="1500"/>
              <a:t>95% or 99% Confidence Interval</a:t>
            </a:r>
          </a:p>
          <a:p>
            <a:pPr lvl="1">
              <a:buFont typeface="Wingdings 3" panose="05040102010807070707" pitchFamily="18" charset="2"/>
              <a:buChar char="´"/>
            </a:pPr>
            <a:r>
              <a:rPr lang="en-US" altLang="fr-FR" sz="1500"/>
              <a:t>Standard Uncertainty: u</a:t>
            </a:r>
          </a:p>
          <a:p>
            <a:pPr lvl="1">
              <a:buFont typeface="Wingdings 3" panose="05040102010807070707" pitchFamily="18" charset="2"/>
              <a:buChar char="´"/>
            </a:pPr>
            <a:r>
              <a:rPr lang="en-US" altLang="fr-FR" sz="1500"/>
              <a:t>Combined Standard Uncertainty: u</a:t>
            </a:r>
            <a:r>
              <a:rPr lang="en-US" altLang="fr-FR" baseline="-25000"/>
              <a:t>c</a:t>
            </a:r>
            <a:endParaRPr lang="en-US" altLang="fr-FR" sz="1500" baseline="-25000"/>
          </a:p>
        </p:txBody>
      </p:sp>
      <p:sp>
        <p:nvSpPr>
          <p:cNvPr id="3" name="Espace réservé du numéro de diapositive 2">
            <a:extLst>
              <a:ext uri="{FF2B5EF4-FFF2-40B4-BE49-F238E27FC236}">
                <a16:creationId xmlns:a16="http://schemas.microsoft.com/office/drawing/2014/main" id="{1ED1C391-AB66-BA49-8A2E-1576584E6FA8}"/>
              </a:ext>
            </a:extLst>
          </p:cNvPr>
          <p:cNvSpPr>
            <a:spLocks noGrp="1"/>
          </p:cNvSpPr>
          <p:nvPr>
            <p:ph type="sldNum" sz="quarter" idx="11"/>
          </p:nvPr>
        </p:nvSpPr>
        <p:spPr/>
        <p:txBody>
          <a:bodyPr/>
          <a:lstStyle/>
          <a:p>
            <a:fld id="{4E950855-28E0-B842-9330-3B380073FD02}" type="slidenum">
              <a:rPr lang="fr-FR" smtClean="0"/>
              <a:pPr/>
              <a:t>32</a:t>
            </a:fld>
            <a:endParaRPr lang="fr-FR" dirty="0"/>
          </a:p>
        </p:txBody>
      </p:sp>
    </p:spTree>
    <p:extLst>
      <p:ext uri="{BB962C8B-B14F-4D97-AF65-F5344CB8AC3E}">
        <p14:creationId xmlns:p14="http://schemas.microsoft.com/office/powerpoint/2010/main" val="1222613142"/>
      </p:ext>
    </p:extLst>
  </p:cSld>
  <p:clrMapOvr>
    <a:masterClrMapping/>
  </p:clrMapOvr>
  <p:transition spd="med" advTm="8000">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1026">
            <a:extLst>
              <a:ext uri="{FF2B5EF4-FFF2-40B4-BE49-F238E27FC236}">
                <a16:creationId xmlns:a16="http://schemas.microsoft.com/office/drawing/2014/main" id="{C8FEEDB9-B992-4F72-A8A7-DC933BB4687C}"/>
              </a:ext>
            </a:extLst>
          </p:cNvPr>
          <p:cNvSpPr>
            <a:spLocks noGrp="1" noChangeArrowheads="1"/>
          </p:cNvSpPr>
          <p:nvPr>
            <p:ph type="title"/>
          </p:nvPr>
        </p:nvSpPr>
        <p:spPr>
          <a:noFill/>
          <a:ln/>
        </p:spPr>
        <p:txBody>
          <a:bodyPr/>
          <a:lstStyle/>
          <a:p>
            <a:r>
              <a:rPr lang="en-US" altLang="fr-FR"/>
              <a:t>Measurement Uncertainty</a:t>
            </a:r>
          </a:p>
        </p:txBody>
      </p:sp>
      <p:sp>
        <p:nvSpPr>
          <p:cNvPr id="122883" name="Rectangle 1027">
            <a:extLst>
              <a:ext uri="{FF2B5EF4-FFF2-40B4-BE49-F238E27FC236}">
                <a16:creationId xmlns:a16="http://schemas.microsoft.com/office/drawing/2014/main" id="{8CAB1962-DB8E-4112-92E6-C2A6D119F477}"/>
              </a:ext>
            </a:extLst>
          </p:cNvPr>
          <p:cNvSpPr>
            <a:spLocks noGrp="1" noChangeArrowheads="1"/>
          </p:cNvSpPr>
          <p:nvPr>
            <p:ph sz="quarter" idx="12"/>
          </p:nvPr>
        </p:nvSpPr>
        <p:spPr>
          <a:noFill/>
          <a:ln/>
        </p:spPr>
        <p:txBody>
          <a:bodyPr/>
          <a:lstStyle/>
          <a:p>
            <a:r>
              <a:rPr lang="en-US" altLang="fr-FR" sz="2100"/>
              <a:t>Typical Reports</a:t>
            </a:r>
          </a:p>
          <a:p>
            <a:r>
              <a:rPr lang="en-US" altLang="fr-FR" sz="2100"/>
              <a:t>Physici</a:t>
            </a:r>
          </a:p>
        </p:txBody>
      </p:sp>
      <p:sp>
        <p:nvSpPr>
          <p:cNvPr id="122884" name="Line 1028">
            <a:extLst>
              <a:ext uri="{FF2B5EF4-FFF2-40B4-BE49-F238E27FC236}">
                <a16:creationId xmlns:a16="http://schemas.microsoft.com/office/drawing/2014/main" id="{E20EE26A-67AB-4FFF-8DD0-B41BDD0E36B3}"/>
              </a:ext>
            </a:extLst>
          </p:cNvPr>
          <p:cNvSpPr>
            <a:spLocks noChangeShapeType="1"/>
          </p:cNvSpPr>
          <p:nvPr/>
        </p:nvSpPr>
        <p:spPr bwMode="auto">
          <a:xfrm>
            <a:off x="2400300" y="3943350"/>
            <a:ext cx="4457700" cy="0"/>
          </a:xfrm>
          <a:prstGeom prst="line">
            <a:avLst/>
          </a:prstGeom>
          <a:noFill/>
          <a:ln w="38100">
            <a:solidFill>
              <a:srgbClr val="0027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 name="Espace réservé du numéro de diapositive 2">
            <a:extLst>
              <a:ext uri="{FF2B5EF4-FFF2-40B4-BE49-F238E27FC236}">
                <a16:creationId xmlns:a16="http://schemas.microsoft.com/office/drawing/2014/main" id="{D2021B18-6C80-1D47-9E84-A690B007A529}"/>
              </a:ext>
            </a:extLst>
          </p:cNvPr>
          <p:cNvSpPr>
            <a:spLocks noGrp="1"/>
          </p:cNvSpPr>
          <p:nvPr>
            <p:ph type="sldNum" sz="quarter" idx="11"/>
          </p:nvPr>
        </p:nvSpPr>
        <p:spPr/>
        <p:txBody>
          <a:bodyPr/>
          <a:lstStyle/>
          <a:p>
            <a:fld id="{4E950855-28E0-B842-9330-3B380073FD02}" type="slidenum">
              <a:rPr lang="fr-FR" smtClean="0"/>
              <a:pPr/>
              <a:t>33</a:t>
            </a:fld>
            <a:endParaRPr lang="fr-FR" dirty="0"/>
          </a:p>
        </p:txBody>
      </p:sp>
    </p:spTree>
    <p:extLst>
      <p:ext uri="{BB962C8B-B14F-4D97-AF65-F5344CB8AC3E}">
        <p14:creationId xmlns:p14="http://schemas.microsoft.com/office/powerpoint/2010/main" val="2601796450"/>
      </p:ext>
    </p:extLst>
  </p:cSld>
  <p:clrMapOvr>
    <a:masterClrMapping/>
  </p:clrMapOvr>
  <p:transition spd="med" advTm="8000">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7A40EA7-F0D4-43D2-81C2-3DD2B8B7CB46}"/>
              </a:ext>
            </a:extLst>
          </p:cNvPr>
          <p:cNvSpPr>
            <a:spLocks noGrp="1" noChangeArrowheads="1"/>
          </p:cNvSpPr>
          <p:nvPr>
            <p:ph type="title"/>
          </p:nvPr>
        </p:nvSpPr>
        <p:spPr>
          <a:noFill/>
          <a:ln/>
        </p:spPr>
        <p:txBody>
          <a:bodyPr/>
          <a:lstStyle/>
          <a:p>
            <a:r>
              <a:rPr lang="en-US" altLang="fr-FR"/>
              <a:t>Measurement as a Process</a:t>
            </a:r>
          </a:p>
        </p:txBody>
      </p:sp>
      <p:sp>
        <p:nvSpPr>
          <p:cNvPr id="13315" name="Rectangle 3">
            <a:extLst>
              <a:ext uri="{FF2B5EF4-FFF2-40B4-BE49-F238E27FC236}">
                <a16:creationId xmlns:a16="http://schemas.microsoft.com/office/drawing/2014/main" id="{AABE5B9F-6DAE-457F-812E-C35987C8EEDA}"/>
              </a:ext>
            </a:extLst>
          </p:cNvPr>
          <p:cNvSpPr>
            <a:spLocks noGrp="1" noChangeArrowheads="1"/>
          </p:cNvSpPr>
          <p:nvPr>
            <p:ph sz="quarter" idx="12"/>
          </p:nvPr>
        </p:nvSpPr>
        <p:spPr>
          <a:noFill/>
          <a:ln/>
        </p:spPr>
        <p:txBody>
          <a:bodyPr/>
          <a:lstStyle/>
          <a:p>
            <a:pPr>
              <a:buFontTx/>
              <a:buNone/>
            </a:pPr>
            <a:r>
              <a:rPr lang="en-US" altLang="fr-FR" sz="1800"/>
              <a:t>Basic Concepts</a:t>
            </a:r>
          </a:p>
          <a:p>
            <a:r>
              <a:rPr lang="en-US" altLang="fr-FR" sz="1800">
                <a:solidFill>
                  <a:srgbClr val="00279F"/>
                </a:solidFill>
              </a:rPr>
              <a:t>Components</a:t>
            </a:r>
            <a:r>
              <a:rPr lang="en-US" altLang="fr-FR" sz="1800"/>
              <a:t> of the Measurement System</a:t>
            </a:r>
          </a:p>
          <a:p>
            <a:r>
              <a:rPr lang="en-US" altLang="fr-FR" sz="1800">
                <a:solidFill>
                  <a:srgbClr val="00279F"/>
                </a:solidFill>
              </a:rPr>
              <a:t>Requirements</a:t>
            </a:r>
            <a:r>
              <a:rPr lang="en-US" altLang="fr-FR" sz="1800"/>
              <a:t> of a Measurement System</a:t>
            </a:r>
          </a:p>
          <a:p>
            <a:r>
              <a:rPr lang="en-US" altLang="fr-FR" sz="1800">
                <a:solidFill>
                  <a:srgbClr val="00279F"/>
                </a:solidFill>
              </a:rPr>
              <a:t>Factors Affecting </a:t>
            </a:r>
            <a:r>
              <a:rPr lang="en-US" altLang="fr-FR" sz="1800"/>
              <a:t>a Measurement System</a:t>
            </a:r>
          </a:p>
          <a:p>
            <a:r>
              <a:rPr lang="en-US" altLang="fr-FR" sz="1800">
                <a:solidFill>
                  <a:srgbClr val="00279F"/>
                </a:solidFill>
              </a:rPr>
              <a:t>Characteristics</a:t>
            </a:r>
            <a:r>
              <a:rPr lang="en-US" altLang="fr-FR" sz="1800"/>
              <a:t> of a Measurement System</a:t>
            </a:r>
          </a:p>
          <a:p>
            <a:pPr lvl="1">
              <a:buFontTx/>
              <a:buNone/>
            </a:pPr>
            <a:r>
              <a:rPr lang="en-US" altLang="fr-FR" sz="1500">
                <a:solidFill>
                  <a:srgbClr val="005400"/>
                </a:solidFill>
              </a:rPr>
              <a:t>Features</a:t>
            </a:r>
            <a:r>
              <a:rPr lang="en-US" altLang="fr-FR" sz="1500"/>
              <a:t> (</a:t>
            </a:r>
            <a:r>
              <a:rPr lang="en-US" altLang="fr-FR" sz="1500">
                <a:solidFill>
                  <a:srgbClr val="790015"/>
                </a:solidFill>
              </a:rPr>
              <a:t>Qualities</a:t>
            </a:r>
            <a:r>
              <a:rPr lang="en-US" altLang="fr-FR" sz="1500"/>
              <a:t>) of a Measurement Number</a:t>
            </a:r>
          </a:p>
          <a:p>
            <a:pPr lvl="2"/>
            <a:r>
              <a:rPr lang="en-US" altLang="fr-FR" sz="1350">
                <a:solidFill>
                  <a:srgbClr val="00279F"/>
                </a:solidFill>
              </a:rPr>
              <a:t>Units (Scale)</a:t>
            </a:r>
          </a:p>
          <a:p>
            <a:pPr lvl="2"/>
            <a:r>
              <a:rPr lang="en-US" altLang="fr-FR" sz="1350">
                <a:solidFill>
                  <a:srgbClr val="00279F"/>
                </a:solidFill>
              </a:rPr>
              <a:t>Accuracy</a:t>
            </a:r>
          </a:p>
          <a:p>
            <a:pPr lvl="2"/>
            <a:r>
              <a:rPr lang="en-US" altLang="fr-FR" sz="1350">
                <a:solidFill>
                  <a:srgbClr val="00279F"/>
                </a:solidFill>
              </a:rPr>
              <a:t>Precision (Consistency or Repeatability)</a:t>
            </a:r>
          </a:p>
          <a:p>
            <a:pPr lvl="2"/>
            <a:r>
              <a:rPr lang="en-US" altLang="fr-FR" sz="1350">
                <a:solidFill>
                  <a:srgbClr val="00279F"/>
                </a:solidFill>
              </a:rPr>
              <a:t>Resolution (Reproducibility)</a:t>
            </a:r>
          </a:p>
        </p:txBody>
      </p:sp>
      <p:sp>
        <p:nvSpPr>
          <p:cNvPr id="3" name="Espace réservé du numéro de diapositive 2">
            <a:extLst>
              <a:ext uri="{FF2B5EF4-FFF2-40B4-BE49-F238E27FC236}">
                <a16:creationId xmlns:a16="http://schemas.microsoft.com/office/drawing/2014/main" id="{843C66F3-5C75-424A-9DFB-C99D9756A2EC}"/>
              </a:ext>
            </a:extLst>
          </p:cNvPr>
          <p:cNvSpPr>
            <a:spLocks noGrp="1"/>
          </p:cNvSpPr>
          <p:nvPr>
            <p:ph type="sldNum" sz="quarter" idx="11"/>
          </p:nvPr>
        </p:nvSpPr>
        <p:spPr/>
        <p:txBody>
          <a:bodyPr/>
          <a:lstStyle/>
          <a:p>
            <a:fld id="{4E950855-28E0-B842-9330-3B380073FD02}" type="slidenum">
              <a:rPr lang="fr-FR" smtClean="0"/>
              <a:pPr/>
              <a:t>34</a:t>
            </a:fld>
            <a:endParaRPr lang="fr-FR" dirty="0"/>
          </a:p>
        </p:txBody>
      </p:sp>
    </p:spTree>
    <p:extLst>
      <p:ext uri="{BB962C8B-B14F-4D97-AF65-F5344CB8AC3E}">
        <p14:creationId xmlns:p14="http://schemas.microsoft.com/office/powerpoint/2010/main" val="1006265176"/>
      </p:ext>
    </p:extLst>
  </p:cSld>
  <p:clrMapOvr>
    <a:masterClrMapping/>
  </p:clrMapOvr>
  <p:transition spd="med" advTm="8000">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7CB06A2-6E9A-4450-9A24-A4313726E789}"/>
              </a:ext>
            </a:extLst>
          </p:cNvPr>
          <p:cNvSpPr>
            <a:spLocks noGrp="1" noChangeArrowheads="1"/>
          </p:cNvSpPr>
          <p:nvPr>
            <p:ph type="title"/>
          </p:nvPr>
        </p:nvSpPr>
        <p:spPr/>
        <p:txBody>
          <a:bodyPr/>
          <a:lstStyle/>
          <a:p>
            <a:r>
              <a:rPr lang="en-US" altLang="fr-FR"/>
              <a:t>Measurement Related Systems</a:t>
            </a:r>
          </a:p>
        </p:txBody>
      </p:sp>
      <p:sp>
        <p:nvSpPr>
          <p:cNvPr id="14339" name="Rectangle 3">
            <a:extLst>
              <a:ext uri="{FF2B5EF4-FFF2-40B4-BE49-F238E27FC236}">
                <a16:creationId xmlns:a16="http://schemas.microsoft.com/office/drawing/2014/main" id="{F4A0BFAE-8F77-4DDC-8219-40EAE7AEDA32}"/>
              </a:ext>
            </a:extLst>
          </p:cNvPr>
          <p:cNvSpPr>
            <a:spLocks noGrp="1" noChangeArrowheads="1"/>
          </p:cNvSpPr>
          <p:nvPr>
            <p:ph type="body" idx="4294967295"/>
          </p:nvPr>
        </p:nvSpPr>
        <p:spPr>
          <a:xfrm>
            <a:off x="0" y="1644650"/>
            <a:ext cx="8229600" cy="2949575"/>
          </a:xfrm>
          <a:noFill/>
          <a:ln/>
        </p:spPr>
        <p:txBody>
          <a:bodyPr/>
          <a:lstStyle/>
          <a:p>
            <a:pPr algn="ctr">
              <a:buFontTx/>
              <a:buNone/>
            </a:pPr>
            <a:r>
              <a:rPr lang="en-US" altLang="fr-FR" dirty="0"/>
              <a:t>Typical Experiences with</a:t>
            </a:r>
          </a:p>
          <a:p>
            <a:pPr algn="ctr">
              <a:buFontTx/>
              <a:buNone/>
            </a:pPr>
            <a:r>
              <a:rPr lang="en-US" altLang="fr-FR" sz="3000" dirty="0">
                <a:solidFill>
                  <a:schemeClr val="accent1"/>
                </a:solidFill>
              </a:rPr>
              <a:t>Measurement Systems</a:t>
            </a:r>
          </a:p>
        </p:txBody>
      </p:sp>
      <p:sp>
        <p:nvSpPr>
          <p:cNvPr id="3" name="Espace réservé du numéro de diapositive 2">
            <a:extLst>
              <a:ext uri="{FF2B5EF4-FFF2-40B4-BE49-F238E27FC236}">
                <a16:creationId xmlns:a16="http://schemas.microsoft.com/office/drawing/2014/main" id="{2CDFFC44-40AF-F447-A718-CA6096E70905}"/>
              </a:ext>
            </a:extLst>
          </p:cNvPr>
          <p:cNvSpPr>
            <a:spLocks noGrp="1"/>
          </p:cNvSpPr>
          <p:nvPr>
            <p:ph type="sldNum" sz="quarter" idx="11"/>
          </p:nvPr>
        </p:nvSpPr>
        <p:spPr/>
        <p:txBody>
          <a:bodyPr/>
          <a:lstStyle/>
          <a:p>
            <a:fld id="{4E950855-28E0-B842-9330-3B380073FD02}" type="slidenum">
              <a:rPr lang="fr-FR" smtClean="0"/>
              <a:pPr/>
              <a:t>35</a:t>
            </a:fld>
            <a:endParaRPr lang="fr-FR" dirty="0"/>
          </a:p>
        </p:txBody>
      </p:sp>
    </p:spTree>
    <p:extLst>
      <p:ext uri="{BB962C8B-B14F-4D97-AF65-F5344CB8AC3E}">
        <p14:creationId xmlns:p14="http://schemas.microsoft.com/office/powerpoint/2010/main" val="2549337191"/>
      </p:ext>
    </p:extLst>
  </p:cSld>
  <p:clrMapOvr>
    <a:masterClrMapping/>
  </p:clrMapOvr>
  <p:transition spd="med" advTm="8000">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63C30CC-23DF-45D8-98D4-478149627BA3}"/>
              </a:ext>
            </a:extLst>
          </p:cNvPr>
          <p:cNvSpPr>
            <a:spLocks noGrp="1" noChangeArrowheads="1"/>
          </p:cNvSpPr>
          <p:nvPr>
            <p:ph type="title"/>
          </p:nvPr>
        </p:nvSpPr>
        <p:spPr>
          <a:noFill/>
          <a:ln/>
        </p:spPr>
        <p:txBody>
          <a:bodyPr/>
          <a:lstStyle/>
          <a:p>
            <a:r>
              <a:rPr lang="en-US" altLang="fr-FR"/>
              <a:t>Basic Concepts</a:t>
            </a:r>
          </a:p>
        </p:txBody>
      </p:sp>
      <p:sp>
        <p:nvSpPr>
          <p:cNvPr id="15363" name="Rectangle 3">
            <a:extLst>
              <a:ext uri="{FF2B5EF4-FFF2-40B4-BE49-F238E27FC236}">
                <a16:creationId xmlns:a16="http://schemas.microsoft.com/office/drawing/2014/main" id="{95C50FBB-17EC-463A-A83E-D81D27EEA02C}"/>
              </a:ext>
            </a:extLst>
          </p:cNvPr>
          <p:cNvSpPr>
            <a:spLocks noGrp="1" noChangeArrowheads="1"/>
          </p:cNvSpPr>
          <p:nvPr>
            <p:ph sz="quarter" idx="12"/>
          </p:nvPr>
        </p:nvSpPr>
        <p:spPr>
          <a:noFill/>
          <a:ln/>
        </p:spPr>
        <p:txBody>
          <a:bodyPr/>
          <a:lstStyle/>
          <a:p>
            <a:r>
              <a:rPr lang="en-US" altLang="fr-FR" sz="2100"/>
              <a:t>Every </a:t>
            </a:r>
            <a:r>
              <a:rPr lang="en-US" altLang="fr-FR" sz="2100">
                <a:solidFill>
                  <a:srgbClr val="005400"/>
                </a:solidFill>
              </a:rPr>
              <a:t>Process</a:t>
            </a:r>
            <a:r>
              <a:rPr lang="en-US" altLang="fr-FR" sz="2100"/>
              <a:t> Produces a “</a:t>
            </a:r>
            <a:r>
              <a:rPr lang="en-US" altLang="fr-FR" sz="2100">
                <a:solidFill>
                  <a:srgbClr val="00279F"/>
                </a:solidFill>
              </a:rPr>
              <a:t>Product</a:t>
            </a:r>
            <a:r>
              <a:rPr lang="en-US" altLang="fr-FR" sz="2100"/>
              <a:t>”</a:t>
            </a:r>
          </a:p>
          <a:p>
            <a:r>
              <a:rPr lang="en-US" altLang="fr-FR" sz="2100"/>
              <a:t>Every </a:t>
            </a:r>
            <a:r>
              <a:rPr lang="en-US" altLang="fr-FR" sz="2100">
                <a:solidFill>
                  <a:srgbClr val="005400"/>
                </a:solidFill>
              </a:rPr>
              <a:t>Product</a:t>
            </a:r>
            <a:r>
              <a:rPr lang="en-US" altLang="fr-FR" sz="2100"/>
              <a:t> Possesses </a:t>
            </a:r>
            <a:r>
              <a:rPr lang="en-US" altLang="fr-FR" sz="2100">
                <a:solidFill>
                  <a:srgbClr val="00279F"/>
                </a:solidFill>
              </a:rPr>
              <a:t>Qualities</a:t>
            </a:r>
            <a:r>
              <a:rPr lang="en-US" altLang="fr-FR" sz="2100"/>
              <a:t> (Features)</a:t>
            </a:r>
          </a:p>
          <a:p>
            <a:r>
              <a:rPr lang="en-US" altLang="fr-FR" sz="2100"/>
              <a:t>Every </a:t>
            </a:r>
            <a:r>
              <a:rPr lang="en-US" altLang="fr-FR" sz="2100">
                <a:solidFill>
                  <a:srgbClr val="00279F"/>
                </a:solidFill>
              </a:rPr>
              <a:t>Quality Feature </a:t>
            </a:r>
            <a:r>
              <a:rPr lang="en-US" altLang="fr-FR" sz="2100"/>
              <a:t>Can Be </a:t>
            </a:r>
            <a:r>
              <a:rPr lang="en-US" altLang="fr-FR" sz="2100">
                <a:solidFill>
                  <a:srgbClr val="005400"/>
                </a:solidFill>
              </a:rPr>
              <a:t>Measured</a:t>
            </a:r>
            <a:endParaRPr lang="en-US" altLang="fr-FR" sz="2100"/>
          </a:p>
          <a:p>
            <a:r>
              <a:rPr lang="en-US" altLang="fr-FR" sz="2100"/>
              <a:t>Total </a:t>
            </a:r>
            <a:r>
              <a:rPr lang="en-US" altLang="fr-FR" sz="2100">
                <a:solidFill>
                  <a:srgbClr val="005400"/>
                </a:solidFill>
              </a:rPr>
              <a:t>Variation</a:t>
            </a:r>
            <a:endParaRPr lang="en-US" altLang="fr-FR" sz="2100"/>
          </a:p>
          <a:p>
            <a:pPr lvl="1">
              <a:buFontTx/>
              <a:buNone/>
            </a:pPr>
            <a:r>
              <a:rPr lang="en-US" altLang="fr-FR"/>
              <a:t>= </a:t>
            </a:r>
            <a:r>
              <a:rPr lang="en-US" altLang="fr-FR">
                <a:solidFill>
                  <a:srgbClr val="00279F"/>
                </a:solidFill>
              </a:rPr>
              <a:t>Product</a:t>
            </a:r>
            <a:r>
              <a:rPr lang="en-US" altLang="fr-FR"/>
              <a:t> </a:t>
            </a:r>
            <a:r>
              <a:rPr lang="en-US" altLang="fr-FR">
                <a:solidFill>
                  <a:srgbClr val="005400"/>
                </a:solidFill>
              </a:rPr>
              <a:t>Variation</a:t>
            </a:r>
            <a:r>
              <a:rPr lang="en-US" altLang="fr-FR"/>
              <a:t> </a:t>
            </a:r>
            <a:r>
              <a:rPr lang="en-US" altLang="fr-FR">
                <a:solidFill>
                  <a:srgbClr val="FC0128"/>
                </a:solidFill>
              </a:rPr>
              <a:t>+</a:t>
            </a:r>
            <a:r>
              <a:rPr lang="en-US" altLang="fr-FR"/>
              <a:t> </a:t>
            </a:r>
            <a:r>
              <a:rPr lang="en-US" altLang="fr-FR">
                <a:solidFill>
                  <a:srgbClr val="00279F"/>
                </a:solidFill>
              </a:rPr>
              <a:t>Measurement</a:t>
            </a:r>
            <a:r>
              <a:rPr lang="en-US" altLang="fr-FR"/>
              <a:t> </a:t>
            </a:r>
            <a:r>
              <a:rPr lang="en-US" altLang="fr-FR">
                <a:solidFill>
                  <a:srgbClr val="005400"/>
                </a:solidFill>
              </a:rPr>
              <a:t>Variation</a:t>
            </a:r>
            <a:endParaRPr lang="en-US" altLang="fr-FR"/>
          </a:p>
          <a:p>
            <a:r>
              <a:rPr lang="en-US" altLang="fr-FR" sz="2100"/>
              <a:t>Some </a:t>
            </a:r>
            <a:r>
              <a:rPr lang="en-US" altLang="fr-FR" sz="2100">
                <a:solidFill>
                  <a:srgbClr val="005400"/>
                </a:solidFill>
              </a:rPr>
              <a:t>Variation</a:t>
            </a:r>
            <a:r>
              <a:rPr lang="en-US" altLang="fr-FR" sz="2100"/>
              <a:t> Inherent in System Design</a:t>
            </a:r>
          </a:p>
          <a:p>
            <a:r>
              <a:rPr lang="en-US" altLang="fr-FR" sz="2100"/>
              <a:t>Some </a:t>
            </a:r>
            <a:r>
              <a:rPr lang="en-US" altLang="fr-FR" sz="2100">
                <a:solidFill>
                  <a:srgbClr val="005400"/>
                </a:solidFill>
              </a:rPr>
              <a:t>Variation</a:t>
            </a:r>
            <a:r>
              <a:rPr lang="en-US" altLang="fr-FR" sz="2100"/>
              <a:t> is Due to a Faulty Performance of the System(s)</a:t>
            </a:r>
          </a:p>
        </p:txBody>
      </p:sp>
      <p:sp>
        <p:nvSpPr>
          <p:cNvPr id="3" name="Espace réservé du numéro de diapositive 2">
            <a:extLst>
              <a:ext uri="{FF2B5EF4-FFF2-40B4-BE49-F238E27FC236}">
                <a16:creationId xmlns:a16="http://schemas.microsoft.com/office/drawing/2014/main" id="{8E7F0D1A-A5D4-024E-87CB-D5F9AD3A1C7C}"/>
              </a:ext>
            </a:extLst>
          </p:cNvPr>
          <p:cNvSpPr>
            <a:spLocks noGrp="1"/>
          </p:cNvSpPr>
          <p:nvPr>
            <p:ph type="sldNum" sz="quarter" idx="11"/>
          </p:nvPr>
        </p:nvSpPr>
        <p:spPr/>
        <p:txBody>
          <a:bodyPr/>
          <a:lstStyle/>
          <a:p>
            <a:fld id="{4E950855-28E0-B842-9330-3B380073FD02}" type="slidenum">
              <a:rPr lang="fr-FR" smtClean="0"/>
              <a:pPr/>
              <a:t>36</a:t>
            </a:fld>
            <a:endParaRPr lang="fr-FR" dirty="0"/>
          </a:p>
        </p:txBody>
      </p:sp>
    </p:spTree>
    <p:extLst>
      <p:ext uri="{BB962C8B-B14F-4D97-AF65-F5344CB8AC3E}">
        <p14:creationId xmlns:p14="http://schemas.microsoft.com/office/powerpoint/2010/main" val="3854832468"/>
      </p:ext>
    </p:extLst>
  </p:cSld>
  <p:clrMapOvr>
    <a:masterClrMapping/>
  </p:clrMapOvr>
  <p:transition spd="med" advTm="8000">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E55C19A-CEFB-4329-9EC6-FE212DCFBD96}"/>
              </a:ext>
            </a:extLst>
          </p:cNvPr>
          <p:cNvSpPr>
            <a:spLocks noGrp="1" noChangeArrowheads="1"/>
          </p:cNvSpPr>
          <p:nvPr>
            <p:ph type="title"/>
          </p:nvPr>
        </p:nvSpPr>
        <p:spPr>
          <a:noFill/>
          <a:ln/>
        </p:spPr>
        <p:txBody>
          <a:bodyPr/>
          <a:lstStyle/>
          <a:p>
            <a:r>
              <a:rPr lang="en-US" altLang="fr-FR"/>
              <a:t>The Measurement Process</a:t>
            </a:r>
          </a:p>
        </p:txBody>
      </p:sp>
      <p:sp>
        <p:nvSpPr>
          <p:cNvPr id="16387" name="Rectangle 3">
            <a:extLst>
              <a:ext uri="{FF2B5EF4-FFF2-40B4-BE49-F238E27FC236}">
                <a16:creationId xmlns:a16="http://schemas.microsoft.com/office/drawing/2014/main" id="{0BC5D227-D66B-4A57-BA18-96708E4EF87F}"/>
              </a:ext>
            </a:extLst>
          </p:cNvPr>
          <p:cNvSpPr>
            <a:spLocks noGrp="1" noChangeArrowheads="1"/>
          </p:cNvSpPr>
          <p:nvPr>
            <p:ph sz="quarter" idx="12"/>
          </p:nvPr>
        </p:nvSpPr>
        <p:spPr>
          <a:noFill/>
          <a:ln/>
        </p:spPr>
        <p:txBody>
          <a:bodyPr/>
          <a:lstStyle/>
          <a:p>
            <a:pPr>
              <a:buFontTx/>
              <a:buNone/>
            </a:pPr>
            <a:r>
              <a:rPr lang="en-US" altLang="fr-FR" sz="2100"/>
              <a:t>What is the ‘Product’ of the Measurement Process?</a:t>
            </a:r>
          </a:p>
          <a:p>
            <a:pPr>
              <a:buFontTx/>
              <a:buNone/>
            </a:pPr>
            <a:r>
              <a:rPr lang="en-US" altLang="fr-FR" sz="2100"/>
              <a:t>What are the Features or Qualities of this Product?</a:t>
            </a:r>
          </a:p>
          <a:p>
            <a:pPr>
              <a:buFontTx/>
              <a:buNone/>
            </a:pPr>
            <a:r>
              <a:rPr lang="en-US" altLang="fr-FR" sz="2100"/>
              <a:t>How Can We Measure Those Features?</a:t>
            </a:r>
          </a:p>
        </p:txBody>
      </p:sp>
      <p:pic>
        <p:nvPicPr>
          <p:cNvPr id="16388" name="Picture 4">
            <a:extLst>
              <a:ext uri="{FF2B5EF4-FFF2-40B4-BE49-F238E27FC236}">
                <a16:creationId xmlns:a16="http://schemas.microsoft.com/office/drawing/2014/main" id="{28C6C61B-4A04-4079-9A69-E0073FE0F19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92" y="2859782"/>
            <a:ext cx="1516034" cy="1755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a:extLst>
              <a:ext uri="{FF2B5EF4-FFF2-40B4-BE49-F238E27FC236}">
                <a16:creationId xmlns:a16="http://schemas.microsoft.com/office/drawing/2014/main" id="{0A581A9F-BD76-4BE8-B60E-10B323EDF2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2722" y="3043302"/>
            <a:ext cx="1236765" cy="138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a:extLst>
              <a:ext uri="{FF2B5EF4-FFF2-40B4-BE49-F238E27FC236}">
                <a16:creationId xmlns:a16="http://schemas.microsoft.com/office/drawing/2014/main" id="{49D7A6B0-DF3C-450F-810C-A194B184272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067829"/>
            <a:ext cx="1093140" cy="138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8B705756-AB49-5D43-BE60-D223E66D8949}"/>
              </a:ext>
            </a:extLst>
          </p:cNvPr>
          <p:cNvSpPr>
            <a:spLocks noGrp="1"/>
          </p:cNvSpPr>
          <p:nvPr>
            <p:ph type="sldNum" sz="quarter" idx="11"/>
          </p:nvPr>
        </p:nvSpPr>
        <p:spPr/>
        <p:txBody>
          <a:bodyPr/>
          <a:lstStyle/>
          <a:p>
            <a:fld id="{4E950855-28E0-B842-9330-3B380073FD02}" type="slidenum">
              <a:rPr lang="fr-FR" smtClean="0"/>
              <a:pPr/>
              <a:t>37</a:t>
            </a:fld>
            <a:endParaRPr lang="fr-FR" dirty="0"/>
          </a:p>
        </p:txBody>
      </p:sp>
    </p:spTree>
    <p:extLst>
      <p:ext uri="{BB962C8B-B14F-4D97-AF65-F5344CB8AC3E}">
        <p14:creationId xmlns:p14="http://schemas.microsoft.com/office/powerpoint/2010/main" val="2910121535"/>
      </p:ext>
    </p:extLst>
  </p:cSld>
  <p:clrMapOvr>
    <a:masterClrMapping/>
  </p:clrMapOvr>
  <p:transition spd="med" advTm="8000">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1BE9224-CE52-4FD3-B40B-0F18C37BDE8F}"/>
              </a:ext>
            </a:extLst>
          </p:cNvPr>
          <p:cNvSpPr>
            <a:spLocks noGrp="1" noChangeArrowheads="1"/>
          </p:cNvSpPr>
          <p:nvPr>
            <p:ph type="title"/>
          </p:nvPr>
        </p:nvSpPr>
        <p:spPr>
          <a:noFill/>
          <a:ln/>
        </p:spPr>
        <p:txBody>
          <a:bodyPr/>
          <a:lstStyle/>
          <a:p>
            <a:r>
              <a:rPr lang="en-US" altLang="fr-FR"/>
              <a:t>Measurement Systems Components</a:t>
            </a:r>
          </a:p>
        </p:txBody>
      </p:sp>
      <p:sp>
        <p:nvSpPr>
          <p:cNvPr id="17411" name="Rectangle 3">
            <a:extLst>
              <a:ext uri="{FF2B5EF4-FFF2-40B4-BE49-F238E27FC236}">
                <a16:creationId xmlns:a16="http://schemas.microsoft.com/office/drawing/2014/main" id="{6DAFC92F-B91D-44CE-B38A-A95CC1FFBA79}"/>
              </a:ext>
            </a:extLst>
          </p:cNvPr>
          <p:cNvSpPr>
            <a:spLocks noGrp="1" noChangeArrowheads="1"/>
          </p:cNvSpPr>
          <p:nvPr>
            <p:ph sz="quarter" idx="12"/>
          </p:nvPr>
        </p:nvSpPr>
        <p:spPr>
          <a:noFill/>
          <a:ln/>
        </p:spPr>
        <p:txBody>
          <a:bodyPr>
            <a:normAutofit fontScale="92500" lnSpcReduction="10000"/>
          </a:bodyPr>
          <a:lstStyle/>
          <a:p>
            <a:r>
              <a:rPr lang="en-US" altLang="fr-FR" sz="2100">
                <a:solidFill>
                  <a:srgbClr val="00279F"/>
                </a:solidFill>
              </a:rPr>
              <a:t>Material</a:t>
            </a:r>
            <a:r>
              <a:rPr lang="en-US" altLang="fr-FR" sz="2100"/>
              <a:t> to be Inspected</a:t>
            </a:r>
          </a:p>
          <a:p>
            <a:pPr lvl="1">
              <a:buFontTx/>
              <a:buNone/>
            </a:pPr>
            <a:r>
              <a:rPr lang="en-US" altLang="fr-FR" sz="1500"/>
              <a:t>Piece</a:t>
            </a:r>
          </a:p>
          <a:p>
            <a:pPr lvl="1">
              <a:buFontTx/>
              <a:buNone/>
            </a:pPr>
            <a:r>
              <a:rPr lang="en-US" altLang="fr-FR" sz="1500"/>
              <a:t>Continuous</a:t>
            </a:r>
            <a:endParaRPr lang="en-US" altLang="fr-FR"/>
          </a:p>
          <a:p>
            <a:r>
              <a:rPr lang="en-US" altLang="fr-FR" sz="2100">
                <a:solidFill>
                  <a:srgbClr val="00279F"/>
                </a:solidFill>
              </a:rPr>
              <a:t>Characteristic</a:t>
            </a:r>
            <a:r>
              <a:rPr lang="en-US" altLang="fr-FR" sz="2100"/>
              <a:t> to be Measured</a:t>
            </a:r>
          </a:p>
          <a:p>
            <a:r>
              <a:rPr lang="en-US" altLang="fr-FR" sz="2100">
                <a:solidFill>
                  <a:srgbClr val="005400"/>
                </a:solidFill>
              </a:rPr>
              <a:t>Collecting</a:t>
            </a:r>
            <a:r>
              <a:rPr lang="en-US" altLang="fr-FR" sz="2100"/>
              <a:t> and </a:t>
            </a:r>
            <a:r>
              <a:rPr lang="en-US" altLang="fr-FR" sz="2100">
                <a:solidFill>
                  <a:srgbClr val="005400"/>
                </a:solidFill>
              </a:rPr>
              <a:t>Preparing</a:t>
            </a:r>
            <a:r>
              <a:rPr lang="en-US" altLang="fr-FR" sz="2100"/>
              <a:t> Specimens</a:t>
            </a:r>
          </a:p>
          <a:p>
            <a:r>
              <a:rPr lang="en-US" altLang="fr-FR" sz="2100">
                <a:solidFill>
                  <a:srgbClr val="00279F"/>
                </a:solidFill>
              </a:rPr>
              <a:t>Type</a:t>
            </a:r>
            <a:r>
              <a:rPr lang="en-US" altLang="fr-FR" sz="2100"/>
              <a:t> and </a:t>
            </a:r>
            <a:r>
              <a:rPr lang="en-US" altLang="fr-FR" sz="2100">
                <a:solidFill>
                  <a:srgbClr val="FC0128"/>
                </a:solidFill>
              </a:rPr>
              <a:t>Scale</a:t>
            </a:r>
            <a:r>
              <a:rPr lang="en-US" altLang="fr-FR" sz="2100"/>
              <a:t> of Measurement</a:t>
            </a:r>
          </a:p>
          <a:p>
            <a:r>
              <a:rPr lang="en-US" altLang="fr-FR" sz="2100">
                <a:solidFill>
                  <a:srgbClr val="00279F"/>
                </a:solidFill>
              </a:rPr>
              <a:t>Instrument </a:t>
            </a:r>
            <a:r>
              <a:rPr lang="en-US" altLang="fr-FR" sz="2100"/>
              <a:t>or </a:t>
            </a:r>
            <a:r>
              <a:rPr lang="en-US" altLang="fr-FR" sz="2100">
                <a:solidFill>
                  <a:srgbClr val="00279F"/>
                </a:solidFill>
              </a:rPr>
              <a:t>Test Set</a:t>
            </a:r>
          </a:p>
          <a:p>
            <a:r>
              <a:rPr lang="en-US" altLang="fr-FR" sz="2100">
                <a:solidFill>
                  <a:srgbClr val="005400"/>
                </a:solidFill>
              </a:rPr>
              <a:t>Inspector</a:t>
            </a:r>
            <a:r>
              <a:rPr lang="en-US" altLang="fr-FR" sz="2100"/>
              <a:t> or </a:t>
            </a:r>
            <a:r>
              <a:rPr lang="en-US" altLang="fr-FR" sz="2100">
                <a:solidFill>
                  <a:srgbClr val="005400"/>
                </a:solidFill>
              </a:rPr>
              <a:t>Technician</a:t>
            </a:r>
            <a:endParaRPr lang="en-US" altLang="fr-FR" sz="2100"/>
          </a:p>
          <a:p>
            <a:pPr lvl="1">
              <a:buFontTx/>
              <a:buNone/>
            </a:pPr>
            <a:r>
              <a:rPr lang="en-US" altLang="fr-FR" sz="1500"/>
              <a:t>AIAG calls these ‘</a:t>
            </a:r>
            <a:r>
              <a:rPr lang="en-US" altLang="fr-FR" sz="1500">
                <a:solidFill>
                  <a:srgbClr val="005400"/>
                </a:solidFill>
              </a:rPr>
              <a:t>Appraiser</a:t>
            </a:r>
            <a:r>
              <a:rPr lang="en-US" altLang="fr-FR" sz="1500"/>
              <a:t>’</a:t>
            </a:r>
            <a:endParaRPr lang="en-US" altLang="fr-FR"/>
          </a:p>
          <a:p>
            <a:r>
              <a:rPr lang="en-US" altLang="fr-FR" sz="2100">
                <a:solidFill>
                  <a:srgbClr val="00279F"/>
                </a:solidFill>
              </a:rPr>
              <a:t>Conditions of Use</a:t>
            </a:r>
          </a:p>
        </p:txBody>
      </p:sp>
      <p:sp>
        <p:nvSpPr>
          <p:cNvPr id="5" name="Espace réservé du numéro de diapositive 4">
            <a:extLst>
              <a:ext uri="{FF2B5EF4-FFF2-40B4-BE49-F238E27FC236}">
                <a16:creationId xmlns:a16="http://schemas.microsoft.com/office/drawing/2014/main" id="{DEF80A04-F79E-CD4F-8917-BB0A7EF2EEA7}"/>
              </a:ext>
            </a:extLst>
          </p:cNvPr>
          <p:cNvSpPr>
            <a:spLocks noGrp="1"/>
          </p:cNvSpPr>
          <p:nvPr>
            <p:ph type="sldNum" sz="quarter" idx="11"/>
          </p:nvPr>
        </p:nvSpPr>
        <p:spPr/>
        <p:txBody>
          <a:bodyPr/>
          <a:lstStyle/>
          <a:p>
            <a:fld id="{4E950855-28E0-B842-9330-3B380073FD02}" type="slidenum">
              <a:rPr lang="fr-FR" smtClean="0"/>
              <a:pPr/>
              <a:t>38</a:t>
            </a:fld>
            <a:endParaRPr lang="fr-FR" dirty="0"/>
          </a:p>
        </p:txBody>
      </p:sp>
    </p:spTree>
    <p:extLst>
      <p:ext uri="{BB962C8B-B14F-4D97-AF65-F5344CB8AC3E}">
        <p14:creationId xmlns:p14="http://schemas.microsoft.com/office/powerpoint/2010/main" val="4037072514"/>
      </p:ext>
    </p:extLst>
  </p:cSld>
  <p:clrMapOvr>
    <a:masterClrMapping/>
  </p:clrMapOvr>
  <p:transition spd="med" advTm="8000">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A871D15-9F90-477F-8F15-E45D94DE6E80}"/>
              </a:ext>
            </a:extLst>
          </p:cNvPr>
          <p:cNvSpPr>
            <a:spLocks noGrp="1" noChangeArrowheads="1"/>
          </p:cNvSpPr>
          <p:nvPr>
            <p:ph type="title"/>
          </p:nvPr>
        </p:nvSpPr>
        <p:spPr>
          <a:noFill/>
          <a:ln/>
        </p:spPr>
        <p:txBody>
          <a:bodyPr/>
          <a:lstStyle/>
          <a:p>
            <a:r>
              <a:rPr lang="en-US" altLang="fr-FR"/>
              <a:t>Where Does It Start?</a:t>
            </a:r>
          </a:p>
        </p:txBody>
      </p:sp>
      <p:sp>
        <p:nvSpPr>
          <p:cNvPr id="18435" name="Rectangle 3">
            <a:extLst>
              <a:ext uri="{FF2B5EF4-FFF2-40B4-BE49-F238E27FC236}">
                <a16:creationId xmlns:a16="http://schemas.microsoft.com/office/drawing/2014/main" id="{7F2C6C52-041F-49A5-BF8F-CFFCD523CCBC}"/>
              </a:ext>
            </a:extLst>
          </p:cNvPr>
          <p:cNvSpPr>
            <a:spLocks noGrp="1" noChangeArrowheads="1"/>
          </p:cNvSpPr>
          <p:nvPr>
            <p:ph sz="quarter" idx="12"/>
          </p:nvPr>
        </p:nvSpPr>
        <p:spPr>
          <a:noFill/>
          <a:ln/>
        </p:spPr>
        <p:txBody>
          <a:bodyPr/>
          <a:lstStyle/>
          <a:p>
            <a:pPr>
              <a:buFontTx/>
              <a:buNone/>
            </a:pPr>
            <a:r>
              <a:rPr lang="en-US" altLang="fr-FR">
                <a:solidFill>
                  <a:srgbClr val="005400"/>
                </a:solidFill>
              </a:rPr>
              <a:t>During the Design (</a:t>
            </a:r>
            <a:r>
              <a:rPr lang="en-US" altLang="fr-FR">
                <a:solidFill>
                  <a:srgbClr val="790015"/>
                </a:solidFill>
              </a:rPr>
              <a:t>APQP</a:t>
            </a:r>
            <a:r>
              <a:rPr lang="en-US" altLang="fr-FR">
                <a:solidFill>
                  <a:srgbClr val="005400"/>
                </a:solidFill>
              </a:rPr>
              <a:t>) Stage:</a:t>
            </a:r>
            <a:endParaRPr lang="en-US" altLang="fr-FR"/>
          </a:p>
          <a:p>
            <a:pPr>
              <a:buFontTx/>
              <a:buNone/>
            </a:pPr>
            <a:r>
              <a:rPr lang="en-US" altLang="fr-FR"/>
              <a:t>	</a:t>
            </a:r>
            <a:r>
              <a:rPr lang="en-US" altLang="fr-FR" sz="1800"/>
              <a:t>The engineer responsible for determining inspections and tests, and for specifying appropriate equipment should be well versed in measurement systems. The Calibration folks should be part of the process as a part of a cross-functional team.</a:t>
            </a:r>
          </a:p>
          <a:p>
            <a:pPr>
              <a:buFontTx/>
              <a:buNone/>
            </a:pPr>
            <a:r>
              <a:rPr lang="en-US" altLang="fr-FR" sz="1800"/>
              <a:t>	</a:t>
            </a:r>
            <a:r>
              <a:rPr lang="en-US" altLang="fr-FR" sz="1800">
                <a:solidFill>
                  <a:srgbClr val="00279F"/>
                </a:solidFill>
              </a:rPr>
              <a:t>Variability chosen instrument must be small when compared with:</a:t>
            </a:r>
          </a:p>
          <a:p>
            <a:pPr>
              <a:buFontTx/>
              <a:buNone/>
            </a:pPr>
            <a:r>
              <a:rPr lang="en-US" altLang="fr-FR" sz="1800">
                <a:solidFill>
                  <a:srgbClr val="00279F"/>
                </a:solidFill>
              </a:rPr>
              <a:t>		Process Variability</a:t>
            </a:r>
          </a:p>
          <a:p>
            <a:pPr>
              <a:buFontTx/>
              <a:buNone/>
            </a:pPr>
            <a:r>
              <a:rPr lang="en-US" altLang="fr-FR" sz="1800">
                <a:solidFill>
                  <a:srgbClr val="00279F"/>
                </a:solidFill>
              </a:rPr>
              <a:t>		Specification Limits</a:t>
            </a:r>
          </a:p>
        </p:txBody>
      </p:sp>
      <p:sp>
        <p:nvSpPr>
          <p:cNvPr id="5" name="Espace réservé du numéro de diapositive 4">
            <a:extLst>
              <a:ext uri="{FF2B5EF4-FFF2-40B4-BE49-F238E27FC236}">
                <a16:creationId xmlns:a16="http://schemas.microsoft.com/office/drawing/2014/main" id="{D3DD3124-43E8-C24E-AF8B-42F10375C332}"/>
              </a:ext>
            </a:extLst>
          </p:cNvPr>
          <p:cNvSpPr>
            <a:spLocks noGrp="1"/>
          </p:cNvSpPr>
          <p:nvPr>
            <p:ph type="sldNum" sz="quarter" idx="11"/>
          </p:nvPr>
        </p:nvSpPr>
        <p:spPr/>
        <p:txBody>
          <a:bodyPr/>
          <a:lstStyle/>
          <a:p>
            <a:fld id="{4E950855-28E0-B842-9330-3B380073FD02}" type="slidenum">
              <a:rPr lang="fr-FR" smtClean="0"/>
              <a:pPr/>
              <a:t>39</a:t>
            </a:fld>
            <a:endParaRPr lang="fr-FR" dirty="0"/>
          </a:p>
        </p:txBody>
      </p:sp>
    </p:spTree>
    <p:extLst>
      <p:ext uri="{BB962C8B-B14F-4D97-AF65-F5344CB8AC3E}">
        <p14:creationId xmlns:p14="http://schemas.microsoft.com/office/powerpoint/2010/main" val="3936081728"/>
      </p:ext>
    </p:extLst>
  </p:cSld>
  <p:clrMapOvr>
    <a:masterClrMapping/>
  </p:clrMapOvr>
  <p:transition spd="med" advTm="8000">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50978-2F03-468D-815D-D4FB81166685}"/>
              </a:ext>
            </a:extLst>
          </p:cNvPr>
          <p:cNvSpPr>
            <a:spLocks noGrp="1"/>
          </p:cNvSpPr>
          <p:nvPr>
            <p:ph type="title"/>
          </p:nvPr>
        </p:nvSpPr>
        <p:spPr/>
        <p:txBody>
          <a:bodyPr>
            <a:normAutofit fontScale="90000"/>
          </a:bodyPr>
          <a:lstStyle/>
          <a:p>
            <a:r>
              <a:rPr lang="en-US" dirty="0"/>
              <a:t>What is a Measurement System?</a:t>
            </a:r>
            <a:br>
              <a:rPr lang="en-US" dirty="0"/>
            </a:br>
            <a:endParaRPr lang="fr-FR" dirty="0"/>
          </a:p>
        </p:txBody>
      </p:sp>
      <p:sp>
        <p:nvSpPr>
          <p:cNvPr id="3" name="Espace réservé du contenu 2">
            <a:extLst>
              <a:ext uri="{FF2B5EF4-FFF2-40B4-BE49-F238E27FC236}">
                <a16:creationId xmlns:a16="http://schemas.microsoft.com/office/drawing/2014/main" id="{BCB29DBB-11EE-40AE-84A0-9FFFF537AE0E}"/>
              </a:ext>
            </a:extLst>
          </p:cNvPr>
          <p:cNvSpPr>
            <a:spLocks noGrp="1"/>
          </p:cNvSpPr>
          <p:nvPr>
            <p:ph sz="quarter" idx="12"/>
          </p:nvPr>
        </p:nvSpPr>
        <p:spPr/>
        <p:txBody>
          <a:bodyPr/>
          <a:lstStyle/>
          <a:p>
            <a:r>
              <a:rPr lang="en-US" dirty="0"/>
              <a:t>Before we dive further into MSA, we should review the definition of a measurement system and some of the common sources of variation. A measurement system has been described as a system of related measures that enables the quantification of particular characteristics. It can also include a collection of gages, fixtures, software and personnel required to validate a particular unit of measure or make an assessment of the feature or characteristic being measured. </a:t>
            </a:r>
            <a:endParaRPr lang="fr-FR" dirty="0"/>
          </a:p>
        </p:txBody>
      </p:sp>
      <p:sp>
        <p:nvSpPr>
          <p:cNvPr id="7" name="Espace réservé du numéro de diapositive 6">
            <a:extLst>
              <a:ext uri="{FF2B5EF4-FFF2-40B4-BE49-F238E27FC236}">
                <a16:creationId xmlns:a16="http://schemas.microsoft.com/office/drawing/2014/main" id="{65538137-5667-C548-96C3-164477D4BA4C}"/>
              </a:ext>
            </a:extLst>
          </p:cNvPr>
          <p:cNvSpPr>
            <a:spLocks noGrp="1"/>
          </p:cNvSpPr>
          <p:nvPr>
            <p:ph type="sldNum" sz="quarter" idx="11"/>
          </p:nvPr>
        </p:nvSpPr>
        <p:spPr/>
        <p:txBody>
          <a:bodyPr/>
          <a:lstStyle/>
          <a:p>
            <a:fld id="{4E950855-28E0-B842-9330-3B380073FD02}" type="slidenum">
              <a:rPr lang="fr-FR" smtClean="0"/>
              <a:pPr/>
              <a:t>4</a:t>
            </a:fld>
            <a:endParaRPr lang="fr-FR" dirty="0"/>
          </a:p>
        </p:txBody>
      </p:sp>
    </p:spTree>
    <p:extLst>
      <p:ext uri="{BB962C8B-B14F-4D97-AF65-F5344CB8AC3E}">
        <p14:creationId xmlns:p14="http://schemas.microsoft.com/office/powerpoint/2010/main" val="41395856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EB7EBAB-D32A-47B5-B520-1C4FDC20ABE0}"/>
              </a:ext>
            </a:extLst>
          </p:cNvPr>
          <p:cNvSpPr>
            <a:spLocks noGrp="1" noChangeArrowheads="1"/>
          </p:cNvSpPr>
          <p:nvPr>
            <p:ph type="title"/>
          </p:nvPr>
        </p:nvSpPr>
        <p:spPr/>
        <p:txBody>
          <a:bodyPr/>
          <a:lstStyle/>
          <a:p>
            <a:r>
              <a:rPr lang="en-US" altLang="fr-FR"/>
              <a:t>Typical Progression</a:t>
            </a:r>
          </a:p>
        </p:txBody>
      </p:sp>
      <p:sp>
        <p:nvSpPr>
          <p:cNvPr id="19459" name="Rectangle 3">
            <a:extLst>
              <a:ext uri="{FF2B5EF4-FFF2-40B4-BE49-F238E27FC236}">
                <a16:creationId xmlns:a16="http://schemas.microsoft.com/office/drawing/2014/main" id="{BF64C702-BEAA-44DF-886A-95D7A1609443}"/>
              </a:ext>
            </a:extLst>
          </p:cNvPr>
          <p:cNvSpPr>
            <a:spLocks noChangeArrowheads="1"/>
          </p:cNvSpPr>
          <p:nvPr/>
        </p:nvSpPr>
        <p:spPr bwMode="auto">
          <a:xfrm>
            <a:off x="3353992" y="1304769"/>
            <a:ext cx="2226468" cy="482825"/>
          </a:xfrm>
          <a:prstGeom prst="rect">
            <a:avLst/>
          </a:prstGeom>
          <a:noFill/>
          <a:ln w="254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5" tIns="33338" rIns="67865" bIns="33338">
            <a:spAutoFit/>
          </a:bodyPr>
          <a:lstStyle/>
          <a:p>
            <a:pPr algn="ctr"/>
            <a:r>
              <a:rPr lang="en-US" altLang="fr-FR" sz="1350" dirty="0">
                <a:latin typeface="Arial" panose="020B0604020202020204" pitchFamily="34" charset="0"/>
              </a:rPr>
              <a:t>Determine ‘Critical’ Characteristic</a:t>
            </a:r>
          </a:p>
        </p:txBody>
      </p:sp>
      <p:sp>
        <p:nvSpPr>
          <p:cNvPr id="19460" name="Rectangle 4">
            <a:extLst>
              <a:ext uri="{FF2B5EF4-FFF2-40B4-BE49-F238E27FC236}">
                <a16:creationId xmlns:a16="http://schemas.microsoft.com/office/drawing/2014/main" id="{FA9E9F0A-C700-4CC8-8EAF-0EF4C09767D2}"/>
              </a:ext>
            </a:extLst>
          </p:cNvPr>
          <p:cNvSpPr>
            <a:spLocks noChangeArrowheads="1"/>
          </p:cNvSpPr>
          <p:nvPr/>
        </p:nvSpPr>
        <p:spPr bwMode="auto">
          <a:xfrm>
            <a:off x="3363516" y="3831432"/>
            <a:ext cx="2216944" cy="690575"/>
          </a:xfrm>
          <a:prstGeom prst="rect">
            <a:avLst/>
          </a:prstGeom>
          <a:noFill/>
          <a:ln w="254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a:latin typeface="Arial" panose="020B0604020202020204" pitchFamily="34" charset="0"/>
              </a:rPr>
              <a:t>Determine What Equipment is Already Available</a:t>
            </a:r>
          </a:p>
        </p:txBody>
      </p:sp>
      <p:sp>
        <p:nvSpPr>
          <p:cNvPr id="19461" name="Rectangle 5">
            <a:extLst>
              <a:ext uri="{FF2B5EF4-FFF2-40B4-BE49-F238E27FC236}">
                <a16:creationId xmlns:a16="http://schemas.microsoft.com/office/drawing/2014/main" id="{CF79238B-EDD4-4D90-BB2F-28A520EC10D3}"/>
              </a:ext>
            </a:extLst>
          </p:cNvPr>
          <p:cNvSpPr>
            <a:spLocks noChangeArrowheads="1"/>
          </p:cNvSpPr>
          <p:nvPr/>
        </p:nvSpPr>
        <p:spPr bwMode="auto">
          <a:xfrm>
            <a:off x="3363516" y="1982313"/>
            <a:ext cx="2207419" cy="482825"/>
          </a:xfrm>
          <a:prstGeom prst="rect">
            <a:avLst/>
          </a:prstGeom>
          <a:noFill/>
          <a:ln w="254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5" tIns="33338" rIns="67865" bIns="33338">
            <a:spAutoFit/>
          </a:bodyPr>
          <a:lstStyle/>
          <a:p>
            <a:pPr algn="ctr"/>
            <a:r>
              <a:rPr lang="en-US" altLang="fr-FR" sz="1350">
                <a:latin typeface="Arial" panose="020B0604020202020204" pitchFamily="34" charset="0"/>
              </a:rPr>
              <a:t>Determine Required Resolution</a:t>
            </a:r>
          </a:p>
        </p:txBody>
      </p:sp>
      <p:sp>
        <p:nvSpPr>
          <p:cNvPr id="19462" name="Rectangle 6">
            <a:extLst>
              <a:ext uri="{FF2B5EF4-FFF2-40B4-BE49-F238E27FC236}">
                <a16:creationId xmlns:a16="http://schemas.microsoft.com/office/drawing/2014/main" id="{AEA41080-006F-49C3-99F0-E6FDA22B7F8D}"/>
              </a:ext>
            </a:extLst>
          </p:cNvPr>
          <p:cNvSpPr>
            <a:spLocks noChangeArrowheads="1"/>
          </p:cNvSpPr>
          <p:nvPr/>
        </p:nvSpPr>
        <p:spPr bwMode="auto">
          <a:xfrm>
            <a:off x="3353991" y="2659857"/>
            <a:ext cx="2216944" cy="898324"/>
          </a:xfrm>
          <a:prstGeom prst="rect">
            <a:avLst/>
          </a:prstGeom>
          <a:noFill/>
          <a:ln w="254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a:solidFill>
                  <a:srgbClr val="FC0128"/>
                </a:solidFill>
                <a:latin typeface="Arial" panose="020B0604020202020204" pitchFamily="34" charset="0"/>
              </a:rPr>
              <a:t>Consideration of the Entire Measurement System for the Characteristic</a:t>
            </a:r>
          </a:p>
          <a:p>
            <a:pPr algn="ctr"/>
            <a:r>
              <a:rPr lang="en-US" altLang="fr-FR" sz="1350">
                <a:solidFill>
                  <a:srgbClr val="00279F"/>
                </a:solidFill>
                <a:latin typeface="Arial" panose="020B0604020202020204" pitchFamily="34" charset="0"/>
              </a:rPr>
              <a:t>(Variables)</a:t>
            </a:r>
          </a:p>
        </p:txBody>
      </p:sp>
      <p:sp>
        <p:nvSpPr>
          <p:cNvPr id="19463" name="Rectangle 7">
            <a:extLst>
              <a:ext uri="{FF2B5EF4-FFF2-40B4-BE49-F238E27FC236}">
                <a16:creationId xmlns:a16="http://schemas.microsoft.com/office/drawing/2014/main" id="{D98EA697-5A55-4BD1-B3BC-6CB9FC619DAB}"/>
              </a:ext>
            </a:extLst>
          </p:cNvPr>
          <p:cNvSpPr>
            <a:spLocks noChangeArrowheads="1"/>
          </p:cNvSpPr>
          <p:nvPr/>
        </p:nvSpPr>
        <p:spPr bwMode="auto">
          <a:xfrm>
            <a:off x="5755481" y="2932510"/>
            <a:ext cx="1445106"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005400"/>
                </a:solidFill>
              </a:rPr>
              <a:t>Cross-Functional</a:t>
            </a:r>
          </a:p>
        </p:txBody>
      </p:sp>
      <p:sp>
        <p:nvSpPr>
          <p:cNvPr id="19464" name="Rectangle 8">
            <a:extLst>
              <a:ext uri="{FF2B5EF4-FFF2-40B4-BE49-F238E27FC236}">
                <a16:creationId xmlns:a16="http://schemas.microsoft.com/office/drawing/2014/main" id="{ACC97C37-6A64-4900-B15D-88DF7474577C}"/>
              </a:ext>
            </a:extLst>
          </p:cNvPr>
          <p:cNvSpPr>
            <a:spLocks noChangeArrowheads="1"/>
          </p:cNvSpPr>
          <p:nvPr/>
        </p:nvSpPr>
        <p:spPr bwMode="auto">
          <a:xfrm>
            <a:off x="5755481" y="1393171"/>
            <a:ext cx="147396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rgbClr val="005400"/>
                </a:solidFill>
              </a:rPr>
              <a:t>Product Engineer</a:t>
            </a:r>
          </a:p>
        </p:txBody>
      </p:sp>
      <p:sp>
        <p:nvSpPr>
          <p:cNvPr id="19465" name="Rectangle 9">
            <a:extLst>
              <a:ext uri="{FF2B5EF4-FFF2-40B4-BE49-F238E27FC236}">
                <a16:creationId xmlns:a16="http://schemas.microsoft.com/office/drawing/2014/main" id="{F80FC81E-1392-4BFD-B177-3C160CF0AAEA}"/>
              </a:ext>
            </a:extLst>
          </p:cNvPr>
          <p:cNvSpPr>
            <a:spLocks noChangeArrowheads="1"/>
          </p:cNvSpPr>
          <p:nvPr/>
        </p:nvSpPr>
        <p:spPr bwMode="auto">
          <a:xfrm>
            <a:off x="5755481" y="2091957"/>
            <a:ext cx="1473960"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rgbClr val="005400"/>
                </a:solidFill>
              </a:rPr>
              <a:t>Product Engineer</a:t>
            </a:r>
          </a:p>
        </p:txBody>
      </p:sp>
      <p:sp>
        <p:nvSpPr>
          <p:cNvPr id="19466" name="Rectangle 10">
            <a:extLst>
              <a:ext uri="{FF2B5EF4-FFF2-40B4-BE49-F238E27FC236}">
                <a16:creationId xmlns:a16="http://schemas.microsoft.com/office/drawing/2014/main" id="{C95D5007-A82B-4783-8FC8-B4281D925C77}"/>
              </a:ext>
            </a:extLst>
          </p:cNvPr>
          <p:cNvSpPr>
            <a:spLocks noChangeArrowheads="1"/>
          </p:cNvSpPr>
          <p:nvPr/>
        </p:nvSpPr>
        <p:spPr bwMode="auto">
          <a:xfrm>
            <a:off x="5755482" y="3970735"/>
            <a:ext cx="896879"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005400"/>
                </a:solidFill>
              </a:rPr>
              <a:t>Metrology</a:t>
            </a:r>
          </a:p>
        </p:txBody>
      </p:sp>
      <p:sp>
        <p:nvSpPr>
          <p:cNvPr id="19467" name="Rectangle 11">
            <a:extLst>
              <a:ext uri="{FF2B5EF4-FFF2-40B4-BE49-F238E27FC236}">
                <a16:creationId xmlns:a16="http://schemas.microsoft.com/office/drawing/2014/main" id="{26B466AF-D179-486F-A7E0-70FA34DE2D37}"/>
              </a:ext>
            </a:extLst>
          </p:cNvPr>
          <p:cNvSpPr>
            <a:spLocks noChangeArrowheads="1"/>
          </p:cNvSpPr>
          <p:nvPr/>
        </p:nvSpPr>
        <p:spPr bwMode="auto">
          <a:xfrm>
            <a:off x="827584" y="2465151"/>
            <a:ext cx="2007394"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dirty="0">
                <a:solidFill>
                  <a:srgbClr val="183400"/>
                </a:solidFill>
              </a:rPr>
              <a:t>How will the data be used?</a:t>
            </a:r>
          </a:p>
        </p:txBody>
      </p:sp>
      <p:sp>
        <p:nvSpPr>
          <p:cNvPr id="6" name="Espace réservé du numéro de diapositive 5">
            <a:extLst>
              <a:ext uri="{FF2B5EF4-FFF2-40B4-BE49-F238E27FC236}">
                <a16:creationId xmlns:a16="http://schemas.microsoft.com/office/drawing/2014/main" id="{629B62DB-8530-A64D-940D-0D5A01FD579D}"/>
              </a:ext>
            </a:extLst>
          </p:cNvPr>
          <p:cNvSpPr>
            <a:spLocks noGrp="1"/>
          </p:cNvSpPr>
          <p:nvPr>
            <p:ph type="sldNum" sz="quarter" idx="11"/>
          </p:nvPr>
        </p:nvSpPr>
        <p:spPr/>
        <p:txBody>
          <a:bodyPr/>
          <a:lstStyle/>
          <a:p>
            <a:fld id="{4E950855-28E0-B842-9330-3B380073FD02}" type="slidenum">
              <a:rPr lang="fr-FR" smtClean="0"/>
              <a:pPr/>
              <a:t>40</a:t>
            </a:fld>
            <a:endParaRPr lang="fr-FR" dirty="0"/>
          </a:p>
        </p:txBody>
      </p:sp>
    </p:spTree>
    <p:extLst>
      <p:ext uri="{BB962C8B-B14F-4D97-AF65-F5344CB8AC3E}">
        <p14:creationId xmlns:p14="http://schemas.microsoft.com/office/powerpoint/2010/main" val="1522230007"/>
      </p:ext>
    </p:extLst>
  </p:cSld>
  <p:clrMapOvr>
    <a:masterClrMapping/>
  </p:clrMapOvr>
  <p:transition advTm="800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26F0069-89B3-4DA1-8EF0-1D3D10BCBA18}"/>
              </a:ext>
            </a:extLst>
          </p:cNvPr>
          <p:cNvSpPr>
            <a:spLocks noGrp="1" noChangeArrowheads="1"/>
          </p:cNvSpPr>
          <p:nvPr>
            <p:ph type="title"/>
          </p:nvPr>
        </p:nvSpPr>
        <p:spPr>
          <a:noFill/>
          <a:ln/>
        </p:spPr>
        <p:txBody>
          <a:bodyPr/>
          <a:lstStyle/>
          <a:p>
            <a:r>
              <a:rPr lang="en-US" altLang="fr-FR"/>
              <a:t>Measurement Systems Variables</a:t>
            </a:r>
          </a:p>
        </p:txBody>
      </p:sp>
      <p:grpSp>
        <p:nvGrpSpPr>
          <p:cNvPr id="20536" name="Group 56">
            <a:extLst>
              <a:ext uri="{FF2B5EF4-FFF2-40B4-BE49-F238E27FC236}">
                <a16:creationId xmlns:a16="http://schemas.microsoft.com/office/drawing/2014/main" id="{92AB3480-CF64-44A0-978C-D452D13BE7FB}"/>
              </a:ext>
            </a:extLst>
          </p:cNvPr>
          <p:cNvGrpSpPr>
            <a:grpSpLocks/>
          </p:cNvGrpSpPr>
          <p:nvPr/>
        </p:nvGrpSpPr>
        <p:grpSpPr bwMode="auto">
          <a:xfrm>
            <a:off x="1475185" y="1557762"/>
            <a:ext cx="6182915" cy="2606278"/>
            <a:chOff x="279" y="1038"/>
            <a:chExt cx="5193" cy="2189"/>
          </a:xfrm>
        </p:grpSpPr>
        <p:sp>
          <p:nvSpPr>
            <p:cNvPr id="20483" name="Line 3">
              <a:extLst>
                <a:ext uri="{FF2B5EF4-FFF2-40B4-BE49-F238E27FC236}">
                  <a16:creationId xmlns:a16="http://schemas.microsoft.com/office/drawing/2014/main" id="{6C737C74-07A1-4C55-B29A-D3368D7182CD}"/>
                </a:ext>
              </a:extLst>
            </p:cNvPr>
            <p:cNvSpPr>
              <a:spLocks noChangeShapeType="1"/>
            </p:cNvSpPr>
            <p:nvPr/>
          </p:nvSpPr>
          <p:spPr bwMode="auto">
            <a:xfrm>
              <a:off x="488" y="2112"/>
              <a:ext cx="4160" cy="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84" name="Rectangle 4">
              <a:extLst>
                <a:ext uri="{FF2B5EF4-FFF2-40B4-BE49-F238E27FC236}">
                  <a16:creationId xmlns:a16="http://schemas.microsoft.com/office/drawing/2014/main" id="{752B3A26-4018-4C0B-8BA3-477837BA36C6}"/>
                </a:ext>
              </a:extLst>
            </p:cNvPr>
            <p:cNvSpPr>
              <a:spLocks noChangeArrowheads="1"/>
            </p:cNvSpPr>
            <p:nvPr/>
          </p:nvSpPr>
          <p:spPr bwMode="auto">
            <a:xfrm>
              <a:off x="4660" y="1924"/>
              <a:ext cx="705" cy="32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85" name="Rectangle 5">
              <a:extLst>
                <a:ext uri="{FF2B5EF4-FFF2-40B4-BE49-F238E27FC236}">
                  <a16:creationId xmlns:a16="http://schemas.microsoft.com/office/drawing/2014/main" id="{0B76147B-8528-4E96-91CD-E96FBBEB914B}"/>
                </a:ext>
              </a:extLst>
            </p:cNvPr>
            <p:cNvSpPr>
              <a:spLocks noChangeArrowheads="1"/>
            </p:cNvSpPr>
            <p:nvPr/>
          </p:nvSpPr>
          <p:spPr bwMode="auto">
            <a:xfrm>
              <a:off x="4662" y="2012"/>
              <a:ext cx="81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900">
                  <a:latin typeface="Arial" panose="020B0604020202020204" pitchFamily="34" charset="0"/>
                </a:rPr>
                <a:t>Measurement</a:t>
              </a:r>
            </a:p>
          </p:txBody>
        </p:sp>
        <p:sp>
          <p:nvSpPr>
            <p:cNvPr id="20486" name="Line 6">
              <a:extLst>
                <a:ext uri="{FF2B5EF4-FFF2-40B4-BE49-F238E27FC236}">
                  <a16:creationId xmlns:a16="http://schemas.microsoft.com/office/drawing/2014/main" id="{0CD5B153-6D7E-4782-9E8D-2D90BA595B59}"/>
                </a:ext>
              </a:extLst>
            </p:cNvPr>
            <p:cNvSpPr>
              <a:spLocks noChangeShapeType="1"/>
            </p:cNvSpPr>
            <p:nvPr/>
          </p:nvSpPr>
          <p:spPr bwMode="auto">
            <a:xfrm>
              <a:off x="680" y="1256"/>
              <a:ext cx="848" cy="848"/>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87" name="Line 7">
              <a:extLst>
                <a:ext uri="{FF2B5EF4-FFF2-40B4-BE49-F238E27FC236}">
                  <a16:creationId xmlns:a16="http://schemas.microsoft.com/office/drawing/2014/main" id="{0655DB30-72D6-4920-9F0F-98A827CE2277}"/>
                </a:ext>
              </a:extLst>
            </p:cNvPr>
            <p:cNvSpPr>
              <a:spLocks noChangeShapeType="1"/>
            </p:cNvSpPr>
            <p:nvPr/>
          </p:nvSpPr>
          <p:spPr bwMode="auto">
            <a:xfrm>
              <a:off x="1880" y="1256"/>
              <a:ext cx="848" cy="848"/>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88" name="Line 8">
              <a:extLst>
                <a:ext uri="{FF2B5EF4-FFF2-40B4-BE49-F238E27FC236}">
                  <a16:creationId xmlns:a16="http://schemas.microsoft.com/office/drawing/2014/main" id="{9D920DBD-AE73-44F5-A19C-A6F134B3806D}"/>
                </a:ext>
              </a:extLst>
            </p:cNvPr>
            <p:cNvSpPr>
              <a:spLocks noChangeShapeType="1"/>
            </p:cNvSpPr>
            <p:nvPr/>
          </p:nvSpPr>
          <p:spPr bwMode="auto">
            <a:xfrm>
              <a:off x="2840" y="1208"/>
              <a:ext cx="896" cy="896"/>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89" name="Line 9">
              <a:extLst>
                <a:ext uri="{FF2B5EF4-FFF2-40B4-BE49-F238E27FC236}">
                  <a16:creationId xmlns:a16="http://schemas.microsoft.com/office/drawing/2014/main" id="{C0BA982D-55DA-464C-9EB4-9CBED1A5C3ED}"/>
                </a:ext>
              </a:extLst>
            </p:cNvPr>
            <p:cNvSpPr>
              <a:spLocks noChangeShapeType="1"/>
            </p:cNvSpPr>
            <p:nvPr/>
          </p:nvSpPr>
          <p:spPr bwMode="auto">
            <a:xfrm flipV="1">
              <a:off x="1064" y="2112"/>
              <a:ext cx="896" cy="912"/>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90" name="Line 10">
              <a:extLst>
                <a:ext uri="{FF2B5EF4-FFF2-40B4-BE49-F238E27FC236}">
                  <a16:creationId xmlns:a16="http://schemas.microsoft.com/office/drawing/2014/main" id="{DC0B9DB9-8272-495E-958F-245470D67FB6}"/>
                </a:ext>
              </a:extLst>
            </p:cNvPr>
            <p:cNvSpPr>
              <a:spLocks noChangeShapeType="1"/>
            </p:cNvSpPr>
            <p:nvPr/>
          </p:nvSpPr>
          <p:spPr bwMode="auto">
            <a:xfrm flipV="1">
              <a:off x="2216" y="2112"/>
              <a:ext cx="896" cy="912"/>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91" name="Rectangle 11">
              <a:extLst>
                <a:ext uri="{FF2B5EF4-FFF2-40B4-BE49-F238E27FC236}">
                  <a16:creationId xmlns:a16="http://schemas.microsoft.com/office/drawing/2014/main" id="{754B865F-3B04-4355-9E7D-10AA73E2FC93}"/>
                </a:ext>
              </a:extLst>
            </p:cNvPr>
            <p:cNvSpPr>
              <a:spLocks noChangeArrowheads="1"/>
            </p:cNvSpPr>
            <p:nvPr/>
          </p:nvSpPr>
          <p:spPr bwMode="auto">
            <a:xfrm>
              <a:off x="711" y="3054"/>
              <a:ext cx="5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900" u="sng">
                  <a:solidFill>
                    <a:srgbClr val="FC0128"/>
                  </a:solidFill>
                  <a:latin typeface="Arial" panose="020B0604020202020204" pitchFamily="34" charset="0"/>
                </a:rPr>
                <a:t>Instrument</a:t>
              </a:r>
            </a:p>
          </p:txBody>
        </p:sp>
        <p:sp>
          <p:nvSpPr>
            <p:cNvPr id="20492" name="Rectangle 12">
              <a:extLst>
                <a:ext uri="{FF2B5EF4-FFF2-40B4-BE49-F238E27FC236}">
                  <a16:creationId xmlns:a16="http://schemas.microsoft.com/office/drawing/2014/main" id="{24EBDE1D-88EC-466A-8794-E5E93F7B1103}"/>
                </a:ext>
              </a:extLst>
            </p:cNvPr>
            <p:cNvSpPr>
              <a:spLocks noChangeArrowheads="1"/>
            </p:cNvSpPr>
            <p:nvPr/>
          </p:nvSpPr>
          <p:spPr bwMode="auto">
            <a:xfrm>
              <a:off x="1911" y="3054"/>
              <a:ext cx="65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900" u="sng">
                  <a:solidFill>
                    <a:srgbClr val="FC0128"/>
                  </a:solidFill>
                  <a:latin typeface="Arial" panose="020B0604020202020204" pitchFamily="34" charset="0"/>
                </a:rPr>
                <a:t>Environment</a:t>
              </a:r>
            </a:p>
          </p:txBody>
        </p:sp>
        <p:sp>
          <p:nvSpPr>
            <p:cNvPr id="20493" name="Rectangle 13">
              <a:extLst>
                <a:ext uri="{FF2B5EF4-FFF2-40B4-BE49-F238E27FC236}">
                  <a16:creationId xmlns:a16="http://schemas.microsoft.com/office/drawing/2014/main" id="{A26CF7C0-1979-4709-8E63-98F764A0019B}"/>
                </a:ext>
              </a:extLst>
            </p:cNvPr>
            <p:cNvSpPr>
              <a:spLocks noChangeArrowheads="1"/>
            </p:cNvSpPr>
            <p:nvPr/>
          </p:nvSpPr>
          <p:spPr bwMode="auto">
            <a:xfrm>
              <a:off x="423" y="1038"/>
              <a:ext cx="4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900" u="sng">
                  <a:solidFill>
                    <a:srgbClr val="FC0128"/>
                  </a:solidFill>
                  <a:latin typeface="Arial" panose="020B0604020202020204" pitchFamily="34" charset="0"/>
                </a:rPr>
                <a:t>Material</a:t>
              </a:r>
            </a:p>
          </p:txBody>
        </p:sp>
        <p:sp>
          <p:nvSpPr>
            <p:cNvPr id="20494" name="Rectangle 14">
              <a:extLst>
                <a:ext uri="{FF2B5EF4-FFF2-40B4-BE49-F238E27FC236}">
                  <a16:creationId xmlns:a16="http://schemas.microsoft.com/office/drawing/2014/main" id="{20B057F4-CC02-4935-94BD-4090CEC8E8BB}"/>
                </a:ext>
              </a:extLst>
            </p:cNvPr>
            <p:cNvSpPr>
              <a:spLocks noChangeArrowheads="1"/>
            </p:cNvSpPr>
            <p:nvPr/>
          </p:nvSpPr>
          <p:spPr bwMode="auto">
            <a:xfrm>
              <a:off x="1623" y="1038"/>
              <a:ext cx="51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900" u="sng">
                  <a:solidFill>
                    <a:srgbClr val="FC0128"/>
                  </a:solidFill>
                  <a:latin typeface="Arial" panose="020B0604020202020204" pitchFamily="34" charset="0"/>
                </a:rPr>
                <a:t>Inspector</a:t>
              </a:r>
            </a:p>
          </p:txBody>
        </p:sp>
        <p:sp>
          <p:nvSpPr>
            <p:cNvPr id="20495" name="Rectangle 15">
              <a:extLst>
                <a:ext uri="{FF2B5EF4-FFF2-40B4-BE49-F238E27FC236}">
                  <a16:creationId xmlns:a16="http://schemas.microsoft.com/office/drawing/2014/main" id="{630ADAC1-360B-4063-821C-0C80AB9A3F13}"/>
                </a:ext>
              </a:extLst>
            </p:cNvPr>
            <p:cNvSpPr>
              <a:spLocks noChangeArrowheads="1"/>
            </p:cNvSpPr>
            <p:nvPr/>
          </p:nvSpPr>
          <p:spPr bwMode="auto">
            <a:xfrm>
              <a:off x="2631" y="1038"/>
              <a:ext cx="4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900" u="sng">
                  <a:solidFill>
                    <a:srgbClr val="FC0128"/>
                  </a:solidFill>
                  <a:latin typeface="Arial" panose="020B0604020202020204" pitchFamily="34" charset="0"/>
                </a:rPr>
                <a:t>Methods</a:t>
              </a:r>
            </a:p>
          </p:txBody>
        </p:sp>
        <p:sp>
          <p:nvSpPr>
            <p:cNvPr id="20496" name="Rectangle 16">
              <a:extLst>
                <a:ext uri="{FF2B5EF4-FFF2-40B4-BE49-F238E27FC236}">
                  <a16:creationId xmlns:a16="http://schemas.microsoft.com/office/drawing/2014/main" id="{1DCF3133-AD04-4711-A1DC-19C536E8E220}"/>
                </a:ext>
              </a:extLst>
            </p:cNvPr>
            <p:cNvSpPr>
              <a:spLocks noChangeArrowheads="1"/>
            </p:cNvSpPr>
            <p:nvPr/>
          </p:nvSpPr>
          <p:spPr bwMode="auto">
            <a:xfrm>
              <a:off x="279" y="1484"/>
              <a:ext cx="53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Sample Preparation</a:t>
              </a:r>
            </a:p>
          </p:txBody>
        </p:sp>
        <p:sp>
          <p:nvSpPr>
            <p:cNvPr id="20497" name="Rectangle 17">
              <a:extLst>
                <a:ext uri="{FF2B5EF4-FFF2-40B4-BE49-F238E27FC236}">
                  <a16:creationId xmlns:a16="http://schemas.microsoft.com/office/drawing/2014/main" id="{5F6E436F-901A-49F2-B3CB-506E28B962F2}"/>
                </a:ext>
              </a:extLst>
            </p:cNvPr>
            <p:cNvSpPr>
              <a:spLocks noChangeArrowheads="1"/>
            </p:cNvSpPr>
            <p:nvPr/>
          </p:nvSpPr>
          <p:spPr bwMode="auto">
            <a:xfrm>
              <a:off x="999" y="1292"/>
              <a:ext cx="53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Sample Collection</a:t>
              </a:r>
            </a:p>
          </p:txBody>
        </p:sp>
        <p:sp>
          <p:nvSpPr>
            <p:cNvPr id="20498" name="Line 18">
              <a:extLst>
                <a:ext uri="{FF2B5EF4-FFF2-40B4-BE49-F238E27FC236}">
                  <a16:creationId xmlns:a16="http://schemas.microsoft.com/office/drawing/2014/main" id="{AAB3F118-ACCF-4345-8C46-F41DB2B03C27}"/>
                </a:ext>
              </a:extLst>
            </p:cNvPr>
            <p:cNvSpPr>
              <a:spLocks noChangeShapeType="1"/>
            </p:cNvSpPr>
            <p:nvPr/>
          </p:nvSpPr>
          <p:spPr bwMode="auto">
            <a:xfrm flipH="1">
              <a:off x="960" y="1536"/>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499" name="Line 19">
              <a:extLst>
                <a:ext uri="{FF2B5EF4-FFF2-40B4-BE49-F238E27FC236}">
                  <a16:creationId xmlns:a16="http://schemas.microsoft.com/office/drawing/2014/main" id="{887FA94D-E244-4145-9427-F57AEDEB1C03}"/>
                </a:ext>
              </a:extLst>
            </p:cNvPr>
            <p:cNvSpPr>
              <a:spLocks noChangeShapeType="1"/>
            </p:cNvSpPr>
            <p:nvPr/>
          </p:nvSpPr>
          <p:spPr bwMode="auto">
            <a:xfrm flipH="1">
              <a:off x="384" y="1728"/>
              <a:ext cx="768"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00" name="Rectangle 20">
              <a:extLst>
                <a:ext uri="{FF2B5EF4-FFF2-40B4-BE49-F238E27FC236}">
                  <a16:creationId xmlns:a16="http://schemas.microsoft.com/office/drawing/2014/main" id="{19A0F01D-2FD2-460F-ACBD-E8CFA03FAA4C}"/>
                </a:ext>
              </a:extLst>
            </p:cNvPr>
            <p:cNvSpPr>
              <a:spLocks noChangeArrowheads="1"/>
            </p:cNvSpPr>
            <p:nvPr/>
          </p:nvSpPr>
          <p:spPr bwMode="auto">
            <a:xfrm>
              <a:off x="1657" y="1484"/>
              <a:ext cx="454"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750">
                  <a:latin typeface="Arial" panose="020B0604020202020204" pitchFamily="34" charset="0"/>
                </a:rPr>
                <a:t>Parallax</a:t>
              </a:r>
            </a:p>
          </p:txBody>
        </p:sp>
        <p:sp>
          <p:nvSpPr>
            <p:cNvPr id="20501" name="Rectangle 21">
              <a:extLst>
                <a:ext uri="{FF2B5EF4-FFF2-40B4-BE49-F238E27FC236}">
                  <a16:creationId xmlns:a16="http://schemas.microsoft.com/office/drawing/2014/main" id="{22881482-3C77-4202-A3CD-45467A4E9779}"/>
                </a:ext>
              </a:extLst>
            </p:cNvPr>
            <p:cNvSpPr>
              <a:spLocks noChangeArrowheads="1"/>
            </p:cNvSpPr>
            <p:nvPr/>
          </p:nvSpPr>
          <p:spPr bwMode="auto">
            <a:xfrm>
              <a:off x="1623" y="1676"/>
              <a:ext cx="729"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750">
                  <a:latin typeface="Arial" panose="020B0604020202020204" pitchFamily="34" charset="0"/>
                </a:rPr>
                <a:t>Reproducibility</a:t>
              </a:r>
            </a:p>
          </p:txBody>
        </p:sp>
        <p:sp>
          <p:nvSpPr>
            <p:cNvPr id="20502" name="Rectangle 22">
              <a:extLst>
                <a:ext uri="{FF2B5EF4-FFF2-40B4-BE49-F238E27FC236}">
                  <a16:creationId xmlns:a16="http://schemas.microsoft.com/office/drawing/2014/main" id="{61D77DB3-7370-4DED-B85F-D1D58F3EA8F6}"/>
                </a:ext>
              </a:extLst>
            </p:cNvPr>
            <p:cNvSpPr>
              <a:spLocks noChangeArrowheads="1"/>
            </p:cNvSpPr>
            <p:nvPr/>
          </p:nvSpPr>
          <p:spPr bwMode="auto">
            <a:xfrm>
              <a:off x="2055" y="1292"/>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Training</a:t>
              </a:r>
            </a:p>
          </p:txBody>
        </p:sp>
        <p:sp>
          <p:nvSpPr>
            <p:cNvPr id="20503" name="Rectangle 23">
              <a:extLst>
                <a:ext uri="{FF2B5EF4-FFF2-40B4-BE49-F238E27FC236}">
                  <a16:creationId xmlns:a16="http://schemas.microsoft.com/office/drawing/2014/main" id="{675337E5-4D4F-43CD-B83D-F7E2936D4950}"/>
                </a:ext>
              </a:extLst>
            </p:cNvPr>
            <p:cNvSpPr>
              <a:spLocks noChangeArrowheads="1"/>
            </p:cNvSpPr>
            <p:nvPr/>
          </p:nvSpPr>
          <p:spPr bwMode="auto">
            <a:xfrm>
              <a:off x="2247" y="1532"/>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Practice</a:t>
              </a:r>
            </a:p>
          </p:txBody>
        </p:sp>
        <p:sp>
          <p:nvSpPr>
            <p:cNvPr id="20504" name="Rectangle 24">
              <a:extLst>
                <a:ext uri="{FF2B5EF4-FFF2-40B4-BE49-F238E27FC236}">
                  <a16:creationId xmlns:a16="http://schemas.microsoft.com/office/drawing/2014/main" id="{104141CF-F78C-4633-BA6C-693437757E73}"/>
                </a:ext>
              </a:extLst>
            </p:cNvPr>
            <p:cNvSpPr>
              <a:spLocks noChangeArrowheads="1"/>
            </p:cNvSpPr>
            <p:nvPr/>
          </p:nvSpPr>
          <p:spPr bwMode="auto">
            <a:xfrm>
              <a:off x="2487" y="1724"/>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Ergonomics</a:t>
              </a:r>
            </a:p>
          </p:txBody>
        </p:sp>
        <p:sp>
          <p:nvSpPr>
            <p:cNvPr id="20505" name="Line 25">
              <a:extLst>
                <a:ext uri="{FF2B5EF4-FFF2-40B4-BE49-F238E27FC236}">
                  <a16:creationId xmlns:a16="http://schemas.microsoft.com/office/drawing/2014/main" id="{8AE783C6-8297-4B07-849A-3A36351F33A6}"/>
                </a:ext>
              </a:extLst>
            </p:cNvPr>
            <p:cNvSpPr>
              <a:spLocks noChangeShapeType="1"/>
            </p:cNvSpPr>
            <p:nvPr/>
          </p:nvSpPr>
          <p:spPr bwMode="auto">
            <a:xfrm flipH="1">
              <a:off x="1680" y="1824"/>
              <a:ext cx="768"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06" name="Line 26">
              <a:extLst>
                <a:ext uri="{FF2B5EF4-FFF2-40B4-BE49-F238E27FC236}">
                  <a16:creationId xmlns:a16="http://schemas.microsoft.com/office/drawing/2014/main" id="{7BD19380-4BFB-4FD3-8F7D-4B39B4064541}"/>
                </a:ext>
              </a:extLst>
            </p:cNvPr>
            <p:cNvSpPr>
              <a:spLocks noChangeShapeType="1"/>
            </p:cNvSpPr>
            <p:nvPr/>
          </p:nvSpPr>
          <p:spPr bwMode="auto">
            <a:xfrm flipH="1">
              <a:off x="1824" y="1632"/>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07" name="Line 27">
              <a:extLst>
                <a:ext uri="{FF2B5EF4-FFF2-40B4-BE49-F238E27FC236}">
                  <a16:creationId xmlns:a16="http://schemas.microsoft.com/office/drawing/2014/main" id="{EF2B7D3B-917F-417B-A465-6C1BBF74D79E}"/>
                </a:ext>
              </a:extLst>
            </p:cNvPr>
            <p:cNvSpPr>
              <a:spLocks noChangeShapeType="1"/>
            </p:cNvSpPr>
            <p:nvPr/>
          </p:nvSpPr>
          <p:spPr bwMode="auto">
            <a:xfrm flipH="1">
              <a:off x="2064" y="1440"/>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08" name="Line 28">
              <a:extLst>
                <a:ext uri="{FF2B5EF4-FFF2-40B4-BE49-F238E27FC236}">
                  <a16:creationId xmlns:a16="http://schemas.microsoft.com/office/drawing/2014/main" id="{B3645F65-0AFA-4634-B80D-2941D4D4C029}"/>
                </a:ext>
              </a:extLst>
            </p:cNvPr>
            <p:cNvSpPr>
              <a:spLocks noChangeShapeType="1"/>
            </p:cNvSpPr>
            <p:nvPr/>
          </p:nvSpPr>
          <p:spPr bwMode="auto">
            <a:xfrm flipH="1">
              <a:off x="2304" y="1680"/>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09" name="Line 29">
              <a:extLst>
                <a:ext uri="{FF2B5EF4-FFF2-40B4-BE49-F238E27FC236}">
                  <a16:creationId xmlns:a16="http://schemas.microsoft.com/office/drawing/2014/main" id="{D5CBEACD-947F-44C3-9AAF-E2524D401CA9}"/>
                </a:ext>
              </a:extLst>
            </p:cNvPr>
            <p:cNvSpPr>
              <a:spLocks noChangeShapeType="1"/>
            </p:cNvSpPr>
            <p:nvPr/>
          </p:nvSpPr>
          <p:spPr bwMode="auto">
            <a:xfrm flipH="1">
              <a:off x="2496" y="1872"/>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10" name="Rectangle 30">
              <a:extLst>
                <a:ext uri="{FF2B5EF4-FFF2-40B4-BE49-F238E27FC236}">
                  <a16:creationId xmlns:a16="http://schemas.microsoft.com/office/drawing/2014/main" id="{42311DAC-46BA-41FE-93B9-9C349F094AE6}"/>
                </a:ext>
              </a:extLst>
            </p:cNvPr>
            <p:cNvSpPr>
              <a:spLocks noChangeArrowheads="1"/>
            </p:cNvSpPr>
            <p:nvPr/>
          </p:nvSpPr>
          <p:spPr bwMode="auto">
            <a:xfrm>
              <a:off x="3015" y="1244"/>
              <a:ext cx="63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Test Method</a:t>
              </a:r>
            </a:p>
          </p:txBody>
        </p:sp>
        <p:sp>
          <p:nvSpPr>
            <p:cNvPr id="20511" name="Rectangle 31">
              <a:extLst>
                <a:ext uri="{FF2B5EF4-FFF2-40B4-BE49-F238E27FC236}">
                  <a16:creationId xmlns:a16="http://schemas.microsoft.com/office/drawing/2014/main" id="{7B391E30-72F2-43A4-9D04-416429EAC22E}"/>
                </a:ext>
              </a:extLst>
            </p:cNvPr>
            <p:cNvSpPr>
              <a:spLocks noChangeArrowheads="1"/>
            </p:cNvSpPr>
            <p:nvPr/>
          </p:nvSpPr>
          <p:spPr bwMode="auto">
            <a:xfrm>
              <a:off x="3159" y="1436"/>
              <a:ext cx="68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Workmanship</a:t>
              </a:r>
            </a:p>
          </p:txBody>
        </p:sp>
        <p:sp>
          <p:nvSpPr>
            <p:cNvPr id="20512" name="Rectangle 32">
              <a:extLst>
                <a:ext uri="{FF2B5EF4-FFF2-40B4-BE49-F238E27FC236}">
                  <a16:creationId xmlns:a16="http://schemas.microsoft.com/office/drawing/2014/main" id="{9D39EA71-EC0A-42BB-A026-EC4904099248}"/>
                </a:ext>
              </a:extLst>
            </p:cNvPr>
            <p:cNvSpPr>
              <a:spLocks noChangeArrowheads="1"/>
            </p:cNvSpPr>
            <p:nvPr/>
          </p:nvSpPr>
          <p:spPr bwMode="auto">
            <a:xfrm>
              <a:off x="3399" y="1628"/>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Samples</a:t>
              </a:r>
            </a:p>
          </p:txBody>
        </p:sp>
        <p:sp>
          <p:nvSpPr>
            <p:cNvPr id="20513" name="Rectangle 33">
              <a:extLst>
                <a:ext uri="{FF2B5EF4-FFF2-40B4-BE49-F238E27FC236}">
                  <a16:creationId xmlns:a16="http://schemas.microsoft.com/office/drawing/2014/main" id="{696B7663-BA0F-4D63-B426-362D0A65166A}"/>
                </a:ext>
              </a:extLst>
            </p:cNvPr>
            <p:cNvSpPr>
              <a:spLocks noChangeArrowheads="1"/>
            </p:cNvSpPr>
            <p:nvPr/>
          </p:nvSpPr>
          <p:spPr bwMode="auto">
            <a:xfrm>
              <a:off x="3015" y="1820"/>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Standards</a:t>
              </a:r>
            </a:p>
          </p:txBody>
        </p:sp>
        <p:sp>
          <p:nvSpPr>
            <p:cNvPr id="20514" name="Line 34">
              <a:extLst>
                <a:ext uri="{FF2B5EF4-FFF2-40B4-BE49-F238E27FC236}">
                  <a16:creationId xmlns:a16="http://schemas.microsoft.com/office/drawing/2014/main" id="{BAA39153-45CF-4EE0-8999-7E47BED2B807}"/>
                </a:ext>
              </a:extLst>
            </p:cNvPr>
            <p:cNvSpPr>
              <a:spLocks noChangeShapeType="1"/>
            </p:cNvSpPr>
            <p:nvPr/>
          </p:nvSpPr>
          <p:spPr bwMode="auto">
            <a:xfrm flipH="1">
              <a:off x="3168" y="1968"/>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15" name="Line 35">
              <a:extLst>
                <a:ext uri="{FF2B5EF4-FFF2-40B4-BE49-F238E27FC236}">
                  <a16:creationId xmlns:a16="http://schemas.microsoft.com/office/drawing/2014/main" id="{98D9FB70-CE35-4076-B188-E4135B37FF26}"/>
                </a:ext>
              </a:extLst>
            </p:cNvPr>
            <p:cNvSpPr>
              <a:spLocks noChangeShapeType="1"/>
            </p:cNvSpPr>
            <p:nvPr/>
          </p:nvSpPr>
          <p:spPr bwMode="auto">
            <a:xfrm flipH="1">
              <a:off x="3408" y="1776"/>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16" name="Line 36">
              <a:extLst>
                <a:ext uri="{FF2B5EF4-FFF2-40B4-BE49-F238E27FC236}">
                  <a16:creationId xmlns:a16="http://schemas.microsoft.com/office/drawing/2014/main" id="{AE65C04F-629D-4EBE-99DB-16688B934799}"/>
                </a:ext>
              </a:extLst>
            </p:cNvPr>
            <p:cNvSpPr>
              <a:spLocks noChangeShapeType="1"/>
            </p:cNvSpPr>
            <p:nvPr/>
          </p:nvSpPr>
          <p:spPr bwMode="auto">
            <a:xfrm flipH="1">
              <a:off x="3216" y="1584"/>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17" name="Line 37">
              <a:extLst>
                <a:ext uri="{FF2B5EF4-FFF2-40B4-BE49-F238E27FC236}">
                  <a16:creationId xmlns:a16="http://schemas.microsoft.com/office/drawing/2014/main" id="{6BC88A20-E4C4-4873-B4ED-19F3ACECE87A}"/>
                </a:ext>
              </a:extLst>
            </p:cNvPr>
            <p:cNvSpPr>
              <a:spLocks noChangeShapeType="1"/>
            </p:cNvSpPr>
            <p:nvPr/>
          </p:nvSpPr>
          <p:spPr bwMode="auto">
            <a:xfrm flipH="1">
              <a:off x="3024" y="1392"/>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18" name="Line 38">
              <a:extLst>
                <a:ext uri="{FF2B5EF4-FFF2-40B4-BE49-F238E27FC236}">
                  <a16:creationId xmlns:a16="http://schemas.microsoft.com/office/drawing/2014/main" id="{90F8D759-9B48-4870-B663-C62962004D04}"/>
                </a:ext>
              </a:extLst>
            </p:cNvPr>
            <p:cNvSpPr>
              <a:spLocks noChangeShapeType="1"/>
            </p:cNvSpPr>
            <p:nvPr/>
          </p:nvSpPr>
          <p:spPr bwMode="auto">
            <a:xfrm flipH="1">
              <a:off x="960" y="2688"/>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19" name="Line 39">
              <a:extLst>
                <a:ext uri="{FF2B5EF4-FFF2-40B4-BE49-F238E27FC236}">
                  <a16:creationId xmlns:a16="http://schemas.microsoft.com/office/drawing/2014/main" id="{C4ACA896-A1F7-4CDD-8288-73A7F5E39B08}"/>
                </a:ext>
              </a:extLst>
            </p:cNvPr>
            <p:cNvSpPr>
              <a:spLocks noChangeShapeType="1"/>
            </p:cNvSpPr>
            <p:nvPr/>
          </p:nvSpPr>
          <p:spPr bwMode="auto">
            <a:xfrm flipH="1">
              <a:off x="1248" y="2400"/>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20" name="Line 40">
              <a:extLst>
                <a:ext uri="{FF2B5EF4-FFF2-40B4-BE49-F238E27FC236}">
                  <a16:creationId xmlns:a16="http://schemas.microsoft.com/office/drawing/2014/main" id="{C0A7CC78-0452-4478-ADE7-2D1BBABF296F}"/>
                </a:ext>
              </a:extLst>
            </p:cNvPr>
            <p:cNvSpPr>
              <a:spLocks noChangeShapeType="1"/>
            </p:cNvSpPr>
            <p:nvPr/>
          </p:nvSpPr>
          <p:spPr bwMode="auto">
            <a:xfrm flipH="1">
              <a:off x="1536" y="2544"/>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21" name="Line 41">
              <a:extLst>
                <a:ext uri="{FF2B5EF4-FFF2-40B4-BE49-F238E27FC236}">
                  <a16:creationId xmlns:a16="http://schemas.microsoft.com/office/drawing/2014/main" id="{B2F2AC89-BCAC-499F-95CE-F0B7657679FF}"/>
                </a:ext>
              </a:extLst>
            </p:cNvPr>
            <p:cNvSpPr>
              <a:spLocks noChangeShapeType="1"/>
            </p:cNvSpPr>
            <p:nvPr/>
          </p:nvSpPr>
          <p:spPr bwMode="auto">
            <a:xfrm flipH="1">
              <a:off x="1200" y="2880"/>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22" name="Line 42">
              <a:extLst>
                <a:ext uri="{FF2B5EF4-FFF2-40B4-BE49-F238E27FC236}">
                  <a16:creationId xmlns:a16="http://schemas.microsoft.com/office/drawing/2014/main" id="{BC5D738C-068D-4404-A42C-DA1A9F9958EE}"/>
                </a:ext>
              </a:extLst>
            </p:cNvPr>
            <p:cNvSpPr>
              <a:spLocks noChangeShapeType="1"/>
            </p:cNvSpPr>
            <p:nvPr/>
          </p:nvSpPr>
          <p:spPr bwMode="auto">
            <a:xfrm flipH="1">
              <a:off x="2688" y="2544"/>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23" name="Line 43">
              <a:extLst>
                <a:ext uri="{FF2B5EF4-FFF2-40B4-BE49-F238E27FC236}">
                  <a16:creationId xmlns:a16="http://schemas.microsoft.com/office/drawing/2014/main" id="{14E5F1E6-AFF8-4E1A-A9B6-6D6C87E1315F}"/>
                </a:ext>
              </a:extLst>
            </p:cNvPr>
            <p:cNvSpPr>
              <a:spLocks noChangeShapeType="1"/>
            </p:cNvSpPr>
            <p:nvPr/>
          </p:nvSpPr>
          <p:spPr bwMode="auto">
            <a:xfrm flipH="1">
              <a:off x="2400" y="2400"/>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24" name="Line 44">
              <a:extLst>
                <a:ext uri="{FF2B5EF4-FFF2-40B4-BE49-F238E27FC236}">
                  <a16:creationId xmlns:a16="http://schemas.microsoft.com/office/drawing/2014/main" id="{61B6706C-8542-487E-9584-42193768BF12}"/>
                </a:ext>
              </a:extLst>
            </p:cNvPr>
            <p:cNvSpPr>
              <a:spLocks noChangeShapeType="1"/>
            </p:cNvSpPr>
            <p:nvPr/>
          </p:nvSpPr>
          <p:spPr bwMode="auto">
            <a:xfrm flipH="1">
              <a:off x="2112" y="2688"/>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25" name="Line 45">
              <a:extLst>
                <a:ext uri="{FF2B5EF4-FFF2-40B4-BE49-F238E27FC236}">
                  <a16:creationId xmlns:a16="http://schemas.microsoft.com/office/drawing/2014/main" id="{1E7AE57C-8B10-45CB-90EE-5029A51F26D8}"/>
                </a:ext>
              </a:extLst>
            </p:cNvPr>
            <p:cNvSpPr>
              <a:spLocks noChangeShapeType="1"/>
            </p:cNvSpPr>
            <p:nvPr/>
          </p:nvSpPr>
          <p:spPr bwMode="auto">
            <a:xfrm flipH="1">
              <a:off x="2352" y="2880"/>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26" name="Rectangle 46">
              <a:extLst>
                <a:ext uri="{FF2B5EF4-FFF2-40B4-BE49-F238E27FC236}">
                  <a16:creationId xmlns:a16="http://schemas.microsoft.com/office/drawing/2014/main" id="{E60024EB-DF04-4E59-A71F-CB5305EF10E0}"/>
                </a:ext>
              </a:extLst>
            </p:cNvPr>
            <p:cNvSpPr>
              <a:spLocks noChangeArrowheads="1"/>
            </p:cNvSpPr>
            <p:nvPr/>
          </p:nvSpPr>
          <p:spPr bwMode="auto">
            <a:xfrm>
              <a:off x="1095" y="2252"/>
              <a:ext cx="681"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Discrimination</a:t>
              </a:r>
            </a:p>
          </p:txBody>
        </p:sp>
        <p:sp>
          <p:nvSpPr>
            <p:cNvPr id="20527" name="Rectangle 47">
              <a:extLst>
                <a:ext uri="{FF2B5EF4-FFF2-40B4-BE49-F238E27FC236}">
                  <a16:creationId xmlns:a16="http://schemas.microsoft.com/office/drawing/2014/main" id="{5ADD017B-E491-47DC-BE19-60DF426E1777}"/>
                </a:ext>
              </a:extLst>
            </p:cNvPr>
            <p:cNvSpPr>
              <a:spLocks noChangeArrowheads="1"/>
            </p:cNvSpPr>
            <p:nvPr/>
          </p:nvSpPr>
          <p:spPr bwMode="auto">
            <a:xfrm>
              <a:off x="855" y="2540"/>
              <a:ext cx="63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Repeatability</a:t>
              </a:r>
            </a:p>
          </p:txBody>
        </p:sp>
        <p:sp>
          <p:nvSpPr>
            <p:cNvPr id="20528" name="Rectangle 48">
              <a:extLst>
                <a:ext uri="{FF2B5EF4-FFF2-40B4-BE49-F238E27FC236}">
                  <a16:creationId xmlns:a16="http://schemas.microsoft.com/office/drawing/2014/main" id="{6797A97A-64BC-46D4-A370-918CB50CC351}"/>
                </a:ext>
              </a:extLst>
            </p:cNvPr>
            <p:cNvSpPr>
              <a:spLocks noChangeArrowheads="1"/>
            </p:cNvSpPr>
            <p:nvPr/>
          </p:nvSpPr>
          <p:spPr bwMode="auto">
            <a:xfrm>
              <a:off x="1623" y="2396"/>
              <a:ext cx="29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Bias</a:t>
              </a:r>
            </a:p>
          </p:txBody>
        </p:sp>
        <p:sp>
          <p:nvSpPr>
            <p:cNvPr id="20529" name="Rectangle 49">
              <a:extLst>
                <a:ext uri="{FF2B5EF4-FFF2-40B4-BE49-F238E27FC236}">
                  <a16:creationId xmlns:a16="http://schemas.microsoft.com/office/drawing/2014/main" id="{B5C04F95-7024-4CF3-96E3-0153CBF8DCED}"/>
                </a:ext>
              </a:extLst>
            </p:cNvPr>
            <p:cNvSpPr>
              <a:spLocks noChangeArrowheads="1"/>
            </p:cNvSpPr>
            <p:nvPr/>
          </p:nvSpPr>
          <p:spPr bwMode="auto">
            <a:xfrm>
              <a:off x="1431" y="2588"/>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Calibration</a:t>
              </a:r>
            </a:p>
          </p:txBody>
        </p:sp>
        <p:sp>
          <p:nvSpPr>
            <p:cNvPr id="20530" name="Rectangle 50">
              <a:extLst>
                <a:ext uri="{FF2B5EF4-FFF2-40B4-BE49-F238E27FC236}">
                  <a16:creationId xmlns:a16="http://schemas.microsoft.com/office/drawing/2014/main" id="{50E2DCC0-F42E-4CFB-92B0-83A4561FE5C1}"/>
                </a:ext>
              </a:extLst>
            </p:cNvPr>
            <p:cNvSpPr>
              <a:spLocks noChangeArrowheads="1"/>
            </p:cNvSpPr>
            <p:nvPr/>
          </p:nvSpPr>
          <p:spPr bwMode="auto">
            <a:xfrm>
              <a:off x="1287" y="2732"/>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Linearity</a:t>
              </a:r>
            </a:p>
          </p:txBody>
        </p:sp>
        <p:sp>
          <p:nvSpPr>
            <p:cNvPr id="20531" name="Line 51">
              <a:extLst>
                <a:ext uri="{FF2B5EF4-FFF2-40B4-BE49-F238E27FC236}">
                  <a16:creationId xmlns:a16="http://schemas.microsoft.com/office/drawing/2014/main" id="{E2469849-C757-40FC-B2E5-D4DBDDDEC0BA}"/>
                </a:ext>
              </a:extLst>
            </p:cNvPr>
            <p:cNvSpPr>
              <a:spLocks noChangeShapeType="1"/>
            </p:cNvSpPr>
            <p:nvPr/>
          </p:nvSpPr>
          <p:spPr bwMode="auto">
            <a:xfrm flipH="1">
              <a:off x="1344" y="2736"/>
              <a:ext cx="432"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532" name="Rectangle 52">
              <a:extLst>
                <a:ext uri="{FF2B5EF4-FFF2-40B4-BE49-F238E27FC236}">
                  <a16:creationId xmlns:a16="http://schemas.microsoft.com/office/drawing/2014/main" id="{31D60E77-6C65-4C67-9D25-6CDAA1E51E1C}"/>
                </a:ext>
              </a:extLst>
            </p:cNvPr>
            <p:cNvSpPr>
              <a:spLocks noChangeArrowheads="1"/>
            </p:cNvSpPr>
            <p:nvPr/>
          </p:nvSpPr>
          <p:spPr bwMode="auto">
            <a:xfrm>
              <a:off x="2343" y="2252"/>
              <a:ext cx="489"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Vibration</a:t>
              </a:r>
            </a:p>
          </p:txBody>
        </p:sp>
        <p:sp>
          <p:nvSpPr>
            <p:cNvPr id="20533" name="Rectangle 53">
              <a:extLst>
                <a:ext uri="{FF2B5EF4-FFF2-40B4-BE49-F238E27FC236}">
                  <a16:creationId xmlns:a16="http://schemas.microsoft.com/office/drawing/2014/main" id="{E7CF425C-6F2C-438C-AA4D-6264939C52AA}"/>
                </a:ext>
              </a:extLst>
            </p:cNvPr>
            <p:cNvSpPr>
              <a:spLocks noChangeArrowheads="1"/>
            </p:cNvSpPr>
            <p:nvPr/>
          </p:nvSpPr>
          <p:spPr bwMode="auto">
            <a:xfrm>
              <a:off x="2103" y="2540"/>
              <a:ext cx="537"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Lighting</a:t>
              </a:r>
            </a:p>
          </p:txBody>
        </p:sp>
        <p:sp>
          <p:nvSpPr>
            <p:cNvPr id="20534" name="Rectangle 54">
              <a:extLst>
                <a:ext uri="{FF2B5EF4-FFF2-40B4-BE49-F238E27FC236}">
                  <a16:creationId xmlns:a16="http://schemas.microsoft.com/office/drawing/2014/main" id="{8C7A2BEC-BBF6-4F2D-8703-2A38EB016766}"/>
                </a:ext>
              </a:extLst>
            </p:cNvPr>
            <p:cNvSpPr>
              <a:spLocks noChangeArrowheads="1"/>
            </p:cNvSpPr>
            <p:nvPr/>
          </p:nvSpPr>
          <p:spPr bwMode="auto">
            <a:xfrm>
              <a:off x="2775" y="2396"/>
              <a:ext cx="63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Temperature</a:t>
              </a:r>
            </a:p>
          </p:txBody>
        </p:sp>
        <p:sp>
          <p:nvSpPr>
            <p:cNvPr id="20535" name="Rectangle 55">
              <a:extLst>
                <a:ext uri="{FF2B5EF4-FFF2-40B4-BE49-F238E27FC236}">
                  <a16:creationId xmlns:a16="http://schemas.microsoft.com/office/drawing/2014/main" id="{CC26A1CA-46EA-40D2-9FC4-BA67193ACDAE}"/>
                </a:ext>
              </a:extLst>
            </p:cNvPr>
            <p:cNvSpPr>
              <a:spLocks noChangeArrowheads="1"/>
            </p:cNvSpPr>
            <p:nvPr/>
          </p:nvSpPr>
          <p:spPr bwMode="auto">
            <a:xfrm>
              <a:off x="2439" y="2732"/>
              <a:ext cx="633"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750">
                  <a:latin typeface="Arial" panose="020B0604020202020204" pitchFamily="34" charset="0"/>
                </a:rPr>
                <a:t>Humidity</a:t>
              </a:r>
            </a:p>
          </p:txBody>
        </p:sp>
      </p:grpSp>
      <p:sp>
        <p:nvSpPr>
          <p:cNvPr id="20537" name="Rectangle 57">
            <a:extLst>
              <a:ext uri="{FF2B5EF4-FFF2-40B4-BE49-F238E27FC236}">
                <a16:creationId xmlns:a16="http://schemas.microsoft.com/office/drawing/2014/main" id="{23CC4090-9142-4B41-A44B-202B23E5C3A7}"/>
              </a:ext>
            </a:extLst>
          </p:cNvPr>
          <p:cNvSpPr>
            <a:spLocks noChangeArrowheads="1"/>
          </p:cNvSpPr>
          <p:nvPr/>
        </p:nvSpPr>
        <p:spPr bwMode="auto">
          <a:xfrm>
            <a:off x="2719388" y="4448600"/>
            <a:ext cx="4112419"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a:solidFill>
                  <a:srgbClr val="00279F"/>
                </a:solidFill>
                <a:latin typeface="Arial" panose="020B0604020202020204" pitchFamily="34" charset="0"/>
              </a:rPr>
              <a:t>These are </a:t>
            </a:r>
            <a:r>
              <a:rPr lang="en-US" altLang="fr-FR" sz="1350" i="1">
                <a:solidFill>
                  <a:srgbClr val="00279F"/>
                </a:solidFill>
                <a:latin typeface="Arial" panose="020B0604020202020204" pitchFamily="34" charset="0"/>
              </a:rPr>
              <a:t>some</a:t>
            </a:r>
            <a:r>
              <a:rPr lang="en-US" altLang="fr-FR" sz="1350">
                <a:solidFill>
                  <a:srgbClr val="00279F"/>
                </a:solidFill>
                <a:latin typeface="Arial" panose="020B0604020202020204" pitchFamily="34" charset="0"/>
              </a:rPr>
              <a:t>  of the variables in a measurement system. What others can you think of?</a:t>
            </a:r>
          </a:p>
        </p:txBody>
      </p:sp>
      <p:sp>
        <p:nvSpPr>
          <p:cNvPr id="20538" name="Rectangle 58">
            <a:extLst>
              <a:ext uri="{FF2B5EF4-FFF2-40B4-BE49-F238E27FC236}">
                <a16:creationId xmlns:a16="http://schemas.microsoft.com/office/drawing/2014/main" id="{42459B28-123B-4793-B3B9-205BE006FD6A}"/>
              </a:ext>
            </a:extLst>
          </p:cNvPr>
          <p:cNvSpPr>
            <a:spLocks noChangeArrowheads="1"/>
          </p:cNvSpPr>
          <p:nvPr/>
        </p:nvSpPr>
        <p:spPr bwMode="auto">
          <a:xfrm>
            <a:off x="6456760" y="1322018"/>
            <a:ext cx="1084431" cy="99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solidFill>
                  <a:srgbClr val="183400"/>
                </a:solidFill>
              </a:rPr>
              <a:t>Fixture</a:t>
            </a:r>
          </a:p>
          <a:p>
            <a:r>
              <a:rPr lang="en-US" altLang="fr-FR" sz="1200">
                <a:solidFill>
                  <a:srgbClr val="183400"/>
                </a:solidFill>
              </a:rPr>
              <a:t>Eyesight</a:t>
            </a:r>
          </a:p>
          <a:p>
            <a:r>
              <a:rPr lang="en-US" altLang="fr-FR" sz="1200">
                <a:solidFill>
                  <a:srgbClr val="183400"/>
                </a:solidFill>
              </a:rPr>
              <a:t>Air Pressure</a:t>
            </a:r>
          </a:p>
          <a:p>
            <a:r>
              <a:rPr lang="en-US" altLang="fr-FR" sz="1200">
                <a:solidFill>
                  <a:srgbClr val="183400"/>
                </a:solidFill>
              </a:rPr>
              <a:t>Air Movement</a:t>
            </a:r>
          </a:p>
          <a:p>
            <a:r>
              <a:rPr lang="en-US" altLang="fr-FR" sz="1200">
                <a:solidFill>
                  <a:srgbClr val="183400"/>
                </a:solidFill>
              </a:rPr>
              <a:t>Fatigue</a:t>
            </a:r>
          </a:p>
        </p:txBody>
      </p:sp>
      <p:sp>
        <p:nvSpPr>
          <p:cNvPr id="3" name="Espace réservé du numéro de diapositive 2">
            <a:extLst>
              <a:ext uri="{FF2B5EF4-FFF2-40B4-BE49-F238E27FC236}">
                <a16:creationId xmlns:a16="http://schemas.microsoft.com/office/drawing/2014/main" id="{50E0616A-188E-2B49-B5FB-6A0B57BADDB2}"/>
              </a:ext>
            </a:extLst>
          </p:cNvPr>
          <p:cNvSpPr>
            <a:spLocks noGrp="1"/>
          </p:cNvSpPr>
          <p:nvPr>
            <p:ph type="sldNum" sz="quarter" idx="11"/>
          </p:nvPr>
        </p:nvSpPr>
        <p:spPr/>
        <p:txBody>
          <a:bodyPr/>
          <a:lstStyle/>
          <a:p>
            <a:fld id="{4E950855-28E0-B842-9330-3B380073FD02}" type="slidenum">
              <a:rPr lang="fr-FR" smtClean="0"/>
              <a:pPr/>
              <a:t>41</a:t>
            </a:fld>
            <a:endParaRPr lang="fr-FR" dirty="0"/>
          </a:p>
        </p:txBody>
      </p:sp>
    </p:spTree>
    <p:extLst>
      <p:ext uri="{BB962C8B-B14F-4D97-AF65-F5344CB8AC3E}">
        <p14:creationId xmlns:p14="http://schemas.microsoft.com/office/powerpoint/2010/main" val="1805362478"/>
      </p:ext>
    </p:extLst>
  </p:cSld>
  <p:clrMapOvr>
    <a:masterClrMapping/>
  </p:clrMapOvr>
  <p:transition spd="med" advTm="8000">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F0E5D73-7549-42B2-84C5-D78FF1510549}"/>
              </a:ext>
            </a:extLst>
          </p:cNvPr>
          <p:cNvSpPr>
            <a:spLocks noGrp="1" noChangeArrowheads="1"/>
          </p:cNvSpPr>
          <p:nvPr>
            <p:ph type="title"/>
          </p:nvPr>
        </p:nvSpPr>
        <p:spPr>
          <a:noFill/>
          <a:ln/>
        </p:spPr>
        <p:txBody>
          <a:bodyPr/>
          <a:lstStyle/>
          <a:p>
            <a:r>
              <a:rPr lang="en-US" altLang="fr-FR"/>
              <a:t>Determining What To Measure</a:t>
            </a:r>
          </a:p>
        </p:txBody>
      </p:sp>
      <p:sp>
        <p:nvSpPr>
          <p:cNvPr id="21507" name="Rectangle 3">
            <a:extLst>
              <a:ext uri="{FF2B5EF4-FFF2-40B4-BE49-F238E27FC236}">
                <a16:creationId xmlns:a16="http://schemas.microsoft.com/office/drawing/2014/main" id="{132CF301-22EA-4488-8A22-B41AF10B60D9}"/>
              </a:ext>
            </a:extLst>
          </p:cNvPr>
          <p:cNvSpPr>
            <a:spLocks noGrp="1" noChangeArrowheads="1"/>
          </p:cNvSpPr>
          <p:nvPr>
            <p:ph type="body" idx="4294967295"/>
          </p:nvPr>
        </p:nvSpPr>
        <p:spPr>
          <a:xfrm>
            <a:off x="1979712" y="1779662"/>
            <a:ext cx="5032375" cy="2381250"/>
          </a:xfrm>
          <a:noFill/>
          <a:ln/>
        </p:spPr>
        <p:txBody>
          <a:bodyPr/>
          <a:lstStyle/>
          <a:p>
            <a:r>
              <a:rPr lang="en-US" altLang="fr-FR" dirty="0">
                <a:solidFill>
                  <a:srgbClr val="FC0128"/>
                </a:solidFill>
              </a:rPr>
              <a:t>Voice of the Customer</a:t>
            </a:r>
            <a:endParaRPr lang="en-US" altLang="fr-FR" dirty="0"/>
          </a:p>
          <a:p>
            <a:pPr lvl="1" indent="-36910">
              <a:buNone/>
            </a:pPr>
            <a:r>
              <a:rPr lang="en-US" altLang="fr-FR" dirty="0"/>
              <a:t>You Must </a:t>
            </a:r>
            <a:r>
              <a:rPr lang="en-US" altLang="fr-FR" dirty="0">
                <a:solidFill>
                  <a:srgbClr val="FC0128"/>
                </a:solidFill>
              </a:rPr>
              <a:t>Convert</a:t>
            </a:r>
            <a:r>
              <a:rPr lang="en-US" altLang="fr-FR" dirty="0"/>
              <a:t> to </a:t>
            </a:r>
            <a:r>
              <a:rPr lang="en-US" altLang="fr-FR" dirty="0">
                <a:solidFill>
                  <a:srgbClr val="005400"/>
                </a:solidFill>
              </a:rPr>
              <a:t>Technical Features</a:t>
            </a:r>
            <a:endParaRPr lang="en-US" altLang="fr-FR" dirty="0"/>
          </a:p>
          <a:p>
            <a:r>
              <a:rPr lang="en-US" altLang="fr-FR" dirty="0">
                <a:solidFill>
                  <a:srgbClr val="005400"/>
                </a:solidFill>
              </a:rPr>
              <a:t>Technical Features</a:t>
            </a:r>
            <a:endParaRPr lang="en-US" altLang="fr-FR" dirty="0"/>
          </a:p>
          <a:p>
            <a:r>
              <a:rPr lang="en-US" altLang="fr-FR" dirty="0"/>
              <a:t>Failure Modes Analysis</a:t>
            </a:r>
          </a:p>
          <a:p>
            <a:r>
              <a:rPr lang="en-US" altLang="fr-FR" dirty="0"/>
              <a:t>Control Plan</a:t>
            </a:r>
          </a:p>
        </p:txBody>
      </p:sp>
      <p:sp>
        <p:nvSpPr>
          <p:cNvPr id="21509" name="Rectangle 5">
            <a:extLst>
              <a:ext uri="{FF2B5EF4-FFF2-40B4-BE49-F238E27FC236}">
                <a16:creationId xmlns:a16="http://schemas.microsoft.com/office/drawing/2014/main" id="{CB657593-C010-40F8-A845-98D23C1C3ABA}"/>
              </a:ext>
            </a:extLst>
          </p:cNvPr>
          <p:cNvSpPr>
            <a:spLocks noChangeArrowheads="1"/>
          </p:cNvSpPr>
          <p:nvPr/>
        </p:nvSpPr>
        <p:spPr bwMode="auto">
          <a:xfrm>
            <a:off x="806947" y="2379737"/>
            <a:ext cx="877066" cy="25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solidFill>
                  <a:srgbClr val="FC0128"/>
                </a:solidFill>
                <a:latin typeface="Arial" panose="020B0604020202020204" pitchFamily="34" charset="0"/>
              </a:rPr>
              <a:t>Convert To</a:t>
            </a:r>
          </a:p>
        </p:txBody>
      </p:sp>
      <p:sp>
        <p:nvSpPr>
          <p:cNvPr id="21510" name="Line 6">
            <a:extLst>
              <a:ext uri="{FF2B5EF4-FFF2-40B4-BE49-F238E27FC236}">
                <a16:creationId xmlns:a16="http://schemas.microsoft.com/office/drawing/2014/main" id="{0A848C58-DD91-4BF7-9CB6-838F6DB69529}"/>
              </a:ext>
            </a:extLst>
          </p:cNvPr>
          <p:cNvSpPr>
            <a:spLocks noChangeShapeType="1"/>
          </p:cNvSpPr>
          <p:nvPr/>
        </p:nvSpPr>
        <p:spPr bwMode="auto">
          <a:xfrm flipH="1">
            <a:off x="1608237" y="2036837"/>
            <a:ext cx="333375" cy="304800"/>
          </a:xfrm>
          <a:prstGeom prst="line">
            <a:avLst/>
          </a:prstGeom>
          <a:noFill/>
          <a:ln w="254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1511" name="Line 7">
            <a:extLst>
              <a:ext uri="{FF2B5EF4-FFF2-40B4-BE49-F238E27FC236}">
                <a16:creationId xmlns:a16="http://schemas.microsoft.com/office/drawing/2014/main" id="{1185CB50-D380-41F6-8184-46A1FEC08BD0}"/>
              </a:ext>
            </a:extLst>
          </p:cNvPr>
          <p:cNvSpPr>
            <a:spLocks noChangeShapeType="1"/>
          </p:cNvSpPr>
          <p:nvPr/>
        </p:nvSpPr>
        <p:spPr bwMode="auto">
          <a:xfrm>
            <a:off x="1674912" y="2579762"/>
            <a:ext cx="304800" cy="171450"/>
          </a:xfrm>
          <a:prstGeom prst="line">
            <a:avLst/>
          </a:prstGeom>
          <a:noFill/>
          <a:ln w="254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1512" name="Rectangle 8">
            <a:extLst>
              <a:ext uri="{FF2B5EF4-FFF2-40B4-BE49-F238E27FC236}">
                <a16:creationId xmlns:a16="http://schemas.microsoft.com/office/drawing/2014/main" id="{26D9A9E6-19AE-48A6-8E63-E4579EEC5855}"/>
              </a:ext>
            </a:extLst>
          </p:cNvPr>
          <p:cNvSpPr>
            <a:spLocks noChangeArrowheads="1"/>
          </p:cNvSpPr>
          <p:nvPr/>
        </p:nvSpPr>
        <p:spPr bwMode="auto">
          <a:xfrm>
            <a:off x="635497" y="1760612"/>
            <a:ext cx="1158478" cy="4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200">
                <a:solidFill>
                  <a:srgbClr val="00279F"/>
                </a:solidFill>
                <a:latin typeface="Arial" panose="020B0604020202020204" pitchFamily="34" charset="0"/>
              </a:rPr>
              <a:t>External Requirements</a:t>
            </a:r>
          </a:p>
        </p:txBody>
      </p:sp>
      <p:sp>
        <p:nvSpPr>
          <p:cNvPr id="21513" name="Rectangle 9">
            <a:extLst>
              <a:ext uri="{FF2B5EF4-FFF2-40B4-BE49-F238E27FC236}">
                <a16:creationId xmlns:a16="http://schemas.microsoft.com/office/drawing/2014/main" id="{7F90F9AE-C106-4F54-9E9E-1DD81B1ECB60}"/>
              </a:ext>
            </a:extLst>
          </p:cNvPr>
          <p:cNvSpPr>
            <a:spLocks noChangeArrowheads="1"/>
          </p:cNvSpPr>
          <p:nvPr/>
        </p:nvSpPr>
        <p:spPr bwMode="auto">
          <a:xfrm>
            <a:off x="714078" y="3332237"/>
            <a:ext cx="1159669" cy="4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200">
                <a:solidFill>
                  <a:srgbClr val="00279F"/>
                </a:solidFill>
                <a:latin typeface="Arial" panose="020B0604020202020204" pitchFamily="34" charset="0"/>
              </a:rPr>
              <a:t>Internal Requirements</a:t>
            </a:r>
          </a:p>
        </p:txBody>
      </p:sp>
      <p:sp>
        <p:nvSpPr>
          <p:cNvPr id="3" name="Espace réservé du numéro de diapositive 2">
            <a:extLst>
              <a:ext uri="{FF2B5EF4-FFF2-40B4-BE49-F238E27FC236}">
                <a16:creationId xmlns:a16="http://schemas.microsoft.com/office/drawing/2014/main" id="{4EE50133-74DF-7643-9E97-D24A112AA1A6}"/>
              </a:ext>
            </a:extLst>
          </p:cNvPr>
          <p:cNvSpPr>
            <a:spLocks noGrp="1"/>
          </p:cNvSpPr>
          <p:nvPr>
            <p:ph type="sldNum" sz="quarter" idx="11"/>
          </p:nvPr>
        </p:nvSpPr>
        <p:spPr/>
        <p:txBody>
          <a:bodyPr/>
          <a:lstStyle/>
          <a:p>
            <a:fld id="{4E950855-28E0-B842-9330-3B380073FD02}" type="slidenum">
              <a:rPr lang="fr-FR" smtClean="0"/>
              <a:pPr/>
              <a:t>42</a:t>
            </a:fld>
            <a:endParaRPr lang="fr-FR" dirty="0"/>
          </a:p>
        </p:txBody>
      </p:sp>
    </p:spTree>
    <p:extLst>
      <p:ext uri="{BB962C8B-B14F-4D97-AF65-F5344CB8AC3E}">
        <p14:creationId xmlns:p14="http://schemas.microsoft.com/office/powerpoint/2010/main" val="4038814933"/>
      </p:ext>
    </p:extLst>
  </p:cSld>
  <p:clrMapOvr>
    <a:masterClrMapping/>
  </p:clrMapOvr>
  <p:transition spd="med" advTm="8000">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A7077B-9866-4B23-8E52-1854821E7BED}"/>
              </a:ext>
            </a:extLst>
          </p:cNvPr>
          <p:cNvSpPr>
            <a:spLocks noGrp="1" noChangeArrowheads="1"/>
          </p:cNvSpPr>
          <p:nvPr>
            <p:ph type="title"/>
          </p:nvPr>
        </p:nvSpPr>
        <p:spPr/>
        <p:txBody>
          <a:bodyPr/>
          <a:lstStyle/>
          <a:p>
            <a:r>
              <a:rPr lang="en-US" altLang="fr-FR"/>
              <a:t>Voice of the Customer</a:t>
            </a:r>
          </a:p>
        </p:txBody>
      </p:sp>
      <p:sp>
        <p:nvSpPr>
          <p:cNvPr id="22531" name="Rectangle 3">
            <a:extLst>
              <a:ext uri="{FF2B5EF4-FFF2-40B4-BE49-F238E27FC236}">
                <a16:creationId xmlns:a16="http://schemas.microsoft.com/office/drawing/2014/main" id="{482EC04F-A87B-4883-8894-062B7B5DA564}"/>
              </a:ext>
            </a:extLst>
          </p:cNvPr>
          <p:cNvSpPr>
            <a:spLocks noGrp="1" noChangeArrowheads="1"/>
          </p:cNvSpPr>
          <p:nvPr>
            <p:ph sz="quarter" idx="12"/>
          </p:nvPr>
        </p:nvSpPr>
        <p:spPr>
          <a:xfrm>
            <a:off x="457200" y="1541035"/>
            <a:ext cx="3466728" cy="3053588"/>
          </a:xfrm>
        </p:spPr>
        <p:txBody>
          <a:bodyPr/>
          <a:lstStyle/>
          <a:p>
            <a:r>
              <a:rPr lang="en-US" altLang="fr-FR" dirty="0"/>
              <a:t>External and Internal Customers</a:t>
            </a:r>
          </a:p>
          <a:p>
            <a:r>
              <a:rPr lang="en-US" altLang="fr-FR" dirty="0"/>
              <a:t>Stated vs Real and Perceived Needs</a:t>
            </a:r>
          </a:p>
          <a:p>
            <a:r>
              <a:rPr lang="en-US" altLang="fr-FR" dirty="0"/>
              <a:t>Cultural Needs</a:t>
            </a:r>
          </a:p>
          <a:p>
            <a:r>
              <a:rPr lang="en-US" altLang="fr-FR" dirty="0"/>
              <a:t>Unintended Uses</a:t>
            </a:r>
          </a:p>
          <a:p>
            <a:r>
              <a:rPr lang="en-US" altLang="fr-FR" dirty="0"/>
              <a:t>Functional Needs vs. Technical Features</a:t>
            </a:r>
          </a:p>
        </p:txBody>
      </p:sp>
      <p:pic>
        <p:nvPicPr>
          <p:cNvPr id="22532" name="Picture 4">
            <a:extLst>
              <a:ext uri="{FF2B5EF4-FFF2-40B4-BE49-F238E27FC236}">
                <a16:creationId xmlns:a16="http://schemas.microsoft.com/office/drawing/2014/main" id="{C9E807E1-A6AB-4045-A7C8-CBFE42C9536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1160098"/>
            <a:ext cx="3829050" cy="3708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3" name="Rectangle 5">
            <a:extLst>
              <a:ext uri="{FF2B5EF4-FFF2-40B4-BE49-F238E27FC236}">
                <a16:creationId xmlns:a16="http://schemas.microsoft.com/office/drawing/2014/main" id="{382ED2AD-049E-4582-B88D-3C144AC48C39}"/>
              </a:ext>
            </a:extLst>
          </p:cNvPr>
          <p:cNvSpPr>
            <a:spLocks noChangeArrowheads="1"/>
          </p:cNvSpPr>
          <p:nvPr/>
        </p:nvSpPr>
        <p:spPr bwMode="auto">
          <a:xfrm>
            <a:off x="7118544" y="4422460"/>
            <a:ext cx="1956194" cy="34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5" tIns="33338" rIns="67865" bIns="33338">
            <a:spAutoFit/>
          </a:bodyPr>
          <a:lstStyle/>
          <a:p>
            <a:pPr algn="ctr"/>
            <a:r>
              <a:rPr lang="en-US" altLang="fr-FR" sz="900" dirty="0">
                <a:solidFill>
                  <a:schemeClr val="accent1"/>
                </a:solidFill>
                <a:latin typeface="Arial" panose="020B0604020202020204" pitchFamily="34" charset="0"/>
              </a:rPr>
              <a:t>Customer may specify causes rather than output</a:t>
            </a:r>
          </a:p>
        </p:txBody>
      </p:sp>
      <p:sp>
        <p:nvSpPr>
          <p:cNvPr id="5" name="Espace réservé du numéro de diapositive 4">
            <a:extLst>
              <a:ext uri="{FF2B5EF4-FFF2-40B4-BE49-F238E27FC236}">
                <a16:creationId xmlns:a16="http://schemas.microsoft.com/office/drawing/2014/main" id="{D4A04C0C-69E9-3449-BB9A-9994820108ED}"/>
              </a:ext>
            </a:extLst>
          </p:cNvPr>
          <p:cNvSpPr>
            <a:spLocks noGrp="1"/>
          </p:cNvSpPr>
          <p:nvPr>
            <p:ph type="sldNum" sz="quarter" idx="11"/>
          </p:nvPr>
        </p:nvSpPr>
        <p:spPr/>
        <p:txBody>
          <a:bodyPr/>
          <a:lstStyle/>
          <a:p>
            <a:fld id="{4E950855-28E0-B842-9330-3B380073FD02}" type="slidenum">
              <a:rPr lang="fr-FR" smtClean="0"/>
              <a:pPr/>
              <a:t>43</a:t>
            </a:fld>
            <a:endParaRPr lang="fr-FR" dirty="0"/>
          </a:p>
        </p:txBody>
      </p:sp>
    </p:spTree>
    <p:extLst>
      <p:ext uri="{BB962C8B-B14F-4D97-AF65-F5344CB8AC3E}">
        <p14:creationId xmlns:p14="http://schemas.microsoft.com/office/powerpoint/2010/main" val="2559063962"/>
      </p:ext>
    </p:extLst>
  </p:cSld>
  <p:clrMapOvr>
    <a:masterClrMapping/>
  </p:clrMapOvr>
  <p:transition spd="med" advTm="8000">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365F62E2-B11F-4C96-8079-3DBE494E8565}"/>
              </a:ext>
            </a:extLst>
          </p:cNvPr>
          <p:cNvSpPr>
            <a:spLocks noGrp="1" noChangeArrowheads="1"/>
          </p:cNvSpPr>
          <p:nvPr>
            <p:ph type="title"/>
          </p:nvPr>
        </p:nvSpPr>
        <p:spPr>
          <a:noFill/>
          <a:ln/>
        </p:spPr>
        <p:txBody>
          <a:bodyPr/>
          <a:lstStyle/>
          <a:p>
            <a:r>
              <a:rPr lang="en-US" altLang="fr-FR"/>
              <a:t>Convert to Technical Features</a:t>
            </a:r>
          </a:p>
        </p:txBody>
      </p:sp>
      <p:sp>
        <p:nvSpPr>
          <p:cNvPr id="23555" name="Rectangle 3">
            <a:extLst>
              <a:ext uri="{FF2B5EF4-FFF2-40B4-BE49-F238E27FC236}">
                <a16:creationId xmlns:a16="http://schemas.microsoft.com/office/drawing/2014/main" id="{649469D8-CA4F-4F94-AB8D-4137C2523C36}"/>
              </a:ext>
            </a:extLst>
          </p:cNvPr>
          <p:cNvSpPr>
            <a:spLocks noGrp="1" noChangeArrowheads="1"/>
          </p:cNvSpPr>
          <p:nvPr>
            <p:ph sz="quarter" idx="12"/>
          </p:nvPr>
        </p:nvSpPr>
        <p:spPr>
          <a:noFill/>
          <a:ln/>
        </p:spPr>
        <p:txBody>
          <a:bodyPr>
            <a:normAutofit/>
          </a:bodyPr>
          <a:lstStyle/>
          <a:p>
            <a:r>
              <a:rPr lang="en-US" altLang="fr-FR" sz="1800">
                <a:solidFill>
                  <a:srgbClr val="005400"/>
                </a:solidFill>
              </a:rPr>
              <a:t>Agreed</a:t>
            </a:r>
            <a:r>
              <a:rPr lang="en-US" altLang="fr-FR" sz="1800"/>
              <a:t> upon </a:t>
            </a:r>
            <a:r>
              <a:rPr lang="en-US" altLang="fr-FR" sz="1800">
                <a:solidFill>
                  <a:srgbClr val="00279F"/>
                </a:solidFill>
              </a:rPr>
              <a:t>Measure</a:t>
            </a:r>
            <a:r>
              <a:rPr lang="en-US" altLang="fr-FR" sz="1800"/>
              <a:t>(s)</a:t>
            </a:r>
          </a:p>
          <a:p>
            <a:r>
              <a:rPr lang="en-US" altLang="fr-FR" sz="1800"/>
              <a:t>Related to </a:t>
            </a:r>
            <a:r>
              <a:rPr lang="en-US" altLang="fr-FR" sz="1800">
                <a:solidFill>
                  <a:srgbClr val="005400"/>
                </a:solidFill>
              </a:rPr>
              <a:t>Functional </a:t>
            </a:r>
            <a:r>
              <a:rPr lang="en-US" altLang="fr-FR" sz="1800">
                <a:solidFill>
                  <a:srgbClr val="00279F"/>
                </a:solidFill>
              </a:rPr>
              <a:t>Needs</a:t>
            </a:r>
            <a:endParaRPr lang="en-US" altLang="fr-FR" sz="1800"/>
          </a:p>
          <a:p>
            <a:r>
              <a:rPr lang="en-US" altLang="fr-FR" sz="1800">
                <a:solidFill>
                  <a:srgbClr val="005400"/>
                </a:solidFill>
              </a:rPr>
              <a:t>Understandable</a:t>
            </a:r>
            <a:endParaRPr lang="en-US" altLang="fr-FR" sz="1800"/>
          </a:p>
          <a:p>
            <a:r>
              <a:rPr lang="en-US" altLang="fr-FR" sz="1800">
                <a:solidFill>
                  <a:srgbClr val="005400"/>
                </a:solidFill>
              </a:rPr>
              <a:t>Uniform</a:t>
            </a:r>
            <a:r>
              <a:rPr lang="en-US" altLang="fr-FR" sz="1800"/>
              <a:t> Interpretation</a:t>
            </a:r>
          </a:p>
          <a:p>
            <a:r>
              <a:rPr lang="en-US" altLang="fr-FR" sz="1800">
                <a:solidFill>
                  <a:srgbClr val="005400"/>
                </a:solidFill>
              </a:rPr>
              <a:t>Broad</a:t>
            </a:r>
            <a:r>
              <a:rPr lang="en-US" altLang="fr-FR" sz="1800"/>
              <a:t> Application</a:t>
            </a:r>
          </a:p>
          <a:p>
            <a:r>
              <a:rPr lang="en-US" altLang="fr-FR" sz="1800">
                <a:solidFill>
                  <a:srgbClr val="005400"/>
                </a:solidFill>
              </a:rPr>
              <a:t>Economical</a:t>
            </a:r>
            <a:endParaRPr lang="en-US" altLang="fr-FR" sz="1800"/>
          </a:p>
          <a:p>
            <a:r>
              <a:rPr lang="en-US" altLang="fr-FR" sz="1800">
                <a:solidFill>
                  <a:srgbClr val="005400"/>
                </a:solidFill>
              </a:rPr>
              <a:t>Compatible</a:t>
            </a:r>
            <a:endParaRPr lang="en-US" altLang="fr-FR" sz="1800"/>
          </a:p>
          <a:p>
            <a:r>
              <a:rPr lang="en-US" altLang="fr-FR" sz="1800">
                <a:solidFill>
                  <a:srgbClr val="005400"/>
                </a:solidFill>
              </a:rPr>
              <a:t>Basis</a:t>
            </a:r>
            <a:r>
              <a:rPr lang="en-US" altLang="fr-FR" sz="1800"/>
              <a:t> for Decisions</a:t>
            </a:r>
          </a:p>
        </p:txBody>
      </p:sp>
      <p:sp>
        <p:nvSpPr>
          <p:cNvPr id="23556" name="Line 4">
            <a:extLst>
              <a:ext uri="{FF2B5EF4-FFF2-40B4-BE49-F238E27FC236}">
                <a16:creationId xmlns:a16="http://schemas.microsoft.com/office/drawing/2014/main" id="{5249F6E8-69C3-4B3B-9BF4-1743BE62E6A1}"/>
              </a:ext>
            </a:extLst>
          </p:cNvPr>
          <p:cNvSpPr>
            <a:spLocks noChangeShapeType="1"/>
          </p:cNvSpPr>
          <p:nvPr/>
        </p:nvSpPr>
        <p:spPr bwMode="auto">
          <a:xfrm>
            <a:off x="5292080" y="1902321"/>
            <a:ext cx="0" cy="1524000"/>
          </a:xfrm>
          <a:prstGeom prst="line">
            <a:avLst/>
          </a:prstGeom>
          <a:noFill/>
          <a:ln w="25400">
            <a:solidFill>
              <a:srgbClr val="0027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557" name="Line 5">
            <a:extLst>
              <a:ext uri="{FF2B5EF4-FFF2-40B4-BE49-F238E27FC236}">
                <a16:creationId xmlns:a16="http://schemas.microsoft.com/office/drawing/2014/main" id="{FFF0CBBB-0889-46B5-A779-F788D04DAACE}"/>
              </a:ext>
            </a:extLst>
          </p:cNvPr>
          <p:cNvSpPr>
            <a:spLocks noChangeShapeType="1"/>
          </p:cNvSpPr>
          <p:nvPr/>
        </p:nvSpPr>
        <p:spPr bwMode="auto">
          <a:xfrm flipH="1">
            <a:off x="5292080" y="3435846"/>
            <a:ext cx="1771650" cy="0"/>
          </a:xfrm>
          <a:prstGeom prst="line">
            <a:avLst/>
          </a:prstGeom>
          <a:noFill/>
          <a:ln w="25400">
            <a:solidFill>
              <a:srgbClr val="00279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558" name="Line 6">
            <a:extLst>
              <a:ext uri="{FF2B5EF4-FFF2-40B4-BE49-F238E27FC236}">
                <a16:creationId xmlns:a16="http://schemas.microsoft.com/office/drawing/2014/main" id="{C6B32118-26B3-4412-A8BC-EB3230E8913D}"/>
              </a:ext>
            </a:extLst>
          </p:cNvPr>
          <p:cNvSpPr>
            <a:spLocks noChangeShapeType="1"/>
          </p:cNvSpPr>
          <p:nvPr/>
        </p:nvSpPr>
        <p:spPr bwMode="auto">
          <a:xfrm flipH="1">
            <a:off x="5292080" y="2254746"/>
            <a:ext cx="1257300" cy="1162050"/>
          </a:xfrm>
          <a:prstGeom prst="line">
            <a:avLst/>
          </a:prstGeom>
          <a:noFill/>
          <a:ln w="50800">
            <a:solidFill>
              <a:srgbClr val="FC0128"/>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559" name="Line 7">
            <a:extLst>
              <a:ext uri="{FF2B5EF4-FFF2-40B4-BE49-F238E27FC236}">
                <a16:creationId xmlns:a16="http://schemas.microsoft.com/office/drawing/2014/main" id="{2C51CB47-603A-448D-BA42-EEE34F72B518}"/>
              </a:ext>
            </a:extLst>
          </p:cNvPr>
          <p:cNvSpPr>
            <a:spLocks noChangeShapeType="1"/>
          </p:cNvSpPr>
          <p:nvPr/>
        </p:nvSpPr>
        <p:spPr bwMode="auto">
          <a:xfrm flipH="1">
            <a:off x="5292080" y="2464296"/>
            <a:ext cx="1028700" cy="0"/>
          </a:xfrm>
          <a:prstGeom prst="line">
            <a:avLst/>
          </a:prstGeom>
          <a:noFill/>
          <a:ln w="25400">
            <a:solidFill>
              <a:srgbClr val="AD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560" name="Line 8">
            <a:extLst>
              <a:ext uri="{FF2B5EF4-FFF2-40B4-BE49-F238E27FC236}">
                <a16:creationId xmlns:a16="http://schemas.microsoft.com/office/drawing/2014/main" id="{EF80E7C7-3258-431C-A4D6-02E7AC856107}"/>
              </a:ext>
            </a:extLst>
          </p:cNvPr>
          <p:cNvSpPr>
            <a:spLocks noChangeShapeType="1"/>
          </p:cNvSpPr>
          <p:nvPr/>
        </p:nvSpPr>
        <p:spPr bwMode="auto">
          <a:xfrm flipH="1">
            <a:off x="5292080" y="2864346"/>
            <a:ext cx="628650" cy="0"/>
          </a:xfrm>
          <a:prstGeom prst="line">
            <a:avLst/>
          </a:prstGeom>
          <a:noFill/>
          <a:ln w="25400">
            <a:solidFill>
              <a:srgbClr val="AD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561" name="Line 9">
            <a:extLst>
              <a:ext uri="{FF2B5EF4-FFF2-40B4-BE49-F238E27FC236}">
                <a16:creationId xmlns:a16="http://schemas.microsoft.com/office/drawing/2014/main" id="{DCEE9765-9E9D-4F68-A68A-37437FFF4786}"/>
              </a:ext>
            </a:extLst>
          </p:cNvPr>
          <p:cNvSpPr>
            <a:spLocks noChangeShapeType="1"/>
          </p:cNvSpPr>
          <p:nvPr/>
        </p:nvSpPr>
        <p:spPr bwMode="auto">
          <a:xfrm flipV="1">
            <a:off x="5920730" y="2864346"/>
            <a:ext cx="0" cy="571500"/>
          </a:xfrm>
          <a:prstGeom prst="line">
            <a:avLst/>
          </a:prstGeom>
          <a:noFill/>
          <a:ln w="25400">
            <a:solidFill>
              <a:srgbClr val="AD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562" name="Line 10">
            <a:extLst>
              <a:ext uri="{FF2B5EF4-FFF2-40B4-BE49-F238E27FC236}">
                <a16:creationId xmlns:a16="http://schemas.microsoft.com/office/drawing/2014/main" id="{DC9652BB-122C-4F61-B910-3DAB5CFEA799}"/>
              </a:ext>
            </a:extLst>
          </p:cNvPr>
          <p:cNvSpPr>
            <a:spLocks noChangeShapeType="1"/>
          </p:cNvSpPr>
          <p:nvPr/>
        </p:nvSpPr>
        <p:spPr bwMode="auto">
          <a:xfrm flipV="1">
            <a:off x="6320780" y="2464296"/>
            <a:ext cx="0" cy="971550"/>
          </a:xfrm>
          <a:prstGeom prst="line">
            <a:avLst/>
          </a:prstGeom>
          <a:noFill/>
          <a:ln w="25400">
            <a:solidFill>
              <a:srgbClr val="AD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563" name="Rectangle 11">
            <a:extLst>
              <a:ext uri="{FF2B5EF4-FFF2-40B4-BE49-F238E27FC236}">
                <a16:creationId xmlns:a16="http://schemas.microsoft.com/office/drawing/2014/main" id="{E2BE5331-7683-4DC4-8165-2AE33A8038B5}"/>
              </a:ext>
            </a:extLst>
          </p:cNvPr>
          <p:cNvSpPr>
            <a:spLocks noChangeArrowheads="1"/>
          </p:cNvSpPr>
          <p:nvPr/>
        </p:nvSpPr>
        <p:spPr bwMode="auto">
          <a:xfrm>
            <a:off x="4767015" y="2510731"/>
            <a:ext cx="252472"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t>Y</a:t>
            </a:r>
          </a:p>
        </p:txBody>
      </p:sp>
      <p:sp>
        <p:nvSpPr>
          <p:cNvPr id="23564" name="Rectangle 12">
            <a:extLst>
              <a:ext uri="{FF2B5EF4-FFF2-40B4-BE49-F238E27FC236}">
                <a16:creationId xmlns:a16="http://schemas.microsoft.com/office/drawing/2014/main" id="{A6348A00-2EB1-4B1E-AEAA-2807A52C8D95}"/>
              </a:ext>
            </a:extLst>
          </p:cNvPr>
          <p:cNvSpPr>
            <a:spLocks noChangeArrowheads="1"/>
          </p:cNvSpPr>
          <p:nvPr/>
        </p:nvSpPr>
        <p:spPr bwMode="auto">
          <a:xfrm>
            <a:off x="6024315" y="3482281"/>
            <a:ext cx="242854"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t>Z</a:t>
            </a:r>
          </a:p>
        </p:txBody>
      </p:sp>
      <p:sp>
        <p:nvSpPr>
          <p:cNvPr id="23565" name="Rectangle 13">
            <a:extLst>
              <a:ext uri="{FF2B5EF4-FFF2-40B4-BE49-F238E27FC236}">
                <a16:creationId xmlns:a16="http://schemas.microsoft.com/office/drawing/2014/main" id="{5347C5DE-6100-4EB8-BA9D-89D263EF56C4}"/>
              </a:ext>
            </a:extLst>
          </p:cNvPr>
          <p:cNvSpPr>
            <a:spLocks noChangeArrowheads="1"/>
          </p:cNvSpPr>
          <p:nvPr/>
        </p:nvSpPr>
        <p:spPr bwMode="auto">
          <a:xfrm>
            <a:off x="5567115" y="3739456"/>
            <a:ext cx="1217479" cy="22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050">
                <a:solidFill>
                  <a:srgbClr val="FC0128"/>
                </a:solidFill>
              </a:rPr>
              <a:t>Technical Feature</a:t>
            </a:r>
          </a:p>
        </p:txBody>
      </p:sp>
      <p:sp>
        <p:nvSpPr>
          <p:cNvPr id="23566" name="Rectangle 14">
            <a:extLst>
              <a:ext uri="{FF2B5EF4-FFF2-40B4-BE49-F238E27FC236}">
                <a16:creationId xmlns:a16="http://schemas.microsoft.com/office/drawing/2014/main" id="{E6C54837-153E-4E17-8E01-5981CC34C1C9}"/>
              </a:ext>
            </a:extLst>
          </p:cNvPr>
          <p:cNvSpPr>
            <a:spLocks noChangeArrowheads="1"/>
          </p:cNvSpPr>
          <p:nvPr/>
        </p:nvSpPr>
        <p:spPr bwMode="auto">
          <a:xfrm>
            <a:off x="4309815" y="2825056"/>
            <a:ext cx="1121299" cy="22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050">
                <a:solidFill>
                  <a:srgbClr val="FC0128"/>
                </a:solidFill>
              </a:rPr>
              <a:t>Functional Need</a:t>
            </a:r>
          </a:p>
        </p:txBody>
      </p:sp>
      <p:sp>
        <p:nvSpPr>
          <p:cNvPr id="3" name="Espace réservé du numéro de diapositive 2">
            <a:extLst>
              <a:ext uri="{FF2B5EF4-FFF2-40B4-BE49-F238E27FC236}">
                <a16:creationId xmlns:a16="http://schemas.microsoft.com/office/drawing/2014/main" id="{47D4351B-5402-4041-88AE-D63FD772EECD}"/>
              </a:ext>
            </a:extLst>
          </p:cNvPr>
          <p:cNvSpPr>
            <a:spLocks noGrp="1"/>
          </p:cNvSpPr>
          <p:nvPr>
            <p:ph type="sldNum" sz="quarter" idx="11"/>
          </p:nvPr>
        </p:nvSpPr>
        <p:spPr/>
        <p:txBody>
          <a:bodyPr/>
          <a:lstStyle/>
          <a:p>
            <a:fld id="{4E950855-28E0-B842-9330-3B380073FD02}" type="slidenum">
              <a:rPr lang="fr-FR" smtClean="0"/>
              <a:pPr/>
              <a:t>44</a:t>
            </a:fld>
            <a:endParaRPr lang="fr-FR" dirty="0"/>
          </a:p>
        </p:txBody>
      </p:sp>
    </p:spTree>
    <p:extLst>
      <p:ext uri="{BB962C8B-B14F-4D97-AF65-F5344CB8AC3E}">
        <p14:creationId xmlns:p14="http://schemas.microsoft.com/office/powerpoint/2010/main" val="324317025"/>
      </p:ext>
    </p:extLst>
  </p:cSld>
  <p:clrMapOvr>
    <a:masterClrMapping/>
  </p:clrMapOvr>
  <p:transition spd="med" advTm="8000">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445D1B5-4736-4E42-8F92-299C6C34B7D3}"/>
              </a:ext>
            </a:extLst>
          </p:cNvPr>
          <p:cNvSpPr>
            <a:spLocks noGrp="1" noChangeArrowheads="1"/>
          </p:cNvSpPr>
          <p:nvPr>
            <p:ph type="title"/>
          </p:nvPr>
        </p:nvSpPr>
        <p:spPr>
          <a:noFill/>
          <a:ln/>
        </p:spPr>
        <p:txBody>
          <a:bodyPr/>
          <a:lstStyle/>
          <a:p>
            <a:r>
              <a:rPr lang="en-US" altLang="fr-FR"/>
              <a:t>Failure Modes Analysis</a:t>
            </a:r>
          </a:p>
        </p:txBody>
      </p:sp>
      <p:sp>
        <p:nvSpPr>
          <p:cNvPr id="24579" name="Rectangle 3">
            <a:extLst>
              <a:ext uri="{FF2B5EF4-FFF2-40B4-BE49-F238E27FC236}">
                <a16:creationId xmlns:a16="http://schemas.microsoft.com/office/drawing/2014/main" id="{028E7490-7BA0-4FE9-8537-BF4D6520648D}"/>
              </a:ext>
            </a:extLst>
          </p:cNvPr>
          <p:cNvSpPr>
            <a:spLocks noGrp="1" noChangeArrowheads="1"/>
          </p:cNvSpPr>
          <p:nvPr>
            <p:ph sz="quarter" idx="12"/>
          </p:nvPr>
        </p:nvSpPr>
        <p:spPr>
          <a:xfrm>
            <a:off x="5508104" y="1554173"/>
            <a:ext cx="3178696" cy="3053588"/>
          </a:xfrm>
          <a:noFill/>
          <a:ln/>
        </p:spPr>
        <p:txBody>
          <a:bodyPr/>
          <a:lstStyle/>
          <a:p>
            <a:r>
              <a:rPr lang="en-US" altLang="fr-FR" sz="1800">
                <a:solidFill>
                  <a:srgbClr val="005400"/>
                </a:solidFill>
              </a:rPr>
              <a:t>Design</a:t>
            </a:r>
            <a:r>
              <a:rPr lang="en-US" altLang="fr-FR" sz="1800"/>
              <a:t> FMEA</a:t>
            </a:r>
          </a:p>
          <a:p>
            <a:r>
              <a:rPr lang="en-US" altLang="fr-FR" sz="1800">
                <a:solidFill>
                  <a:srgbClr val="005400"/>
                </a:solidFill>
              </a:rPr>
              <a:t>Process</a:t>
            </a:r>
            <a:r>
              <a:rPr lang="en-US" altLang="fr-FR" sz="1800"/>
              <a:t> FMEA</a:t>
            </a:r>
          </a:p>
          <a:p>
            <a:r>
              <a:rPr lang="en-US" altLang="fr-FR" sz="1800"/>
              <a:t>Identify </a:t>
            </a:r>
            <a:r>
              <a:rPr lang="en-US" altLang="fr-FR" sz="1800">
                <a:solidFill>
                  <a:srgbClr val="790015"/>
                </a:solidFill>
              </a:rPr>
              <a:t>Key Features</a:t>
            </a:r>
            <a:endParaRPr lang="en-US" altLang="fr-FR" sz="1800"/>
          </a:p>
          <a:p>
            <a:r>
              <a:rPr lang="en-US" altLang="fr-FR" sz="1800"/>
              <a:t>Identify </a:t>
            </a:r>
            <a:r>
              <a:rPr lang="en-US" altLang="fr-FR" sz="1800">
                <a:solidFill>
                  <a:srgbClr val="790015"/>
                </a:solidFill>
              </a:rPr>
              <a:t>Control Needs</a:t>
            </a:r>
          </a:p>
        </p:txBody>
      </p:sp>
      <p:pic>
        <p:nvPicPr>
          <p:cNvPr id="24580" name="Picture 4">
            <a:extLst>
              <a:ext uri="{FF2B5EF4-FFF2-40B4-BE49-F238E27FC236}">
                <a16:creationId xmlns:a16="http://schemas.microsoft.com/office/drawing/2014/main" id="{B7B68E13-A439-4127-92D0-F30C396318E3}"/>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28700"/>
            <a:ext cx="4918472"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1" name="Rectangle 5">
            <a:extLst>
              <a:ext uri="{FF2B5EF4-FFF2-40B4-BE49-F238E27FC236}">
                <a16:creationId xmlns:a16="http://schemas.microsoft.com/office/drawing/2014/main" id="{E7BD4FB9-B627-4337-B2C2-D83C9712309B}"/>
              </a:ext>
            </a:extLst>
          </p:cNvPr>
          <p:cNvSpPr>
            <a:spLocks noChangeArrowheads="1"/>
          </p:cNvSpPr>
          <p:nvPr/>
        </p:nvSpPr>
        <p:spPr bwMode="auto">
          <a:xfrm>
            <a:off x="323528" y="4190933"/>
            <a:ext cx="2810864"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dirty="0">
                <a:solidFill>
                  <a:schemeClr val="accent1"/>
                </a:solidFill>
                <a:latin typeface="Arial" panose="020B0604020202020204" pitchFamily="34" charset="0"/>
              </a:rPr>
              <a:t>Critical Features are Defined Here!</a:t>
            </a:r>
          </a:p>
        </p:txBody>
      </p:sp>
      <p:sp>
        <p:nvSpPr>
          <p:cNvPr id="3" name="Espace réservé du numéro de diapositive 2">
            <a:extLst>
              <a:ext uri="{FF2B5EF4-FFF2-40B4-BE49-F238E27FC236}">
                <a16:creationId xmlns:a16="http://schemas.microsoft.com/office/drawing/2014/main" id="{77A532B8-070A-0949-B97C-68008DC79A2D}"/>
              </a:ext>
            </a:extLst>
          </p:cNvPr>
          <p:cNvSpPr>
            <a:spLocks noGrp="1"/>
          </p:cNvSpPr>
          <p:nvPr>
            <p:ph type="sldNum" sz="quarter" idx="11"/>
          </p:nvPr>
        </p:nvSpPr>
        <p:spPr/>
        <p:txBody>
          <a:bodyPr/>
          <a:lstStyle/>
          <a:p>
            <a:fld id="{4E950855-28E0-B842-9330-3B380073FD02}" type="slidenum">
              <a:rPr lang="fr-FR" smtClean="0"/>
              <a:pPr/>
              <a:t>45</a:t>
            </a:fld>
            <a:endParaRPr lang="fr-FR" dirty="0"/>
          </a:p>
        </p:txBody>
      </p:sp>
    </p:spTree>
    <p:extLst>
      <p:ext uri="{BB962C8B-B14F-4D97-AF65-F5344CB8AC3E}">
        <p14:creationId xmlns:p14="http://schemas.microsoft.com/office/powerpoint/2010/main" val="418849188"/>
      </p:ext>
    </p:extLst>
  </p:cSld>
  <p:clrMapOvr>
    <a:masterClrMapping/>
  </p:clrMapOvr>
  <p:transition spd="med" advTm="8000">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7DD24AE-7682-40E0-8E30-E4A7B2AB3A57}"/>
              </a:ext>
            </a:extLst>
          </p:cNvPr>
          <p:cNvSpPr>
            <a:spLocks noGrp="1" noChangeArrowheads="1"/>
          </p:cNvSpPr>
          <p:nvPr>
            <p:ph type="title"/>
          </p:nvPr>
        </p:nvSpPr>
        <p:spPr>
          <a:noFill/>
          <a:ln/>
        </p:spPr>
        <p:txBody>
          <a:bodyPr/>
          <a:lstStyle/>
          <a:p>
            <a:r>
              <a:rPr lang="en-US" altLang="fr-FR"/>
              <a:t>Automotive FMEA</a:t>
            </a:r>
          </a:p>
        </p:txBody>
      </p:sp>
      <p:graphicFrame>
        <p:nvGraphicFramePr>
          <p:cNvPr id="25603" name="Object 3">
            <a:extLst>
              <a:ext uri="{FF2B5EF4-FFF2-40B4-BE49-F238E27FC236}">
                <a16:creationId xmlns:a16="http://schemas.microsoft.com/office/drawing/2014/main" id="{368D888C-C5D8-43CB-8891-CD4A2EBD29BB}"/>
              </a:ext>
            </a:extLst>
          </p:cNvPr>
          <p:cNvGraphicFramePr>
            <a:graphicFrameLocks/>
          </p:cNvGraphicFramePr>
          <p:nvPr>
            <p:extLst>
              <p:ext uri="{D42A27DB-BD31-4B8C-83A1-F6EECF244321}">
                <p14:modId xmlns:p14="http://schemas.microsoft.com/office/powerpoint/2010/main" val="2748765067"/>
              </p:ext>
            </p:extLst>
          </p:nvPr>
        </p:nvGraphicFramePr>
        <p:xfrm>
          <a:off x="482295" y="1128712"/>
          <a:ext cx="7015441" cy="3099222"/>
        </p:xfrm>
        <a:graphic>
          <a:graphicData uri="http://schemas.openxmlformats.org/presentationml/2006/ole">
            <mc:AlternateContent xmlns:mc="http://schemas.openxmlformats.org/markup-compatibility/2006">
              <mc:Choice xmlns:v="urn:schemas-microsoft-com:vml" Requires="v">
                <p:oleObj spid="_x0000_s1029" name="Worksheet" r:id="rId3" imgW="11887200" imgH="5257800" progId="Excel.Sheet.5">
                  <p:embed/>
                </p:oleObj>
              </mc:Choice>
              <mc:Fallback>
                <p:oleObj name="Worksheet" r:id="rId3" imgW="11887200" imgH="5257800" progId="Excel.Sheet.5">
                  <p:embed/>
                  <p:pic>
                    <p:nvPicPr>
                      <p:cNvPr id="25603" name="Object 3">
                        <a:extLst>
                          <a:ext uri="{FF2B5EF4-FFF2-40B4-BE49-F238E27FC236}">
                            <a16:creationId xmlns:a16="http://schemas.microsoft.com/office/drawing/2014/main" id="{368D888C-C5D8-43CB-8891-CD4A2EBD29B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95" y="1128712"/>
                        <a:ext cx="7015441" cy="3099222"/>
                      </a:xfrm>
                      <a:prstGeom prst="rect">
                        <a:avLst/>
                      </a:prstGeom>
                      <a:noFill/>
                      <a:ln>
                        <a:noFill/>
                      </a:ln>
                      <a:effectLst/>
                      <a:extLst/>
                    </p:spPr>
                  </p:pic>
                </p:oleObj>
              </mc:Fallback>
            </mc:AlternateContent>
          </a:graphicData>
        </a:graphic>
      </p:graphicFrame>
      <p:sp>
        <p:nvSpPr>
          <p:cNvPr id="25604" name="Rectangle 4">
            <a:extLst>
              <a:ext uri="{FF2B5EF4-FFF2-40B4-BE49-F238E27FC236}">
                <a16:creationId xmlns:a16="http://schemas.microsoft.com/office/drawing/2014/main" id="{0B841B4E-F2A0-43E9-AE98-D65CEF95ED40}"/>
              </a:ext>
            </a:extLst>
          </p:cNvPr>
          <p:cNvSpPr>
            <a:spLocks noChangeArrowheads="1"/>
          </p:cNvSpPr>
          <p:nvPr/>
        </p:nvSpPr>
        <p:spPr bwMode="auto">
          <a:xfrm>
            <a:off x="1403648" y="4271960"/>
            <a:ext cx="5307806"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dirty="0">
                <a:solidFill>
                  <a:schemeClr val="accent1"/>
                </a:solidFill>
                <a:latin typeface="Arial" panose="020B0604020202020204" pitchFamily="34" charset="0"/>
              </a:rPr>
              <a:t>Leading to MSA. Critical features are determined by the FMEA (RPN indicators) and put into the Control Plan.</a:t>
            </a:r>
          </a:p>
        </p:txBody>
      </p:sp>
    </p:spTree>
    <p:extLst>
      <p:ext uri="{BB962C8B-B14F-4D97-AF65-F5344CB8AC3E}">
        <p14:creationId xmlns:p14="http://schemas.microsoft.com/office/powerpoint/2010/main" val="2110719239"/>
      </p:ext>
    </p:extLst>
  </p:cSld>
  <p:clrMapOvr>
    <a:masterClrMapping/>
  </p:clrMapOvr>
  <p:transition advTm="800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8333B1F-45A2-4AB7-84F0-C85B6201790E}"/>
              </a:ext>
            </a:extLst>
          </p:cNvPr>
          <p:cNvSpPr>
            <a:spLocks noGrp="1" noChangeArrowheads="1"/>
          </p:cNvSpPr>
          <p:nvPr>
            <p:ph type="title"/>
          </p:nvPr>
        </p:nvSpPr>
        <p:spPr>
          <a:noFill/>
          <a:ln/>
        </p:spPr>
        <p:txBody>
          <a:bodyPr/>
          <a:lstStyle/>
          <a:p>
            <a:r>
              <a:rPr lang="en-US" altLang="fr-FR"/>
              <a:t>Control Plan / Flow Diagram</a:t>
            </a:r>
          </a:p>
        </p:txBody>
      </p:sp>
      <p:sp>
        <p:nvSpPr>
          <p:cNvPr id="26627" name="Rectangle 3">
            <a:extLst>
              <a:ext uri="{FF2B5EF4-FFF2-40B4-BE49-F238E27FC236}">
                <a16:creationId xmlns:a16="http://schemas.microsoft.com/office/drawing/2014/main" id="{04556898-8D32-4678-8156-713F13102B36}"/>
              </a:ext>
            </a:extLst>
          </p:cNvPr>
          <p:cNvSpPr>
            <a:spLocks noGrp="1" noChangeArrowheads="1"/>
          </p:cNvSpPr>
          <p:nvPr>
            <p:ph sz="quarter" idx="12"/>
          </p:nvPr>
        </p:nvSpPr>
        <p:spPr>
          <a:noFill/>
          <a:ln/>
        </p:spPr>
        <p:txBody>
          <a:bodyPr/>
          <a:lstStyle/>
          <a:p>
            <a:r>
              <a:rPr lang="en-US" altLang="fr-FR" sz="1800"/>
              <a:t>Inspection </a:t>
            </a:r>
            <a:r>
              <a:rPr lang="en-US" altLang="fr-FR" sz="1800">
                <a:solidFill>
                  <a:srgbClr val="00279F"/>
                </a:solidFill>
              </a:rPr>
              <a:t>Points</a:t>
            </a:r>
            <a:endParaRPr lang="en-US" altLang="fr-FR" sz="1800"/>
          </a:p>
          <a:p>
            <a:r>
              <a:rPr lang="en-US" altLang="fr-FR" sz="1800"/>
              <a:t>Inspection </a:t>
            </a:r>
            <a:r>
              <a:rPr lang="en-US" altLang="fr-FR" sz="1800">
                <a:solidFill>
                  <a:srgbClr val="00279F"/>
                </a:solidFill>
              </a:rPr>
              <a:t>Frequency</a:t>
            </a:r>
            <a:endParaRPr lang="en-US" altLang="fr-FR" sz="1800"/>
          </a:p>
          <a:p>
            <a:r>
              <a:rPr lang="en-US" altLang="fr-FR" sz="1800">
                <a:solidFill>
                  <a:srgbClr val="AD6900"/>
                </a:solidFill>
              </a:rPr>
              <a:t>Instrument</a:t>
            </a:r>
            <a:endParaRPr lang="en-US" altLang="fr-FR" sz="1800"/>
          </a:p>
          <a:p>
            <a:r>
              <a:rPr lang="en-US" altLang="fr-FR" sz="1800"/>
              <a:t>Measurement </a:t>
            </a:r>
            <a:r>
              <a:rPr lang="en-US" altLang="fr-FR" sz="1800">
                <a:solidFill>
                  <a:srgbClr val="790015"/>
                </a:solidFill>
              </a:rPr>
              <a:t>Scale</a:t>
            </a:r>
            <a:endParaRPr lang="en-US" altLang="fr-FR" sz="1800"/>
          </a:p>
          <a:p>
            <a:r>
              <a:rPr lang="en-US" altLang="fr-FR" sz="1800"/>
              <a:t>Sample Preparation</a:t>
            </a:r>
          </a:p>
          <a:p>
            <a:r>
              <a:rPr lang="en-US" altLang="fr-FR" sz="1800"/>
              <a:t>Inspection/Test </a:t>
            </a:r>
            <a:r>
              <a:rPr lang="en-US" altLang="fr-FR" sz="1800">
                <a:solidFill>
                  <a:srgbClr val="00279F"/>
                </a:solidFill>
              </a:rPr>
              <a:t>Method</a:t>
            </a:r>
            <a:endParaRPr lang="en-US" altLang="fr-FR" sz="1800"/>
          </a:p>
          <a:p>
            <a:r>
              <a:rPr lang="en-US" altLang="fr-FR" sz="1800">
                <a:solidFill>
                  <a:srgbClr val="FC0128"/>
                </a:solidFill>
              </a:rPr>
              <a:t>Inspector </a:t>
            </a:r>
            <a:r>
              <a:rPr lang="en-US" altLang="fr-FR" sz="1800">
                <a:solidFill>
                  <a:srgbClr val="00279F"/>
                </a:solidFill>
              </a:rPr>
              <a:t>(who?)</a:t>
            </a:r>
            <a:endParaRPr lang="en-US" altLang="fr-FR" sz="1800"/>
          </a:p>
          <a:p>
            <a:r>
              <a:rPr lang="en-US" altLang="fr-FR" sz="1800">
                <a:solidFill>
                  <a:srgbClr val="00279F"/>
                </a:solidFill>
              </a:rPr>
              <a:t>Method</a:t>
            </a:r>
            <a:r>
              <a:rPr lang="en-US" altLang="fr-FR" sz="1800"/>
              <a:t> of Analysis</a:t>
            </a:r>
          </a:p>
        </p:txBody>
      </p:sp>
      <p:pic>
        <p:nvPicPr>
          <p:cNvPr id="26628" name="Picture 4">
            <a:extLst>
              <a:ext uri="{FF2B5EF4-FFF2-40B4-BE49-F238E27FC236}">
                <a16:creationId xmlns:a16="http://schemas.microsoft.com/office/drawing/2014/main" id="{35E3CCAB-CF04-44FC-916E-264D782C5B3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1036622"/>
            <a:ext cx="40386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E8429634-D25B-1E4F-845C-1C04C41A42F5}"/>
              </a:ext>
            </a:extLst>
          </p:cNvPr>
          <p:cNvSpPr>
            <a:spLocks noGrp="1"/>
          </p:cNvSpPr>
          <p:nvPr>
            <p:ph type="sldNum" sz="quarter" idx="11"/>
          </p:nvPr>
        </p:nvSpPr>
        <p:spPr/>
        <p:txBody>
          <a:bodyPr/>
          <a:lstStyle/>
          <a:p>
            <a:fld id="{4E950855-28E0-B842-9330-3B380073FD02}" type="slidenum">
              <a:rPr lang="fr-FR" smtClean="0"/>
              <a:pPr/>
              <a:t>47</a:t>
            </a:fld>
            <a:endParaRPr lang="fr-FR" dirty="0"/>
          </a:p>
        </p:txBody>
      </p:sp>
    </p:spTree>
    <p:extLst>
      <p:ext uri="{BB962C8B-B14F-4D97-AF65-F5344CB8AC3E}">
        <p14:creationId xmlns:p14="http://schemas.microsoft.com/office/powerpoint/2010/main" val="3825548027"/>
      </p:ext>
    </p:extLst>
  </p:cSld>
  <p:clrMapOvr>
    <a:masterClrMapping/>
  </p:clrMapOvr>
  <p:transition spd="med" advTm="8000">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89C4898-59F9-4004-AC05-9B613167E122}"/>
              </a:ext>
            </a:extLst>
          </p:cNvPr>
          <p:cNvSpPr>
            <a:spLocks noGrp="1" noChangeArrowheads="1"/>
          </p:cNvSpPr>
          <p:nvPr>
            <p:ph type="title"/>
          </p:nvPr>
        </p:nvSpPr>
        <p:spPr>
          <a:noFill/>
          <a:ln/>
        </p:spPr>
        <p:txBody>
          <a:bodyPr/>
          <a:lstStyle/>
          <a:p>
            <a:r>
              <a:rPr lang="en-US" altLang="fr-FR"/>
              <a:t>GM Process Flow Chart</a:t>
            </a:r>
          </a:p>
        </p:txBody>
      </p:sp>
      <p:graphicFrame>
        <p:nvGraphicFramePr>
          <p:cNvPr id="27651" name="Object 3">
            <a:extLst>
              <a:ext uri="{FF2B5EF4-FFF2-40B4-BE49-F238E27FC236}">
                <a16:creationId xmlns:a16="http://schemas.microsoft.com/office/drawing/2014/main" id="{F700C3ED-E846-46BB-82BE-FF987ABD09C8}"/>
              </a:ext>
            </a:extLst>
          </p:cNvPr>
          <p:cNvGraphicFramePr>
            <a:graphicFrameLocks/>
          </p:cNvGraphicFramePr>
          <p:nvPr>
            <p:extLst>
              <p:ext uri="{D42A27DB-BD31-4B8C-83A1-F6EECF244321}">
                <p14:modId xmlns:p14="http://schemas.microsoft.com/office/powerpoint/2010/main" val="2876623286"/>
              </p:ext>
            </p:extLst>
          </p:nvPr>
        </p:nvGraphicFramePr>
        <p:xfrm>
          <a:off x="457218" y="1177710"/>
          <a:ext cx="6529388" cy="3667125"/>
        </p:xfrm>
        <a:graphic>
          <a:graphicData uri="http://schemas.openxmlformats.org/presentationml/2006/ole">
            <mc:AlternateContent xmlns:mc="http://schemas.openxmlformats.org/markup-compatibility/2006">
              <mc:Choice xmlns:v="urn:schemas-microsoft-com:vml" Requires="v">
                <p:oleObj spid="_x0000_s2053" name="Worksheet" r:id="rId3" imgW="10706100" imgH="6019800" progId="Excel.Sheet.5">
                  <p:embed/>
                </p:oleObj>
              </mc:Choice>
              <mc:Fallback>
                <p:oleObj name="Worksheet" r:id="rId3" imgW="10706100" imgH="6019800" progId="Excel.Sheet.5">
                  <p:embed/>
                  <p:pic>
                    <p:nvPicPr>
                      <p:cNvPr id="27651" name="Object 3">
                        <a:extLst>
                          <a:ext uri="{FF2B5EF4-FFF2-40B4-BE49-F238E27FC236}">
                            <a16:creationId xmlns:a16="http://schemas.microsoft.com/office/drawing/2014/main" id="{F700C3ED-E846-46BB-82BE-FF987ABD09C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18" y="1177710"/>
                        <a:ext cx="6529388"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54680457"/>
      </p:ext>
    </p:extLst>
  </p:cSld>
  <p:clrMapOvr>
    <a:masterClrMapping/>
  </p:clrMapOvr>
  <p:transition advTm="8000"/>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7DA42A9-F909-4FCB-8F06-ADCB35E1903E}"/>
              </a:ext>
            </a:extLst>
          </p:cNvPr>
          <p:cNvSpPr>
            <a:spLocks noGrp="1" noChangeArrowheads="1"/>
          </p:cNvSpPr>
          <p:nvPr>
            <p:ph type="title"/>
          </p:nvPr>
        </p:nvSpPr>
        <p:spPr/>
        <p:txBody>
          <a:bodyPr/>
          <a:lstStyle/>
          <a:p>
            <a:r>
              <a:rPr lang="en-US" altLang="fr-FR"/>
              <a:t>Standard Control Plan Example</a:t>
            </a:r>
          </a:p>
        </p:txBody>
      </p:sp>
      <p:graphicFrame>
        <p:nvGraphicFramePr>
          <p:cNvPr id="28675" name="Object 3">
            <a:extLst>
              <a:ext uri="{FF2B5EF4-FFF2-40B4-BE49-F238E27FC236}">
                <a16:creationId xmlns:a16="http://schemas.microsoft.com/office/drawing/2014/main" id="{6A9C1F6B-563B-42E1-B728-1D96BC3CEF1C}"/>
              </a:ext>
            </a:extLst>
          </p:cNvPr>
          <p:cNvGraphicFramePr>
            <a:graphicFrameLocks/>
          </p:cNvGraphicFramePr>
          <p:nvPr>
            <p:extLst>
              <p:ext uri="{D42A27DB-BD31-4B8C-83A1-F6EECF244321}">
                <p14:modId xmlns:p14="http://schemas.microsoft.com/office/powerpoint/2010/main" val="2943828926"/>
              </p:ext>
            </p:extLst>
          </p:nvPr>
        </p:nvGraphicFramePr>
        <p:xfrm>
          <a:off x="468322" y="1563638"/>
          <a:ext cx="7846775" cy="2736304"/>
        </p:xfrm>
        <a:graphic>
          <a:graphicData uri="http://schemas.openxmlformats.org/presentationml/2006/ole">
            <mc:AlternateContent xmlns:mc="http://schemas.openxmlformats.org/markup-compatibility/2006">
              <mc:Choice xmlns:v="urn:schemas-microsoft-com:vml" Requires="v">
                <p:oleObj spid="_x0000_s3078" name="Worksheet" r:id="rId4" imgW="8636000" imgH="3035300" progId="Excel.Sheet.5">
                  <p:embed/>
                </p:oleObj>
              </mc:Choice>
              <mc:Fallback>
                <p:oleObj name="Worksheet" r:id="rId4" imgW="8636000" imgH="3035300" progId="Excel.Sheet.5">
                  <p:embed/>
                  <p:pic>
                    <p:nvPicPr>
                      <p:cNvPr id="28675" name="Object 3">
                        <a:extLst>
                          <a:ext uri="{FF2B5EF4-FFF2-40B4-BE49-F238E27FC236}">
                            <a16:creationId xmlns:a16="http://schemas.microsoft.com/office/drawing/2014/main" id="{6A9C1F6B-563B-42E1-B728-1D96BC3CEF1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22" y="1563638"/>
                        <a:ext cx="7846775" cy="2736304"/>
                      </a:xfrm>
                      <a:prstGeom prst="rect">
                        <a:avLst/>
                      </a:prstGeom>
                      <a:noFill/>
                      <a:ln>
                        <a:noFill/>
                      </a:ln>
                      <a:effectLst/>
                      <a:extLst/>
                    </p:spPr>
                  </p:pic>
                </p:oleObj>
              </mc:Fallback>
            </mc:AlternateContent>
          </a:graphicData>
        </a:graphic>
      </p:graphicFrame>
      <p:sp>
        <p:nvSpPr>
          <p:cNvPr id="28676" name="Rectangle 4">
            <a:extLst>
              <a:ext uri="{FF2B5EF4-FFF2-40B4-BE49-F238E27FC236}">
                <a16:creationId xmlns:a16="http://schemas.microsoft.com/office/drawing/2014/main" id="{CE33A9FD-21F4-44EB-90C6-BE6EBEF33C36}"/>
              </a:ext>
            </a:extLst>
          </p:cNvPr>
          <p:cNvSpPr>
            <a:spLocks noChangeArrowheads="1"/>
          </p:cNvSpPr>
          <p:nvPr/>
        </p:nvSpPr>
        <p:spPr bwMode="auto">
          <a:xfrm>
            <a:off x="6247210" y="4907757"/>
            <a:ext cx="1053973" cy="15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lvl1pPr defTabSz="903288">
              <a:defRPr sz="2400">
                <a:solidFill>
                  <a:schemeClr val="tx1"/>
                </a:solidFill>
                <a:latin typeface="Times" panose="02020603050405020304" pitchFamily="18" charset="0"/>
              </a:defRPr>
            </a:lvl1pPr>
            <a:lvl2pPr marL="450850" defTabSz="903288">
              <a:defRPr sz="2400">
                <a:solidFill>
                  <a:schemeClr val="tx1"/>
                </a:solidFill>
                <a:latin typeface="Times" panose="02020603050405020304" pitchFamily="18" charset="0"/>
              </a:defRPr>
            </a:lvl2pPr>
            <a:lvl3pPr marL="903288" defTabSz="903288">
              <a:defRPr sz="2400">
                <a:solidFill>
                  <a:schemeClr val="tx1"/>
                </a:solidFill>
                <a:latin typeface="Times" panose="02020603050405020304" pitchFamily="18" charset="0"/>
              </a:defRPr>
            </a:lvl3pPr>
            <a:lvl4pPr marL="1354138" defTabSz="903288">
              <a:defRPr sz="2400">
                <a:solidFill>
                  <a:schemeClr val="tx1"/>
                </a:solidFill>
                <a:latin typeface="Times" panose="02020603050405020304" pitchFamily="18" charset="0"/>
              </a:defRPr>
            </a:lvl4pPr>
            <a:lvl5pPr marL="1804988" defTabSz="903288">
              <a:defRPr sz="2400">
                <a:solidFill>
                  <a:schemeClr val="tx1"/>
                </a:solidFill>
                <a:latin typeface="Times" panose="02020603050405020304" pitchFamily="18" charset="0"/>
              </a:defRPr>
            </a:lvl5pPr>
            <a:lvl6pPr marL="2262188" defTabSz="903288" eaLnBrk="0" fontAlgn="base" hangingPunct="0">
              <a:spcBef>
                <a:spcPct val="0"/>
              </a:spcBef>
              <a:spcAft>
                <a:spcPct val="0"/>
              </a:spcAft>
              <a:defRPr sz="2400">
                <a:solidFill>
                  <a:schemeClr val="tx1"/>
                </a:solidFill>
                <a:latin typeface="Times" panose="02020603050405020304" pitchFamily="18" charset="0"/>
              </a:defRPr>
            </a:lvl6pPr>
            <a:lvl7pPr marL="2719388" defTabSz="903288" eaLnBrk="0" fontAlgn="base" hangingPunct="0">
              <a:spcBef>
                <a:spcPct val="0"/>
              </a:spcBef>
              <a:spcAft>
                <a:spcPct val="0"/>
              </a:spcAft>
              <a:defRPr sz="2400">
                <a:solidFill>
                  <a:schemeClr val="tx1"/>
                </a:solidFill>
                <a:latin typeface="Times" panose="02020603050405020304" pitchFamily="18" charset="0"/>
              </a:defRPr>
            </a:lvl7pPr>
            <a:lvl8pPr marL="3176588" defTabSz="903288" eaLnBrk="0" fontAlgn="base" hangingPunct="0">
              <a:spcBef>
                <a:spcPct val="0"/>
              </a:spcBef>
              <a:spcAft>
                <a:spcPct val="0"/>
              </a:spcAft>
              <a:defRPr sz="2400">
                <a:solidFill>
                  <a:schemeClr val="tx1"/>
                </a:solidFill>
                <a:latin typeface="Times" panose="02020603050405020304" pitchFamily="18" charset="0"/>
              </a:defRPr>
            </a:lvl8pPr>
            <a:lvl9pPr marL="3633788" defTabSz="903288" eaLnBrk="0" fontAlgn="base" hangingPunct="0">
              <a:spcBef>
                <a:spcPct val="0"/>
              </a:spcBef>
              <a:spcAft>
                <a:spcPct val="0"/>
              </a:spcAft>
              <a:defRPr sz="2400">
                <a:solidFill>
                  <a:schemeClr val="tx1"/>
                </a:solidFill>
                <a:latin typeface="Times" panose="02020603050405020304" pitchFamily="18" charset="0"/>
              </a:defRPr>
            </a:lvl9pPr>
          </a:lstStyle>
          <a:p>
            <a:r>
              <a:rPr lang="en-US" altLang="fr-FR" sz="600">
                <a:solidFill>
                  <a:srgbClr val="790015"/>
                </a:solidFill>
                <a:latin typeface="Arial" panose="020B0604020202020204" pitchFamily="34" charset="0"/>
              </a:rPr>
              <a:t>This form is on course disk</a:t>
            </a:r>
          </a:p>
        </p:txBody>
      </p:sp>
      <p:sp>
        <p:nvSpPr>
          <p:cNvPr id="5" name="Espace réservé du numéro de diapositive 4">
            <a:extLst>
              <a:ext uri="{FF2B5EF4-FFF2-40B4-BE49-F238E27FC236}">
                <a16:creationId xmlns:a16="http://schemas.microsoft.com/office/drawing/2014/main" id="{979AF7A2-73AE-9A46-B0BA-9B922361A9F8}"/>
              </a:ext>
            </a:extLst>
          </p:cNvPr>
          <p:cNvSpPr>
            <a:spLocks noGrp="1"/>
          </p:cNvSpPr>
          <p:nvPr>
            <p:ph type="sldNum" sz="quarter" idx="11"/>
          </p:nvPr>
        </p:nvSpPr>
        <p:spPr/>
        <p:txBody>
          <a:bodyPr/>
          <a:lstStyle/>
          <a:p>
            <a:fld id="{4E950855-28E0-B842-9330-3B380073FD02}" type="slidenum">
              <a:rPr lang="fr-FR" smtClean="0"/>
              <a:pPr/>
              <a:t>49</a:t>
            </a:fld>
            <a:endParaRPr lang="fr-FR" dirty="0"/>
          </a:p>
        </p:txBody>
      </p:sp>
    </p:spTree>
    <p:extLst>
      <p:ext uri="{BB962C8B-B14F-4D97-AF65-F5344CB8AC3E}">
        <p14:creationId xmlns:p14="http://schemas.microsoft.com/office/powerpoint/2010/main" val="3674944589"/>
      </p:ext>
    </p:extLst>
  </p:cSld>
  <p:clrMapOvr>
    <a:masterClrMapping/>
  </p:clrMapOvr>
  <p:transition spd="med" advTm="8000">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50978-2F03-468D-815D-D4FB81166685}"/>
              </a:ext>
            </a:extLst>
          </p:cNvPr>
          <p:cNvSpPr>
            <a:spLocks noGrp="1"/>
          </p:cNvSpPr>
          <p:nvPr>
            <p:ph type="title"/>
          </p:nvPr>
        </p:nvSpPr>
        <p:spPr/>
        <p:txBody>
          <a:bodyPr>
            <a:normAutofit fontScale="90000"/>
          </a:bodyPr>
          <a:lstStyle/>
          <a:p>
            <a:r>
              <a:rPr lang="en-US" dirty="0"/>
              <a:t>What is a Measurement System?</a:t>
            </a:r>
            <a:br>
              <a:rPr lang="en-US" dirty="0"/>
            </a:br>
            <a:endParaRPr lang="fr-FR" dirty="0"/>
          </a:p>
        </p:txBody>
      </p:sp>
      <p:sp>
        <p:nvSpPr>
          <p:cNvPr id="4" name="Rectangle 2">
            <a:extLst>
              <a:ext uri="{FF2B5EF4-FFF2-40B4-BE49-F238E27FC236}">
                <a16:creationId xmlns:a16="http://schemas.microsoft.com/office/drawing/2014/main" id="{8B011E03-EC54-4CB0-98ED-7C663CC05165}"/>
              </a:ext>
            </a:extLst>
          </p:cNvPr>
          <p:cNvSpPr txBox="1">
            <a:spLocks noChangeArrowheads="1"/>
          </p:cNvSpPr>
          <p:nvPr/>
        </p:nvSpPr>
        <p:spPr>
          <a:xfrm>
            <a:off x="1052355" y="-16634"/>
            <a:ext cx="7772400" cy="4826000"/>
          </a:xfrm>
          <a:prstGeom prst="rect">
            <a:avLst/>
          </a:prstGeom>
          <a:noFill/>
          <a:ln/>
        </p:spPr>
        <p:txBody>
          <a:bodyPr vert="horz" lIns="91440" tIns="45720" rIns="91440" bIns="45720" rtlCol="0" anchor="ctr">
            <a:normAutofit/>
          </a:bodyPr>
          <a:lstStyle>
            <a:lvl1pPr algn="l" defTabSz="457200" rtl="0" eaLnBrk="1" latinLnBrk="0" hangingPunct="1">
              <a:spcBef>
                <a:spcPct val="0"/>
              </a:spcBef>
              <a:buNone/>
              <a:defRPr sz="2400" b="1" i="0" kern="1200">
                <a:solidFill>
                  <a:schemeClr val="tx1"/>
                </a:solidFill>
                <a:latin typeface="Arial"/>
                <a:ea typeface="+mj-ea"/>
                <a:cs typeface="Arial"/>
              </a:defRPr>
            </a:lvl1pPr>
          </a:lstStyle>
          <a:p>
            <a:r>
              <a:rPr lang="en-US" altLang="fr-FR" sz="6000" dirty="0">
                <a:solidFill>
                  <a:srgbClr val="FC0128"/>
                </a:solidFill>
              </a:rPr>
              <a:t>Variation</a:t>
            </a:r>
            <a:br>
              <a:rPr lang="en-US" altLang="fr-FR" sz="6000" dirty="0"/>
            </a:br>
            <a:r>
              <a:rPr lang="en-US" altLang="fr-FR" dirty="0"/>
              <a:t>Think of </a:t>
            </a:r>
            <a:r>
              <a:rPr lang="en-US" altLang="fr-FR" dirty="0">
                <a:solidFill>
                  <a:srgbClr val="005400"/>
                </a:solidFill>
              </a:rPr>
              <a:t>Measurement</a:t>
            </a:r>
            <a:r>
              <a:rPr lang="en-US" altLang="fr-FR" dirty="0"/>
              <a:t> as a </a:t>
            </a:r>
          </a:p>
          <a:p>
            <a:r>
              <a:rPr lang="en-US" altLang="fr-FR" sz="4000" dirty="0">
                <a:solidFill>
                  <a:srgbClr val="FC0128"/>
                </a:solidFill>
              </a:rPr>
              <a:t>Process</a:t>
            </a:r>
          </a:p>
        </p:txBody>
      </p:sp>
      <p:sp>
        <p:nvSpPr>
          <p:cNvPr id="6" name="Espace réservé du numéro de diapositive 5">
            <a:extLst>
              <a:ext uri="{FF2B5EF4-FFF2-40B4-BE49-F238E27FC236}">
                <a16:creationId xmlns:a16="http://schemas.microsoft.com/office/drawing/2014/main" id="{B41AEB07-AE44-604F-8C3C-76EFA5327544}"/>
              </a:ext>
            </a:extLst>
          </p:cNvPr>
          <p:cNvSpPr>
            <a:spLocks noGrp="1"/>
          </p:cNvSpPr>
          <p:nvPr>
            <p:ph type="sldNum" sz="quarter" idx="11"/>
          </p:nvPr>
        </p:nvSpPr>
        <p:spPr/>
        <p:txBody>
          <a:bodyPr/>
          <a:lstStyle/>
          <a:p>
            <a:fld id="{4E950855-28E0-B842-9330-3B380073FD02}" type="slidenum">
              <a:rPr lang="fr-FR" smtClean="0"/>
              <a:pPr/>
              <a:t>5</a:t>
            </a:fld>
            <a:endParaRPr lang="fr-FR" dirty="0"/>
          </a:p>
        </p:txBody>
      </p:sp>
    </p:spTree>
    <p:extLst>
      <p:ext uri="{BB962C8B-B14F-4D97-AF65-F5344CB8AC3E}">
        <p14:creationId xmlns:p14="http://schemas.microsoft.com/office/powerpoint/2010/main" val="2618779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93964EF-A097-40C9-AE0C-627E25797A92}"/>
              </a:ext>
            </a:extLst>
          </p:cNvPr>
          <p:cNvSpPr>
            <a:spLocks noGrp="1" noChangeArrowheads="1"/>
          </p:cNvSpPr>
          <p:nvPr>
            <p:ph type="title"/>
          </p:nvPr>
        </p:nvSpPr>
        <p:spPr>
          <a:noFill/>
          <a:ln/>
        </p:spPr>
        <p:txBody>
          <a:bodyPr/>
          <a:lstStyle/>
          <a:p>
            <a:r>
              <a:rPr lang="en-US" altLang="fr-FR" sz="2925"/>
              <a:t>Ford’s Dimensional Control Plan </a:t>
            </a:r>
            <a:r>
              <a:rPr lang="en-US" altLang="fr-FR" sz="1800"/>
              <a:t>(DCP)</a:t>
            </a:r>
          </a:p>
        </p:txBody>
      </p:sp>
      <p:pic>
        <p:nvPicPr>
          <p:cNvPr id="29699" name="Picture 3">
            <a:extLst>
              <a:ext uri="{FF2B5EF4-FFF2-40B4-BE49-F238E27FC236}">
                <a16:creationId xmlns:a16="http://schemas.microsoft.com/office/drawing/2014/main" id="{9652C926-4095-403D-A2CC-940E092D5D69}"/>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430" y="1275606"/>
            <a:ext cx="7252129"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B9C67B3B-07E6-9D46-B26E-CA1DBF7EBD47}"/>
              </a:ext>
            </a:extLst>
          </p:cNvPr>
          <p:cNvSpPr>
            <a:spLocks noGrp="1"/>
          </p:cNvSpPr>
          <p:nvPr>
            <p:ph type="sldNum" sz="quarter" idx="11"/>
          </p:nvPr>
        </p:nvSpPr>
        <p:spPr/>
        <p:txBody>
          <a:bodyPr/>
          <a:lstStyle/>
          <a:p>
            <a:fld id="{4E950855-28E0-B842-9330-3B380073FD02}" type="slidenum">
              <a:rPr lang="fr-FR" smtClean="0"/>
              <a:pPr/>
              <a:t>50</a:t>
            </a:fld>
            <a:endParaRPr lang="fr-FR" dirty="0"/>
          </a:p>
        </p:txBody>
      </p:sp>
    </p:spTree>
    <p:extLst>
      <p:ext uri="{BB962C8B-B14F-4D97-AF65-F5344CB8AC3E}">
        <p14:creationId xmlns:p14="http://schemas.microsoft.com/office/powerpoint/2010/main" val="2510409315"/>
      </p:ext>
    </p:extLst>
  </p:cSld>
  <p:clrMapOvr>
    <a:masterClrMapping/>
  </p:clrMapOvr>
  <p:transition spd="med" advTm="8000">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2CF8E88-C391-48FD-B530-9F04A11D0D2A}"/>
              </a:ext>
            </a:extLst>
          </p:cNvPr>
          <p:cNvSpPr>
            <a:spLocks noGrp="1" noChangeArrowheads="1"/>
          </p:cNvSpPr>
          <p:nvPr>
            <p:ph type="title"/>
          </p:nvPr>
        </p:nvSpPr>
        <p:spPr/>
        <p:txBody>
          <a:bodyPr/>
          <a:lstStyle/>
          <a:p>
            <a:r>
              <a:rPr lang="en-US" altLang="fr-FR"/>
              <a:t>Measurement as a System</a:t>
            </a:r>
          </a:p>
        </p:txBody>
      </p:sp>
      <p:sp>
        <p:nvSpPr>
          <p:cNvPr id="30723" name="Rectangle 3">
            <a:extLst>
              <a:ext uri="{FF2B5EF4-FFF2-40B4-BE49-F238E27FC236}">
                <a16:creationId xmlns:a16="http://schemas.microsoft.com/office/drawing/2014/main" id="{5CBD6277-E109-48B8-B1B0-EC807E259CB1}"/>
              </a:ext>
            </a:extLst>
          </p:cNvPr>
          <p:cNvSpPr>
            <a:spLocks noGrp="1" noChangeArrowheads="1"/>
          </p:cNvSpPr>
          <p:nvPr>
            <p:ph sz="quarter" idx="12"/>
          </p:nvPr>
        </p:nvSpPr>
        <p:spPr/>
        <p:txBody>
          <a:bodyPr>
            <a:normAutofit fontScale="85000" lnSpcReduction="20000"/>
          </a:bodyPr>
          <a:lstStyle/>
          <a:p>
            <a:r>
              <a:rPr lang="en-US" altLang="fr-FR"/>
              <a:t>Choosing the Right Instrument</a:t>
            </a:r>
          </a:p>
          <a:p>
            <a:pPr lvl="1"/>
            <a:r>
              <a:rPr lang="en-US" altLang="fr-FR"/>
              <a:t>Instrument Calibration Needs</a:t>
            </a:r>
          </a:p>
          <a:p>
            <a:pPr lvl="1"/>
            <a:r>
              <a:rPr lang="en-US" altLang="fr-FR"/>
              <a:t>Standards or Masters Needed</a:t>
            </a:r>
          </a:p>
          <a:p>
            <a:pPr lvl="1"/>
            <a:r>
              <a:rPr lang="en-US" altLang="fr-FR"/>
              <a:t>Accuracy and Precision</a:t>
            </a:r>
          </a:p>
          <a:p>
            <a:r>
              <a:rPr lang="en-US" altLang="fr-FR"/>
              <a:t>Measurement Practices</a:t>
            </a:r>
          </a:p>
          <a:p>
            <a:pPr lvl="1"/>
            <a:r>
              <a:rPr lang="en-US" altLang="fr-FR"/>
              <a:t>Where</a:t>
            </a:r>
          </a:p>
          <a:p>
            <a:pPr lvl="1"/>
            <a:r>
              <a:rPr lang="en-US" altLang="fr-FR"/>
              <a:t>How Many Places</a:t>
            </a:r>
          </a:p>
          <a:p>
            <a:r>
              <a:rPr lang="en-US" altLang="fr-FR"/>
              <a:t>Reported Figures</a:t>
            </a:r>
          </a:p>
          <a:p>
            <a:pPr lvl="1"/>
            <a:r>
              <a:rPr lang="en-US" altLang="fr-FR"/>
              <a:t>Significant Figures Rule</a:t>
            </a:r>
          </a:p>
          <a:p>
            <a:pPr lvl="2"/>
            <a:r>
              <a:rPr lang="en-US" altLang="fr-FR"/>
              <a:t>2 Action Figures</a:t>
            </a:r>
          </a:p>
          <a:p>
            <a:pPr lvl="2"/>
            <a:r>
              <a:rPr lang="en-US" altLang="fr-FR"/>
              <a:t>Rule of 10</a:t>
            </a:r>
          </a:p>
          <a:p>
            <a:pPr lvl="1"/>
            <a:r>
              <a:rPr lang="en-US" altLang="fr-FR"/>
              <a:t>Individuals, Averages, High-Lows</a:t>
            </a:r>
          </a:p>
        </p:txBody>
      </p:sp>
      <p:sp>
        <p:nvSpPr>
          <p:cNvPr id="5" name="Espace réservé du numéro de diapositive 4">
            <a:extLst>
              <a:ext uri="{FF2B5EF4-FFF2-40B4-BE49-F238E27FC236}">
                <a16:creationId xmlns:a16="http://schemas.microsoft.com/office/drawing/2014/main" id="{FA98CE1A-C85E-1841-A7F3-C3A22E38F64C}"/>
              </a:ext>
            </a:extLst>
          </p:cNvPr>
          <p:cNvSpPr>
            <a:spLocks noGrp="1"/>
          </p:cNvSpPr>
          <p:nvPr>
            <p:ph type="sldNum" sz="quarter" idx="11"/>
          </p:nvPr>
        </p:nvSpPr>
        <p:spPr/>
        <p:txBody>
          <a:bodyPr/>
          <a:lstStyle/>
          <a:p>
            <a:fld id="{4E950855-28E0-B842-9330-3B380073FD02}" type="slidenum">
              <a:rPr lang="fr-FR" smtClean="0"/>
              <a:pPr/>
              <a:t>51</a:t>
            </a:fld>
            <a:endParaRPr lang="fr-FR" dirty="0"/>
          </a:p>
        </p:txBody>
      </p:sp>
    </p:spTree>
    <p:extLst>
      <p:ext uri="{BB962C8B-B14F-4D97-AF65-F5344CB8AC3E}">
        <p14:creationId xmlns:p14="http://schemas.microsoft.com/office/powerpoint/2010/main" val="4002326385"/>
      </p:ext>
    </p:extLst>
  </p:cSld>
  <p:clrMapOvr>
    <a:masterClrMapping/>
  </p:clrMapOvr>
  <p:transition spd="med" advTm="8000">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372945D-2CDF-4373-AD31-ACF2E1D1E748}"/>
              </a:ext>
            </a:extLst>
          </p:cNvPr>
          <p:cNvSpPr>
            <a:spLocks noGrp="1" noChangeArrowheads="1"/>
          </p:cNvSpPr>
          <p:nvPr>
            <p:ph type="title"/>
          </p:nvPr>
        </p:nvSpPr>
        <p:spPr>
          <a:noFill/>
          <a:ln/>
        </p:spPr>
        <p:txBody>
          <a:bodyPr/>
          <a:lstStyle/>
          <a:p>
            <a:r>
              <a:rPr lang="en-US" altLang="fr-FR"/>
              <a:t>Measurement Error</a:t>
            </a:r>
          </a:p>
        </p:txBody>
      </p:sp>
      <p:sp>
        <p:nvSpPr>
          <p:cNvPr id="31747" name="Rectangle 3">
            <a:extLst>
              <a:ext uri="{FF2B5EF4-FFF2-40B4-BE49-F238E27FC236}">
                <a16:creationId xmlns:a16="http://schemas.microsoft.com/office/drawing/2014/main" id="{2638138A-1F06-40FA-8AF6-2E1ADB61C603}"/>
              </a:ext>
            </a:extLst>
          </p:cNvPr>
          <p:cNvSpPr>
            <a:spLocks noChangeArrowheads="1"/>
          </p:cNvSpPr>
          <p:nvPr/>
        </p:nvSpPr>
        <p:spPr bwMode="auto">
          <a:xfrm>
            <a:off x="1282913" y="1689944"/>
            <a:ext cx="6188841" cy="140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pPr algn="ctr"/>
            <a:r>
              <a:rPr lang="en-US" altLang="fr-FR" sz="3000">
                <a:solidFill>
                  <a:srgbClr val="AD6900"/>
                </a:solidFill>
                <a:latin typeface="Arial" panose="020B0604020202020204" pitchFamily="34" charset="0"/>
              </a:rPr>
              <a:t>Measured Value </a:t>
            </a:r>
            <a:r>
              <a:rPr lang="en-US" altLang="fr-FR" sz="2700">
                <a:latin typeface="Arial" panose="020B0604020202020204" pitchFamily="34" charset="0"/>
              </a:rPr>
              <a:t>(y) </a:t>
            </a:r>
          </a:p>
          <a:p>
            <a:pPr algn="ctr"/>
            <a:r>
              <a:rPr lang="en-US" altLang="fr-FR" sz="2700">
                <a:latin typeface="Arial" panose="020B0604020202020204" pitchFamily="34" charset="0"/>
              </a:rPr>
              <a:t>=</a:t>
            </a:r>
          </a:p>
          <a:p>
            <a:pPr algn="ctr"/>
            <a:r>
              <a:rPr lang="en-US" altLang="fr-FR" sz="3000">
                <a:solidFill>
                  <a:srgbClr val="FC0128"/>
                </a:solidFill>
                <a:latin typeface="Arial" panose="020B0604020202020204" pitchFamily="34" charset="0"/>
              </a:rPr>
              <a:t>True Value </a:t>
            </a:r>
            <a:r>
              <a:rPr lang="en-US" altLang="fr-FR" sz="2700">
                <a:latin typeface="Arial" panose="020B0604020202020204" pitchFamily="34" charset="0"/>
              </a:rPr>
              <a:t>(x) + </a:t>
            </a:r>
            <a:r>
              <a:rPr lang="en-US" altLang="fr-FR" sz="3000">
                <a:solidFill>
                  <a:srgbClr val="00279F"/>
                </a:solidFill>
                <a:latin typeface="Arial" panose="020B0604020202020204" pitchFamily="34" charset="0"/>
              </a:rPr>
              <a:t>Measurement Error</a:t>
            </a:r>
          </a:p>
        </p:txBody>
      </p:sp>
      <p:sp>
        <p:nvSpPr>
          <p:cNvPr id="31748" name="Rectangle 4">
            <a:extLst>
              <a:ext uri="{FF2B5EF4-FFF2-40B4-BE49-F238E27FC236}">
                <a16:creationId xmlns:a16="http://schemas.microsoft.com/office/drawing/2014/main" id="{08AA78A6-B743-4239-970E-4AC04B368BE0}"/>
              </a:ext>
            </a:extLst>
          </p:cNvPr>
          <p:cNvSpPr>
            <a:spLocks noChangeArrowheads="1"/>
          </p:cNvSpPr>
          <p:nvPr/>
        </p:nvSpPr>
        <p:spPr bwMode="auto">
          <a:xfrm>
            <a:off x="1418035" y="4284316"/>
            <a:ext cx="2296715"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a:solidFill>
                  <a:srgbClr val="005400"/>
                </a:solidFill>
                <a:latin typeface="Arial" panose="020B0604020202020204" pitchFamily="34" charset="0"/>
              </a:rPr>
              <a:t>Deming says there is no such thing as a ‘True’ Value.</a:t>
            </a:r>
          </a:p>
        </p:txBody>
      </p:sp>
      <p:sp>
        <p:nvSpPr>
          <p:cNvPr id="31749" name="Line 5">
            <a:extLst>
              <a:ext uri="{FF2B5EF4-FFF2-40B4-BE49-F238E27FC236}">
                <a16:creationId xmlns:a16="http://schemas.microsoft.com/office/drawing/2014/main" id="{5369E398-1F47-4ED2-8DDA-DC77387364E1}"/>
              </a:ext>
            </a:extLst>
          </p:cNvPr>
          <p:cNvSpPr>
            <a:spLocks noChangeShapeType="1"/>
          </p:cNvSpPr>
          <p:nvPr/>
        </p:nvSpPr>
        <p:spPr bwMode="auto">
          <a:xfrm flipV="1">
            <a:off x="2628900" y="3037731"/>
            <a:ext cx="0" cy="1143000"/>
          </a:xfrm>
          <a:prstGeom prst="line">
            <a:avLst/>
          </a:prstGeom>
          <a:noFill/>
          <a:ln w="50800">
            <a:solidFill>
              <a:srgbClr val="790015"/>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1750" name="Rectangle 6">
            <a:extLst>
              <a:ext uri="{FF2B5EF4-FFF2-40B4-BE49-F238E27FC236}">
                <a16:creationId xmlns:a16="http://schemas.microsoft.com/office/drawing/2014/main" id="{502B9F93-5CC8-4238-8798-EF4051E2A58C}"/>
              </a:ext>
            </a:extLst>
          </p:cNvPr>
          <p:cNvSpPr>
            <a:spLocks noChangeArrowheads="1"/>
          </p:cNvSpPr>
          <p:nvPr/>
        </p:nvSpPr>
        <p:spPr bwMode="auto">
          <a:xfrm>
            <a:off x="4446985" y="4512916"/>
            <a:ext cx="229671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a:solidFill>
                  <a:srgbClr val="005400"/>
                </a:solidFill>
                <a:latin typeface="Arial" panose="020B0604020202020204" pitchFamily="34" charset="0"/>
              </a:rPr>
              <a:t>Consistent (linear)?</a:t>
            </a:r>
          </a:p>
        </p:txBody>
      </p:sp>
      <p:sp>
        <p:nvSpPr>
          <p:cNvPr id="31751" name="Line 7">
            <a:extLst>
              <a:ext uri="{FF2B5EF4-FFF2-40B4-BE49-F238E27FC236}">
                <a16:creationId xmlns:a16="http://schemas.microsoft.com/office/drawing/2014/main" id="{C24D8A12-A634-44E8-91FB-A0DBC6FD0673}"/>
              </a:ext>
            </a:extLst>
          </p:cNvPr>
          <p:cNvSpPr>
            <a:spLocks noChangeShapeType="1"/>
          </p:cNvSpPr>
          <p:nvPr/>
        </p:nvSpPr>
        <p:spPr bwMode="auto">
          <a:xfrm flipV="1">
            <a:off x="5543550" y="3094881"/>
            <a:ext cx="0" cy="1428750"/>
          </a:xfrm>
          <a:prstGeom prst="line">
            <a:avLst/>
          </a:prstGeom>
          <a:noFill/>
          <a:ln w="50800">
            <a:solidFill>
              <a:srgbClr val="790015"/>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pic>
        <p:nvPicPr>
          <p:cNvPr id="31752" name="Picture 8">
            <a:extLst>
              <a:ext uri="{FF2B5EF4-FFF2-40B4-BE49-F238E27FC236}">
                <a16:creationId xmlns:a16="http://schemas.microsoft.com/office/drawing/2014/main" id="{6E283DCA-46AD-4986-AB14-BC5BE7D6CF28}"/>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1900" y="1275606"/>
            <a:ext cx="148590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3" name="Picture 9">
            <a:extLst>
              <a:ext uri="{FF2B5EF4-FFF2-40B4-BE49-F238E27FC236}">
                <a16:creationId xmlns:a16="http://schemas.microsoft.com/office/drawing/2014/main" id="{970E610A-F819-4150-910D-36F160572C0B}"/>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556" y="2688878"/>
            <a:ext cx="1809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2811353D-078E-A146-A2F3-5ACA560B2CC3}"/>
              </a:ext>
            </a:extLst>
          </p:cNvPr>
          <p:cNvSpPr>
            <a:spLocks noGrp="1"/>
          </p:cNvSpPr>
          <p:nvPr>
            <p:ph type="sldNum" sz="quarter" idx="11"/>
          </p:nvPr>
        </p:nvSpPr>
        <p:spPr/>
        <p:txBody>
          <a:bodyPr/>
          <a:lstStyle/>
          <a:p>
            <a:fld id="{4E950855-28E0-B842-9330-3B380073FD02}" type="slidenum">
              <a:rPr lang="fr-FR" smtClean="0"/>
              <a:pPr/>
              <a:t>52</a:t>
            </a:fld>
            <a:endParaRPr lang="fr-FR" dirty="0"/>
          </a:p>
        </p:txBody>
      </p:sp>
    </p:spTree>
    <p:extLst>
      <p:ext uri="{BB962C8B-B14F-4D97-AF65-F5344CB8AC3E}">
        <p14:creationId xmlns:p14="http://schemas.microsoft.com/office/powerpoint/2010/main" val="3388259523"/>
      </p:ext>
    </p:extLst>
  </p:cSld>
  <p:clrMapOvr>
    <a:masterClrMapping/>
  </p:clrMapOvr>
  <p:transition spd="med" advTm="8000">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3FDFBA05-8575-4F05-9609-5119EBD53475}"/>
              </a:ext>
            </a:extLst>
          </p:cNvPr>
          <p:cNvSpPr>
            <a:spLocks noGrp="1" noChangeArrowheads="1"/>
          </p:cNvSpPr>
          <p:nvPr>
            <p:ph type="title"/>
          </p:nvPr>
        </p:nvSpPr>
        <p:spPr>
          <a:noFill/>
          <a:ln/>
        </p:spPr>
        <p:txBody>
          <a:bodyPr/>
          <a:lstStyle/>
          <a:p>
            <a:r>
              <a:rPr lang="en-US" altLang="fr-FR"/>
              <a:t>Sources of Measurement Error</a:t>
            </a:r>
          </a:p>
        </p:txBody>
      </p:sp>
      <p:sp>
        <p:nvSpPr>
          <p:cNvPr id="32771" name="Rectangle 3">
            <a:extLst>
              <a:ext uri="{FF2B5EF4-FFF2-40B4-BE49-F238E27FC236}">
                <a16:creationId xmlns:a16="http://schemas.microsoft.com/office/drawing/2014/main" id="{24A0A26A-D733-4555-B1BB-E1C526E49F33}"/>
              </a:ext>
            </a:extLst>
          </p:cNvPr>
          <p:cNvSpPr>
            <a:spLocks noGrp="1" noChangeArrowheads="1"/>
          </p:cNvSpPr>
          <p:nvPr>
            <p:ph sz="quarter" idx="12"/>
          </p:nvPr>
        </p:nvSpPr>
        <p:spPr>
          <a:noFill/>
          <a:ln/>
        </p:spPr>
        <p:txBody>
          <a:bodyPr>
            <a:normAutofit fontScale="92500" lnSpcReduction="10000"/>
          </a:bodyPr>
          <a:lstStyle/>
          <a:p>
            <a:r>
              <a:rPr lang="en-US" altLang="fr-FR" sz="1800"/>
              <a:t>Sensitivity (Threshold)</a:t>
            </a:r>
          </a:p>
          <a:p>
            <a:pPr lvl="1">
              <a:buFontTx/>
              <a:buNone/>
            </a:pPr>
            <a:r>
              <a:rPr lang="en-US" altLang="fr-FR" sz="1200">
                <a:solidFill>
                  <a:srgbClr val="790015"/>
                </a:solidFill>
              </a:rPr>
              <a:t>Chemical Indicators</a:t>
            </a:r>
            <a:endParaRPr lang="en-US" altLang="fr-FR"/>
          </a:p>
          <a:p>
            <a:r>
              <a:rPr lang="en-US" altLang="fr-FR" sz="1800"/>
              <a:t>Discrimination</a:t>
            </a:r>
          </a:p>
          <a:p>
            <a:r>
              <a:rPr lang="en-US" altLang="fr-FR" sz="1800"/>
              <a:t>Precision (Repeatability)</a:t>
            </a:r>
          </a:p>
          <a:p>
            <a:r>
              <a:rPr lang="en-US" altLang="fr-FR" sz="1800"/>
              <a:t>Accuracy (Bias)</a:t>
            </a:r>
          </a:p>
          <a:p>
            <a:r>
              <a:rPr lang="en-US" altLang="fr-FR" sz="1800"/>
              <a:t>Damage</a:t>
            </a:r>
          </a:p>
          <a:p>
            <a:r>
              <a:rPr lang="en-US" altLang="fr-FR" sz="1800"/>
              <a:t>Differences in use by Inspector (Reproducibility)</a:t>
            </a:r>
          </a:p>
          <a:p>
            <a:pPr lvl="1">
              <a:buFontTx/>
              <a:buNone/>
            </a:pPr>
            <a:r>
              <a:rPr lang="en-US" altLang="fr-FR" sz="1350">
                <a:solidFill>
                  <a:srgbClr val="790015"/>
                </a:solidFill>
              </a:rPr>
              <a:t>Training Issues</a:t>
            </a:r>
            <a:endParaRPr lang="en-US" altLang="fr-FR"/>
          </a:p>
          <a:p>
            <a:r>
              <a:rPr lang="en-US" altLang="fr-FR" sz="1800"/>
              <a:t>Differences Among Instruments and Fixtures</a:t>
            </a:r>
          </a:p>
          <a:p>
            <a:r>
              <a:rPr lang="en-US" altLang="fr-FR" sz="1800"/>
              <a:t>Differences Among Methods of Use</a:t>
            </a:r>
          </a:p>
          <a:p>
            <a:r>
              <a:rPr lang="en-US" altLang="fr-FR" sz="1800"/>
              <a:t>Differences Due to Environment</a:t>
            </a:r>
          </a:p>
        </p:txBody>
      </p:sp>
      <p:sp>
        <p:nvSpPr>
          <p:cNvPr id="3" name="Espace réservé du numéro de diapositive 2">
            <a:extLst>
              <a:ext uri="{FF2B5EF4-FFF2-40B4-BE49-F238E27FC236}">
                <a16:creationId xmlns:a16="http://schemas.microsoft.com/office/drawing/2014/main" id="{969CE141-FB13-CE4D-B897-7649A43BF920}"/>
              </a:ext>
            </a:extLst>
          </p:cNvPr>
          <p:cNvSpPr>
            <a:spLocks noGrp="1"/>
          </p:cNvSpPr>
          <p:nvPr>
            <p:ph type="sldNum" sz="quarter" idx="11"/>
          </p:nvPr>
        </p:nvSpPr>
        <p:spPr/>
        <p:txBody>
          <a:bodyPr/>
          <a:lstStyle/>
          <a:p>
            <a:fld id="{4E950855-28E0-B842-9330-3B380073FD02}" type="slidenum">
              <a:rPr lang="fr-FR" smtClean="0"/>
              <a:pPr/>
              <a:t>53</a:t>
            </a:fld>
            <a:endParaRPr lang="fr-FR" dirty="0"/>
          </a:p>
        </p:txBody>
      </p:sp>
    </p:spTree>
    <p:extLst>
      <p:ext uri="{BB962C8B-B14F-4D97-AF65-F5344CB8AC3E}">
        <p14:creationId xmlns:p14="http://schemas.microsoft.com/office/powerpoint/2010/main" val="1200752499"/>
      </p:ext>
    </p:extLst>
  </p:cSld>
  <p:clrMapOvr>
    <a:masterClrMapping/>
  </p:clrMapOvr>
  <p:transition spd="med" advTm="8000">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DFBE9A99-D5D5-4C9F-B71E-AD221250ED97}"/>
              </a:ext>
            </a:extLst>
          </p:cNvPr>
          <p:cNvSpPr>
            <a:spLocks noGrp="1" noChangeArrowheads="1"/>
          </p:cNvSpPr>
          <p:nvPr>
            <p:ph type="title"/>
          </p:nvPr>
        </p:nvSpPr>
        <p:spPr/>
        <p:txBody>
          <a:bodyPr/>
          <a:lstStyle/>
          <a:p>
            <a:r>
              <a:rPr lang="en-US" altLang="fr-FR"/>
              <a:t>Types of Measurement Scales</a:t>
            </a:r>
          </a:p>
        </p:txBody>
      </p:sp>
      <p:sp>
        <p:nvSpPr>
          <p:cNvPr id="33795" name="Rectangle 3">
            <a:extLst>
              <a:ext uri="{FF2B5EF4-FFF2-40B4-BE49-F238E27FC236}">
                <a16:creationId xmlns:a16="http://schemas.microsoft.com/office/drawing/2014/main" id="{E4B789E7-50AC-49A0-890A-C09933DC386D}"/>
              </a:ext>
            </a:extLst>
          </p:cNvPr>
          <p:cNvSpPr>
            <a:spLocks noGrp="1" noChangeArrowheads="1"/>
          </p:cNvSpPr>
          <p:nvPr>
            <p:ph sz="quarter" idx="12"/>
          </p:nvPr>
        </p:nvSpPr>
        <p:spPr/>
        <p:txBody>
          <a:bodyPr>
            <a:normAutofit lnSpcReduction="10000"/>
          </a:bodyPr>
          <a:lstStyle/>
          <a:p>
            <a:r>
              <a:rPr lang="en-US" altLang="fr-FR" dirty="0"/>
              <a:t>Variables</a:t>
            </a:r>
          </a:p>
          <a:p>
            <a:pPr lvl="1"/>
            <a:r>
              <a:rPr lang="en-US" altLang="fr-FR" dirty="0"/>
              <a:t>Can be measured on a continuous scale</a:t>
            </a:r>
          </a:p>
          <a:p>
            <a:pPr lvl="1"/>
            <a:r>
              <a:rPr lang="en-US" altLang="fr-FR" dirty="0"/>
              <a:t>Defined, standard Units of Measurement</a:t>
            </a:r>
          </a:p>
          <a:p>
            <a:r>
              <a:rPr lang="en-US" altLang="fr-FR" dirty="0"/>
              <a:t>Attributes</a:t>
            </a:r>
          </a:p>
          <a:p>
            <a:pPr lvl="1"/>
            <a:r>
              <a:rPr lang="en-US" altLang="fr-FR" dirty="0"/>
              <a:t>No scale</a:t>
            </a:r>
          </a:p>
          <a:p>
            <a:pPr lvl="1"/>
            <a:r>
              <a:rPr lang="en-US" altLang="fr-FR" dirty="0"/>
              <a:t>Derived ‘Unit of Measurement’</a:t>
            </a:r>
          </a:p>
          <a:p>
            <a:pPr lvl="1"/>
            <a:r>
              <a:rPr lang="en-US" altLang="fr-FR" dirty="0"/>
              <a:t>Can be observed or counted</a:t>
            </a:r>
          </a:p>
          <a:p>
            <a:pPr lvl="1"/>
            <a:r>
              <a:rPr lang="en-US" altLang="fr-FR" dirty="0"/>
              <a:t>Either present or not</a:t>
            </a:r>
          </a:p>
          <a:p>
            <a:pPr lvl="1"/>
            <a:r>
              <a:rPr lang="en-US" altLang="fr-FR" dirty="0"/>
              <a:t>Needs large sample size because of low information content</a:t>
            </a:r>
          </a:p>
        </p:txBody>
      </p:sp>
      <p:pic>
        <p:nvPicPr>
          <p:cNvPr id="33796" name="Picture 4">
            <a:extLst>
              <a:ext uri="{FF2B5EF4-FFF2-40B4-BE49-F238E27FC236}">
                <a16:creationId xmlns:a16="http://schemas.microsoft.com/office/drawing/2014/main" id="{53957159-531A-466C-9795-9997DF0FF60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3091" y="2569468"/>
            <a:ext cx="12192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a:extLst>
              <a:ext uri="{FF2B5EF4-FFF2-40B4-BE49-F238E27FC236}">
                <a16:creationId xmlns:a16="http://schemas.microsoft.com/office/drawing/2014/main" id="{3D673755-6F42-4B07-B2E9-4699AD4AA6C7}"/>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066" y="2293243"/>
            <a:ext cx="3238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9" name="Picture 7">
            <a:extLst>
              <a:ext uri="{FF2B5EF4-FFF2-40B4-BE49-F238E27FC236}">
                <a16:creationId xmlns:a16="http://schemas.microsoft.com/office/drawing/2014/main" id="{97108CA8-BB53-4D4B-9EDB-31F9A23138B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641" y="2283718"/>
            <a:ext cx="1619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DC43A806-3957-7644-9F26-A7CE86750482}"/>
              </a:ext>
            </a:extLst>
          </p:cNvPr>
          <p:cNvSpPr>
            <a:spLocks noGrp="1"/>
          </p:cNvSpPr>
          <p:nvPr>
            <p:ph type="sldNum" sz="quarter" idx="11"/>
          </p:nvPr>
        </p:nvSpPr>
        <p:spPr/>
        <p:txBody>
          <a:bodyPr/>
          <a:lstStyle/>
          <a:p>
            <a:fld id="{4E950855-28E0-B842-9330-3B380073FD02}" type="slidenum">
              <a:rPr lang="fr-FR" smtClean="0"/>
              <a:pPr/>
              <a:t>54</a:t>
            </a:fld>
            <a:endParaRPr lang="fr-FR" dirty="0"/>
          </a:p>
        </p:txBody>
      </p:sp>
    </p:spTree>
    <p:extLst>
      <p:ext uri="{BB962C8B-B14F-4D97-AF65-F5344CB8AC3E}">
        <p14:creationId xmlns:p14="http://schemas.microsoft.com/office/powerpoint/2010/main" val="4033322311"/>
      </p:ext>
    </p:extLst>
  </p:cSld>
  <p:clrMapOvr>
    <a:masterClrMapping/>
  </p:clrMapOvr>
  <p:transition spd="med" advTm="8000">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BFEA786-4FFC-4A18-AF31-FC79BFA44EE5}"/>
              </a:ext>
            </a:extLst>
          </p:cNvPr>
          <p:cNvSpPr>
            <a:spLocks noGrp="1" noChangeArrowheads="1"/>
          </p:cNvSpPr>
          <p:nvPr>
            <p:ph type="title"/>
          </p:nvPr>
        </p:nvSpPr>
        <p:spPr/>
        <p:txBody>
          <a:bodyPr/>
          <a:lstStyle/>
          <a:p>
            <a:r>
              <a:rPr lang="en-US" altLang="fr-FR"/>
              <a:t>How We Get Data</a:t>
            </a:r>
          </a:p>
        </p:txBody>
      </p:sp>
      <p:sp>
        <p:nvSpPr>
          <p:cNvPr id="34819" name="Rectangle 3">
            <a:extLst>
              <a:ext uri="{FF2B5EF4-FFF2-40B4-BE49-F238E27FC236}">
                <a16:creationId xmlns:a16="http://schemas.microsoft.com/office/drawing/2014/main" id="{69478788-0EC7-424E-B524-7DDB6EA36FA0}"/>
              </a:ext>
            </a:extLst>
          </p:cNvPr>
          <p:cNvSpPr>
            <a:spLocks noGrp="1" noChangeArrowheads="1"/>
          </p:cNvSpPr>
          <p:nvPr>
            <p:ph sz="quarter" idx="12"/>
          </p:nvPr>
        </p:nvSpPr>
        <p:spPr/>
        <p:txBody>
          <a:bodyPr>
            <a:normAutofit/>
          </a:bodyPr>
          <a:lstStyle/>
          <a:p>
            <a:r>
              <a:rPr lang="en-US" altLang="fr-FR" sz="2800" dirty="0"/>
              <a:t>Inspection</a:t>
            </a:r>
          </a:p>
          <a:p>
            <a:endParaRPr lang="en-US" altLang="fr-FR" sz="2800" dirty="0"/>
          </a:p>
          <a:p>
            <a:r>
              <a:rPr lang="en-US" altLang="fr-FR" sz="2800" dirty="0"/>
              <a:t>Measurement</a:t>
            </a:r>
          </a:p>
          <a:p>
            <a:endParaRPr lang="en-US" altLang="fr-FR" sz="2800" dirty="0"/>
          </a:p>
          <a:p>
            <a:r>
              <a:rPr lang="en-US" altLang="fr-FR" sz="2800" dirty="0"/>
              <a:t>Test</a:t>
            </a:r>
          </a:p>
        </p:txBody>
      </p:sp>
      <p:graphicFrame>
        <p:nvGraphicFramePr>
          <p:cNvPr id="34820" name="Object 4">
            <a:extLst>
              <a:ext uri="{FF2B5EF4-FFF2-40B4-BE49-F238E27FC236}">
                <a16:creationId xmlns:a16="http://schemas.microsoft.com/office/drawing/2014/main" id="{85A5C7C1-9DE6-408C-B658-1948BAB36652}"/>
              </a:ext>
            </a:extLst>
          </p:cNvPr>
          <p:cNvGraphicFramePr>
            <a:graphicFrameLocks/>
          </p:cNvGraphicFramePr>
          <p:nvPr>
            <p:extLst>
              <p:ext uri="{D42A27DB-BD31-4B8C-83A1-F6EECF244321}">
                <p14:modId xmlns:p14="http://schemas.microsoft.com/office/powerpoint/2010/main" val="1275804455"/>
              </p:ext>
            </p:extLst>
          </p:nvPr>
        </p:nvGraphicFramePr>
        <p:xfrm>
          <a:off x="2742854" y="1231105"/>
          <a:ext cx="922735" cy="1276350"/>
        </p:xfrm>
        <a:graphic>
          <a:graphicData uri="http://schemas.openxmlformats.org/presentationml/2006/ole">
            <mc:AlternateContent xmlns:mc="http://schemas.openxmlformats.org/markup-compatibility/2006">
              <mc:Choice xmlns:v="urn:schemas-microsoft-com:vml" Requires="v">
                <p:oleObj spid="_x0000_s4117" name="Microsoft ClipArt Gallery" r:id="rId3" imgW="2298700" imgH="3175000" progId="MS_ClipArt_Gallery">
                  <p:embed/>
                </p:oleObj>
              </mc:Choice>
              <mc:Fallback>
                <p:oleObj name="Microsoft ClipArt Gallery" r:id="rId3" imgW="2298700" imgH="3175000" progId="MS_ClipArt_Gallery">
                  <p:embed/>
                  <p:pic>
                    <p:nvPicPr>
                      <p:cNvPr id="34820" name="Object 4">
                        <a:extLst>
                          <a:ext uri="{FF2B5EF4-FFF2-40B4-BE49-F238E27FC236}">
                            <a16:creationId xmlns:a16="http://schemas.microsoft.com/office/drawing/2014/main" id="{85A5C7C1-9DE6-408C-B658-1948BAB3665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2854" y="1231105"/>
                        <a:ext cx="92273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1" name="Object 5">
            <a:extLst>
              <a:ext uri="{FF2B5EF4-FFF2-40B4-BE49-F238E27FC236}">
                <a16:creationId xmlns:a16="http://schemas.microsoft.com/office/drawing/2014/main" id="{B92B3A9B-672F-405F-B253-798F8A1769AA}"/>
              </a:ext>
            </a:extLst>
          </p:cNvPr>
          <p:cNvGraphicFramePr>
            <a:graphicFrameLocks/>
          </p:cNvGraphicFramePr>
          <p:nvPr>
            <p:extLst>
              <p:ext uri="{D42A27DB-BD31-4B8C-83A1-F6EECF244321}">
                <p14:modId xmlns:p14="http://schemas.microsoft.com/office/powerpoint/2010/main" val="180257633"/>
              </p:ext>
            </p:extLst>
          </p:nvPr>
        </p:nvGraphicFramePr>
        <p:xfrm>
          <a:off x="3605072" y="3507884"/>
          <a:ext cx="671857" cy="998141"/>
        </p:xfrm>
        <a:graphic>
          <a:graphicData uri="http://schemas.openxmlformats.org/presentationml/2006/ole">
            <mc:AlternateContent xmlns:mc="http://schemas.openxmlformats.org/markup-compatibility/2006">
              <mc:Choice xmlns:v="urn:schemas-microsoft-com:vml" Requires="v">
                <p:oleObj spid="_x0000_s4118" name="Microsoft ClipArt Gallery" r:id="rId5" imgW="3416300" imgH="5067300" progId="MS_ClipArt_Gallery">
                  <p:embed/>
                </p:oleObj>
              </mc:Choice>
              <mc:Fallback>
                <p:oleObj name="Microsoft ClipArt Gallery" r:id="rId5" imgW="3416300" imgH="5067300" progId="MS_ClipArt_Gallery">
                  <p:embed/>
                  <p:pic>
                    <p:nvPicPr>
                      <p:cNvPr id="34821" name="Object 5">
                        <a:extLst>
                          <a:ext uri="{FF2B5EF4-FFF2-40B4-BE49-F238E27FC236}">
                            <a16:creationId xmlns:a16="http://schemas.microsoft.com/office/drawing/2014/main" id="{B92B3A9B-672F-405F-B253-798F8A1769A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5072" y="3507884"/>
                        <a:ext cx="671857" cy="998141"/>
                      </a:xfrm>
                      <a:prstGeom prst="rect">
                        <a:avLst/>
                      </a:prstGeom>
                      <a:noFill/>
                      <a:ln>
                        <a:noFill/>
                      </a:ln>
                      <a:effectLst/>
                      <a:extLst/>
                    </p:spPr>
                  </p:pic>
                </p:oleObj>
              </mc:Fallback>
            </mc:AlternateContent>
          </a:graphicData>
        </a:graphic>
      </p:graphicFrame>
      <p:graphicFrame>
        <p:nvGraphicFramePr>
          <p:cNvPr id="34822" name="Object 6">
            <a:extLst>
              <a:ext uri="{FF2B5EF4-FFF2-40B4-BE49-F238E27FC236}">
                <a16:creationId xmlns:a16="http://schemas.microsoft.com/office/drawing/2014/main" id="{381D0499-5E11-486D-964F-95C437E2B028}"/>
              </a:ext>
            </a:extLst>
          </p:cNvPr>
          <p:cNvGraphicFramePr>
            <a:graphicFrameLocks/>
          </p:cNvGraphicFramePr>
          <p:nvPr>
            <p:extLst>
              <p:ext uri="{D42A27DB-BD31-4B8C-83A1-F6EECF244321}">
                <p14:modId xmlns:p14="http://schemas.microsoft.com/office/powerpoint/2010/main" val="122709073"/>
              </p:ext>
            </p:extLst>
          </p:nvPr>
        </p:nvGraphicFramePr>
        <p:xfrm>
          <a:off x="2187351" y="3468813"/>
          <a:ext cx="1024483" cy="1076282"/>
        </p:xfrm>
        <a:graphic>
          <a:graphicData uri="http://schemas.openxmlformats.org/presentationml/2006/ole">
            <mc:AlternateContent xmlns:mc="http://schemas.openxmlformats.org/markup-compatibility/2006">
              <mc:Choice xmlns:v="urn:schemas-microsoft-com:vml" Requires="v">
                <p:oleObj spid="_x0000_s4119" name="Microsoft ClipArt Gallery" r:id="rId7" imgW="2781300" imgH="2921000" progId="MS_ClipArt_Gallery">
                  <p:embed/>
                </p:oleObj>
              </mc:Choice>
              <mc:Fallback>
                <p:oleObj name="Microsoft ClipArt Gallery" r:id="rId7" imgW="2781300" imgH="2921000" progId="MS_ClipArt_Gallery">
                  <p:embed/>
                  <p:pic>
                    <p:nvPicPr>
                      <p:cNvPr id="34822" name="Object 6">
                        <a:extLst>
                          <a:ext uri="{FF2B5EF4-FFF2-40B4-BE49-F238E27FC236}">
                            <a16:creationId xmlns:a16="http://schemas.microsoft.com/office/drawing/2014/main" id="{381D0499-5E11-486D-964F-95C437E2B028}"/>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7351" y="3468813"/>
                        <a:ext cx="1024483" cy="1076282"/>
                      </a:xfrm>
                      <a:prstGeom prst="rect">
                        <a:avLst/>
                      </a:prstGeom>
                      <a:noFill/>
                      <a:ln>
                        <a:noFill/>
                      </a:ln>
                      <a:effectLst/>
                      <a:extLst/>
                    </p:spPr>
                  </p:pic>
                </p:oleObj>
              </mc:Fallback>
            </mc:AlternateContent>
          </a:graphicData>
        </a:graphic>
      </p:graphicFrame>
      <p:graphicFrame>
        <p:nvGraphicFramePr>
          <p:cNvPr id="34823" name="Object 7">
            <a:extLst>
              <a:ext uri="{FF2B5EF4-FFF2-40B4-BE49-F238E27FC236}">
                <a16:creationId xmlns:a16="http://schemas.microsoft.com/office/drawing/2014/main" id="{EC1486ED-36F4-4A32-8DA4-33963FB0E0AF}"/>
              </a:ext>
            </a:extLst>
          </p:cNvPr>
          <p:cNvGraphicFramePr>
            <a:graphicFrameLocks/>
          </p:cNvGraphicFramePr>
          <p:nvPr>
            <p:extLst>
              <p:ext uri="{D42A27DB-BD31-4B8C-83A1-F6EECF244321}">
                <p14:modId xmlns:p14="http://schemas.microsoft.com/office/powerpoint/2010/main" val="1217698055"/>
              </p:ext>
            </p:extLst>
          </p:nvPr>
        </p:nvGraphicFramePr>
        <p:xfrm>
          <a:off x="3123511" y="2636045"/>
          <a:ext cx="3105150" cy="456010"/>
        </p:xfrm>
        <a:graphic>
          <a:graphicData uri="http://schemas.openxmlformats.org/presentationml/2006/ole">
            <mc:AlternateContent xmlns:mc="http://schemas.openxmlformats.org/markup-compatibility/2006">
              <mc:Choice xmlns:v="urn:schemas-microsoft-com:vml" Requires="v">
                <p:oleObj spid="_x0000_s4120" name="Microsoft ClipArt Gallery" r:id="rId9" imgW="7213600" imgH="2070100" progId="MS_ClipArt_Gallery">
                  <p:embed/>
                </p:oleObj>
              </mc:Choice>
              <mc:Fallback>
                <p:oleObj name="Microsoft ClipArt Gallery" r:id="rId9" imgW="7213600" imgH="2070100" progId="MS_ClipArt_Gallery">
                  <p:embed/>
                  <p:pic>
                    <p:nvPicPr>
                      <p:cNvPr id="34823" name="Object 7">
                        <a:extLst>
                          <a:ext uri="{FF2B5EF4-FFF2-40B4-BE49-F238E27FC236}">
                            <a16:creationId xmlns:a16="http://schemas.microsoft.com/office/drawing/2014/main" id="{EC1486ED-36F4-4A32-8DA4-33963FB0E0AF}"/>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3511" y="2636045"/>
                        <a:ext cx="3105150" cy="45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4" name="Rectangle 8">
            <a:extLst>
              <a:ext uri="{FF2B5EF4-FFF2-40B4-BE49-F238E27FC236}">
                <a16:creationId xmlns:a16="http://schemas.microsoft.com/office/drawing/2014/main" id="{42AAABB8-CC47-4E7C-8009-66551B3D96AE}"/>
              </a:ext>
            </a:extLst>
          </p:cNvPr>
          <p:cNvSpPr>
            <a:spLocks noChangeArrowheads="1"/>
          </p:cNvSpPr>
          <p:nvPr/>
        </p:nvSpPr>
        <p:spPr bwMode="auto">
          <a:xfrm>
            <a:off x="3793581" y="1742977"/>
            <a:ext cx="2618504"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dirty="0">
                <a:latin typeface="Arial" panose="020B0604020202020204" pitchFamily="34" charset="0"/>
              </a:rPr>
              <a:t>Includes Sensory (e.g..: look,</a:t>
            </a:r>
          </a:p>
          <a:p>
            <a:r>
              <a:rPr lang="en-US" altLang="fr-FR" sz="1500" dirty="0">
                <a:latin typeface="Arial" panose="020B0604020202020204" pitchFamily="34" charset="0"/>
              </a:rPr>
              <a:t> touch, smell…</a:t>
            </a:r>
            <a:r>
              <a:rPr lang="en-US" altLang="fr-FR" sz="1500" dirty="0" err="1">
                <a:latin typeface="Arial" panose="020B0604020202020204" pitchFamily="34" charset="0"/>
              </a:rPr>
              <a:t>etc</a:t>
            </a:r>
            <a:r>
              <a:rPr lang="en-US" altLang="fr-FR" sz="1500" dirty="0">
                <a:latin typeface="Arial" panose="020B0604020202020204" pitchFamily="34" charset="0"/>
              </a:rPr>
              <a:t>)</a:t>
            </a:r>
          </a:p>
        </p:txBody>
      </p:sp>
      <p:sp>
        <p:nvSpPr>
          <p:cNvPr id="34825" name="Rectangle 9">
            <a:extLst>
              <a:ext uri="{FF2B5EF4-FFF2-40B4-BE49-F238E27FC236}">
                <a16:creationId xmlns:a16="http://schemas.microsoft.com/office/drawing/2014/main" id="{208C5B30-CBFE-4E66-BF63-D2223AE02B1C}"/>
              </a:ext>
            </a:extLst>
          </p:cNvPr>
          <p:cNvSpPr>
            <a:spLocks noChangeArrowheads="1"/>
          </p:cNvSpPr>
          <p:nvPr/>
        </p:nvSpPr>
        <p:spPr bwMode="auto">
          <a:xfrm>
            <a:off x="6382921" y="2697957"/>
            <a:ext cx="1903565"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dirty="0">
                <a:latin typeface="Arial" panose="020B0604020202020204" pitchFamily="34" charset="0"/>
              </a:rPr>
              <a:t>Magnitude of Quality</a:t>
            </a:r>
          </a:p>
        </p:txBody>
      </p:sp>
      <p:sp>
        <p:nvSpPr>
          <p:cNvPr id="5" name="Espace réservé du numéro de diapositive 4">
            <a:extLst>
              <a:ext uri="{FF2B5EF4-FFF2-40B4-BE49-F238E27FC236}">
                <a16:creationId xmlns:a16="http://schemas.microsoft.com/office/drawing/2014/main" id="{1D296A40-E388-BB49-9887-1EE77C377A98}"/>
              </a:ext>
            </a:extLst>
          </p:cNvPr>
          <p:cNvSpPr>
            <a:spLocks noGrp="1"/>
          </p:cNvSpPr>
          <p:nvPr>
            <p:ph type="sldNum" sz="quarter" idx="11"/>
          </p:nvPr>
        </p:nvSpPr>
        <p:spPr/>
        <p:txBody>
          <a:bodyPr/>
          <a:lstStyle/>
          <a:p>
            <a:fld id="{4E950855-28E0-B842-9330-3B380073FD02}" type="slidenum">
              <a:rPr lang="fr-FR" smtClean="0"/>
              <a:pPr/>
              <a:t>55</a:t>
            </a:fld>
            <a:endParaRPr lang="fr-FR" dirty="0"/>
          </a:p>
        </p:txBody>
      </p:sp>
    </p:spTree>
    <p:extLst>
      <p:ext uri="{BB962C8B-B14F-4D97-AF65-F5344CB8AC3E}">
        <p14:creationId xmlns:p14="http://schemas.microsoft.com/office/powerpoint/2010/main" val="136101538"/>
      </p:ext>
    </p:extLst>
  </p:cSld>
  <p:clrMapOvr>
    <a:masterClrMapping/>
  </p:clrMapOvr>
  <p:transition spd="med" advTm="8000">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3B660C9-8DF3-4A71-9A48-4709B7F84261}"/>
              </a:ext>
            </a:extLst>
          </p:cNvPr>
          <p:cNvSpPr>
            <a:spLocks noGrp="1" noChangeArrowheads="1"/>
          </p:cNvSpPr>
          <p:nvPr>
            <p:ph type="title"/>
          </p:nvPr>
        </p:nvSpPr>
        <p:spPr/>
        <p:txBody>
          <a:bodyPr/>
          <a:lstStyle/>
          <a:p>
            <a:r>
              <a:rPr lang="en-US" altLang="fr-FR"/>
              <a:t>Operational Definitions</a:t>
            </a:r>
          </a:p>
        </p:txBody>
      </p:sp>
      <p:sp>
        <p:nvSpPr>
          <p:cNvPr id="35843" name="Rectangle 3">
            <a:extLst>
              <a:ext uri="{FF2B5EF4-FFF2-40B4-BE49-F238E27FC236}">
                <a16:creationId xmlns:a16="http://schemas.microsoft.com/office/drawing/2014/main" id="{AF636503-214E-45C4-A479-98743DD74B27}"/>
              </a:ext>
            </a:extLst>
          </p:cNvPr>
          <p:cNvSpPr>
            <a:spLocks noGrp="1" noChangeArrowheads="1"/>
          </p:cNvSpPr>
          <p:nvPr>
            <p:ph sz="quarter" idx="12"/>
          </p:nvPr>
        </p:nvSpPr>
        <p:spPr/>
        <p:txBody>
          <a:bodyPr/>
          <a:lstStyle/>
          <a:p>
            <a:r>
              <a:rPr lang="en-US" altLang="fr-FR" dirty="0"/>
              <a:t>Is the container </a:t>
            </a:r>
            <a:r>
              <a:rPr lang="en-US" altLang="fr-FR" b="1" dirty="0"/>
              <a:t>Round?</a:t>
            </a:r>
          </a:p>
          <a:p>
            <a:endParaRPr lang="en-US" altLang="fr-FR" b="1" dirty="0"/>
          </a:p>
          <a:p>
            <a:r>
              <a:rPr lang="en-US" altLang="fr-FR" dirty="0"/>
              <a:t>Is your software </a:t>
            </a:r>
            <a:r>
              <a:rPr lang="en-US" altLang="fr-FR" b="1" dirty="0"/>
              <a:t>Accurate?</a:t>
            </a:r>
          </a:p>
          <a:p>
            <a:endParaRPr lang="en-US" altLang="fr-FR" b="1" dirty="0"/>
          </a:p>
          <a:p>
            <a:r>
              <a:rPr lang="en-US" altLang="fr-FR" dirty="0"/>
              <a:t>Is the computer screen </a:t>
            </a:r>
            <a:r>
              <a:rPr lang="en-US" altLang="fr-FR" b="1" dirty="0"/>
              <a:t>Clean?</a:t>
            </a:r>
          </a:p>
          <a:p>
            <a:endParaRPr lang="en-US" altLang="fr-FR" b="1" dirty="0"/>
          </a:p>
          <a:p>
            <a:r>
              <a:rPr lang="en-US" altLang="fr-FR" dirty="0"/>
              <a:t>Is the truck </a:t>
            </a:r>
            <a:r>
              <a:rPr lang="en-US" altLang="fr-FR" b="1" dirty="0"/>
              <a:t>On Time?</a:t>
            </a:r>
          </a:p>
        </p:txBody>
      </p:sp>
      <p:pic>
        <p:nvPicPr>
          <p:cNvPr id="35844" name="Picture 4">
            <a:extLst>
              <a:ext uri="{FF2B5EF4-FFF2-40B4-BE49-F238E27FC236}">
                <a16:creationId xmlns:a16="http://schemas.microsoft.com/office/drawing/2014/main" id="{9FE8DF10-6AF8-49D7-AA81-1D4FFEA8F6C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362075"/>
            <a:ext cx="4857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a:extLst>
              <a:ext uri="{FF2B5EF4-FFF2-40B4-BE49-F238E27FC236}">
                <a16:creationId xmlns:a16="http://schemas.microsoft.com/office/drawing/2014/main" id="{4BC84C3B-E8E2-40E3-AB4E-ED5B1DD38DE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3879" y="1921358"/>
            <a:ext cx="200977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6" name="Picture 6">
            <a:extLst>
              <a:ext uri="{FF2B5EF4-FFF2-40B4-BE49-F238E27FC236}">
                <a16:creationId xmlns:a16="http://schemas.microsoft.com/office/drawing/2014/main" id="{EF185BC1-068A-4B6B-A753-3EE76B392C4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76" y="3730263"/>
            <a:ext cx="19812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EAC19420-3A8F-2744-961F-D94DFBBB5217}"/>
              </a:ext>
            </a:extLst>
          </p:cNvPr>
          <p:cNvSpPr>
            <a:spLocks noGrp="1"/>
          </p:cNvSpPr>
          <p:nvPr>
            <p:ph type="sldNum" sz="quarter" idx="11"/>
          </p:nvPr>
        </p:nvSpPr>
        <p:spPr/>
        <p:txBody>
          <a:bodyPr/>
          <a:lstStyle/>
          <a:p>
            <a:fld id="{4E950855-28E0-B842-9330-3B380073FD02}" type="slidenum">
              <a:rPr lang="fr-FR" smtClean="0"/>
              <a:pPr/>
              <a:t>56</a:t>
            </a:fld>
            <a:endParaRPr lang="fr-FR" dirty="0"/>
          </a:p>
        </p:txBody>
      </p:sp>
    </p:spTree>
    <p:extLst>
      <p:ext uri="{BB962C8B-B14F-4D97-AF65-F5344CB8AC3E}">
        <p14:creationId xmlns:p14="http://schemas.microsoft.com/office/powerpoint/2010/main" val="1217115708"/>
      </p:ext>
    </p:extLst>
  </p:cSld>
  <p:clrMapOvr>
    <a:masterClrMapping/>
  </p:clrMapOvr>
  <p:transition spd="med" advTm="8000">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5EDD78E4-E74A-4842-BF22-E0AECC6E7AD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828" y="1885950"/>
            <a:ext cx="6529388"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Rectangle 3">
            <a:extLst>
              <a:ext uri="{FF2B5EF4-FFF2-40B4-BE49-F238E27FC236}">
                <a16:creationId xmlns:a16="http://schemas.microsoft.com/office/drawing/2014/main" id="{BFD7A059-0F03-4A92-8373-C202F8A63CCD}"/>
              </a:ext>
            </a:extLst>
          </p:cNvPr>
          <p:cNvSpPr>
            <a:spLocks noGrp="1" noChangeArrowheads="1"/>
          </p:cNvSpPr>
          <p:nvPr>
            <p:ph type="title"/>
          </p:nvPr>
        </p:nvSpPr>
        <p:spPr/>
        <p:txBody>
          <a:bodyPr/>
          <a:lstStyle/>
          <a:p>
            <a:r>
              <a:rPr lang="en-US" altLang="fr-FR"/>
              <a:t>Different Method = Different Results</a:t>
            </a:r>
          </a:p>
        </p:txBody>
      </p:sp>
      <p:sp>
        <p:nvSpPr>
          <p:cNvPr id="36868" name="Line 4">
            <a:extLst>
              <a:ext uri="{FF2B5EF4-FFF2-40B4-BE49-F238E27FC236}">
                <a16:creationId xmlns:a16="http://schemas.microsoft.com/office/drawing/2014/main" id="{D90E8446-DEEC-4F58-A9CE-FE9F59D0DE6F}"/>
              </a:ext>
            </a:extLst>
          </p:cNvPr>
          <p:cNvSpPr>
            <a:spLocks noChangeShapeType="1"/>
          </p:cNvSpPr>
          <p:nvPr/>
        </p:nvSpPr>
        <p:spPr bwMode="auto">
          <a:xfrm>
            <a:off x="4057650" y="1962150"/>
            <a:ext cx="0" cy="116205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6869" name="Rectangle 5">
            <a:extLst>
              <a:ext uri="{FF2B5EF4-FFF2-40B4-BE49-F238E27FC236}">
                <a16:creationId xmlns:a16="http://schemas.microsoft.com/office/drawing/2014/main" id="{F5EC86D2-1F82-4F42-9FBC-6DB6AB413E12}"/>
              </a:ext>
            </a:extLst>
          </p:cNvPr>
          <p:cNvSpPr>
            <a:spLocks noChangeArrowheads="1"/>
          </p:cNvSpPr>
          <p:nvPr/>
        </p:nvSpPr>
        <p:spPr bwMode="auto">
          <a:xfrm>
            <a:off x="4104085" y="2040732"/>
            <a:ext cx="72375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790015"/>
                </a:solidFill>
              </a:rPr>
              <a:t>In Spec</a:t>
            </a:r>
          </a:p>
        </p:txBody>
      </p:sp>
      <p:sp>
        <p:nvSpPr>
          <p:cNvPr id="36870" name="Rectangle 6">
            <a:extLst>
              <a:ext uri="{FF2B5EF4-FFF2-40B4-BE49-F238E27FC236}">
                <a16:creationId xmlns:a16="http://schemas.microsoft.com/office/drawing/2014/main" id="{A0A91A0C-6AE9-4FAE-A934-F2F50D5332B8}"/>
              </a:ext>
            </a:extLst>
          </p:cNvPr>
          <p:cNvSpPr>
            <a:spLocks noChangeArrowheads="1"/>
          </p:cNvSpPr>
          <p:nvPr/>
        </p:nvSpPr>
        <p:spPr bwMode="auto">
          <a:xfrm>
            <a:off x="3075385" y="2040732"/>
            <a:ext cx="982265"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350">
                <a:solidFill>
                  <a:srgbClr val="790015"/>
                </a:solidFill>
              </a:rPr>
              <a:t>Out of Spec</a:t>
            </a:r>
          </a:p>
        </p:txBody>
      </p:sp>
      <p:sp>
        <p:nvSpPr>
          <p:cNvPr id="36871" name="Rectangle 7">
            <a:extLst>
              <a:ext uri="{FF2B5EF4-FFF2-40B4-BE49-F238E27FC236}">
                <a16:creationId xmlns:a16="http://schemas.microsoft.com/office/drawing/2014/main" id="{64085955-2884-4ED6-9930-35B02A4477B7}"/>
              </a:ext>
            </a:extLst>
          </p:cNvPr>
          <p:cNvSpPr>
            <a:spLocks noChangeArrowheads="1"/>
          </p:cNvSpPr>
          <p:nvPr/>
        </p:nvSpPr>
        <p:spPr bwMode="auto">
          <a:xfrm>
            <a:off x="1932385" y="1646635"/>
            <a:ext cx="85840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AD6900"/>
                </a:solidFill>
              </a:rPr>
              <a:t>Method 1</a:t>
            </a:r>
          </a:p>
        </p:txBody>
      </p:sp>
      <p:sp>
        <p:nvSpPr>
          <p:cNvPr id="36872" name="Rectangle 8">
            <a:extLst>
              <a:ext uri="{FF2B5EF4-FFF2-40B4-BE49-F238E27FC236}">
                <a16:creationId xmlns:a16="http://schemas.microsoft.com/office/drawing/2014/main" id="{1B817091-B9DC-4C42-BF95-46E1E0FD3C72}"/>
              </a:ext>
            </a:extLst>
          </p:cNvPr>
          <p:cNvSpPr>
            <a:spLocks noChangeArrowheads="1"/>
          </p:cNvSpPr>
          <p:nvPr/>
        </p:nvSpPr>
        <p:spPr bwMode="auto">
          <a:xfrm>
            <a:off x="5361385" y="1875235"/>
            <a:ext cx="85840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005400"/>
                </a:solidFill>
              </a:rPr>
              <a:t>Method 2</a:t>
            </a:r>
          </a:p>
        </p:txBody>
      </p:sp>
      <p:sp>
        <p:nvSpPr>
          <p:cNvPr id="36873" name="Line 9">
            <a:extLst>
              <a:ext uri="{FF2B5EF4-FFF2-40B4-BE49-F238E27FC236}">
                <a16:creationId xmlns:a16="http://schemas.microsoft.com/office/drawing/2014/main" id="{E7D6BCA4-724D-437A-99F9-FD9FA8DC6125}"/>
              </a:ext>
            </a:extLst>
          </p:cNvPr>
          <p:cNvSpPr>
            <a:spLocks noChangeShapeType="1"/>
          </p:cNvSpPr>
          <p:nvPr/>
        </p:nvSpPr>
        <p:spPr bwMode="auto">
          <a:xfrm>
            <a:off x="5600700" y="2181225"/>
            <a:ext cx="0" cy="495300"/>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6874" name="Line 10">
            <a:extLst>
              <a:ext uri="{FF2B5EF4-FFF2-40B4-BE49-F238E27FC236}">
                <a16:creationId xmlns:a16="http://schemas.microsoft.com/office/drawing/2014/main" id="{A25C4A5E-66B0-4FF5-9D09-0518F7CA7CCF}"/>
              </a:ext>
            </a:extLst>
          </p:cNvPr>
          <p:cNvSpPr>
            <a:spLocks noChangeShapeType="1"/>
          </p:cNvSpPr>
          <p:nvPr/>
        </p:nvSpPr>
        <p:spPr bwMode="auto">
          <a:xfrm>
            <a:off x="2514600" y="2009775"/>
            <a:ext cx="0" cy="666750"/>
          </a:xfrm>
          <a:prstGeom prst="line">
            <a:avLst/>
          </a:prstGeom>
          <a:noFill/>
          <a:ln w="25400">
            <a:solidFill>
              <a:srgbClr val="AD6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 name="Espace réservé du numéro de diapositive 3">
            <a:extLst>
              <a:ext uri="{FF2B5EF4-FFF2-40B4-BE49-F238E27FC236}">
                <a16:creationId xmlns:a16="http://schemas.microsoft.com/office/drawing/2014/main" id="{6EA97A39-A396-A846-82BF-52E5C72A00C5}"/>
              </a:ext>
            </a:extLst>
          </p:cNvPr>
          <p:cNvSpPr>
            <a:spLocks noGrp="1"/>
          </p:cNvSpPr>
          <p:nvPr>
            <p:ph type="sldNum" sz="quarter" idx="11"/>
          </p:nvPr>
        </p:nvSpPr>
        <p:spPr/>
        <p:txBody>
          <a:bodyPr/>
          <a:lstStyle/>
          <a:p>
            <a:fld id="{4E950855-28E0-B842-9330-3B380073FD02}" type="slidenum">
              <a:rPr lang="fr-FR" smtClean="0"/>
              <a:pPr/>
              <a:t>57</a:t>
            </a:fld>
            <a:endParaRPr lang="fr-FR" dirty="0"/>
          </a:p>
        </p:txBody>
      </p:sp>
    </p:spTree>
    <p:extLst>
      <p:ext uri="{BB962C8B-B14F-4D97-AF65-F5344CB8AC3E}">
        <p14:creationId xmlns:p14="http://schemas.microsoft.com/office/powerpoint/2010/main" val="12469065"/>
      </p:ext>
    </p:extLst>
  </p:cSld>
  <p:clrMapOvr>
    <a:masterClrMapping/>
  </p:clrMapOvr>
  <p:transition spd="med" advTm="8000">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AB9D029-04D7-4953-BD79-685634C8B316}"/>
              </a:ext>
            </a:extLst>
          </p:cNvPr>
          <p:cNvSpPr>
            <a:spLocks noGrp="1" noChangeArrowheads="1"/>
          </p:cNvSpPr>
          <p:nvPr>
            <p:ph type="title"/>
          </p:nvPr>
        </p:nvSpPr>
        <p:spPr>
          <a:noFill/>
          <a:ln/>
        </p:spPr>
        <p:txBody>
          <a:bodyPr/>
          <a:lstStyle/>
          <a:p>
            <a:r>
              <a:rPr lang="en-US" altLang="fr-FR"/>
              <a:t>Measurement System Variability</a:t>
            </a:r>
          </a:p>
        </p:txBody>
      </p:sp>
      <p:sp>
        <p:nvSpPr>
          <p:cNvPr id="37891" name="Rectangle 3">
            <a:extLst>
              <a:ext uri="{FF2B5EF4-FFF2-40B4-BE49-F238E27FC236}">
                <a16:creationId xmlns:a16="http://schemas.microsoft.com/office/drawing/2014/main" id="{343FD8F5-A687-47CE-9F24-9E393FF4EBB8}"/>
              </a:ext>
            </a:extLst>
          </p:cNvPr>
          <p:cNvSpPr>
            <a:spLocks noGrp="1" noChangeArrowheads="1"/>
          </p:cNvSpPr>
          <p:nvPr>
            <p:ph sz="quarter" idx="12"/>
          </p:nvPr>
        </p:nvSpPr>
        <p:spPr>
          <a:noFill/>
          <a:ln/>
        </p:spPr>
        <p:txBody>
          <a:bodyPr/>
          <a:lstStyle/>
          <a:p>
            <a:r>
              <a:rPr lang="en-US" altLang="fr-FR">
                <a:solidFill>
                  <a:srgbClr val="00279F"/>
                </a:solidFill>
              </a:rPr>
              <a:t>Small</a:t>
            </a:r>
            <a:r>
              <a:rPr lang="en-US" altLang="fr-FR"/>
              <a:t> with </a:t>
            </a:r>
            <a:r>
              <a:rPr lang="en-US" altLang="fr-FR">
                <a:solidFill>
                  <a:srgbClr val="005400"/>
                </a:solidFill>
              </a:rPr>
              <a:t>respect to </a:t>
            </a:r>
            <a:r>
              <a:rPr lang="en-US" altLang="fr-FR">
                <a:solidFill>
                  <a:srgbClr val="790015"/>
                </a:solidFill>
              </a:rPr>
              <a:t>Process Variation</a:t>
            </a:r>
            <a:endParaRPr lang="en-US" altLang="fr-FR"/>
          </a:p>
          <a:p>
            <a:r>
              <a:rPr lang="en-US" altLang="fr-FR">
                <a:solidFill>
                  <a:srgbClr val="00279F"/>
                </a:solidFill>
              </a:rPr>
              <a:t>Small</a:t>
            </a:r>
            <a:r>
              <a:rPr lang="en-US" altLang="fr-FR"/>
              <a:t> with </a:t>
            </a:r>
            <a:r>
              <a:rPr lang="en-US" altLang="fr-FR">
                <a:solidFill>
                  <a:srgbClr val="005400"/>
                </a:solidFill>
              </a:rPr>
              <a:t>respect to</a:t>
            </a:r>
            <a:r>
              <a:rPr lang="en-US" altLang="fr-FR">
                <a:solidFill>
                  <a:srgbClr val="790015"/>
                </a:solidFill>
              </a:rPr>
              <a:t> Specified Requirements</a:t>
            </a:r>
            <a:endParaRPr lang="en-US" altLang="fr-FR"/>
          </a:p>
          <a:p>
            <a:r>
              <a:rPr lang="en-US" altLang="fr-FR"/>
              <a:t>Must be in </a:t>
            </a:r>
            <a:r>
              <a:rPr lang="en-US" altLang="fr-FR">
                <a:solidFill>
                  <a:srgbClr val="790015"/>
                </a:solidFill>
              </a:rPr>
              <a:t>Statistical Control</a:t>
            </a:r>
          </a:p>
          <a:p>
            <a:pPr lvl="1" indent="1191">
              <a:buNone/>
            </a:pPr>
            <a:r>
              <a:rPr lang="en-US" altLang="fr-FR">
                <a:solidFill>
                  <a:srgbClr val="00279F"/>
                </a:solidFill>
              </a:rPr>
              <a:t>Measurement</a:t>
            </a:r>
            <a:r>
              <a:rPr lang="en-US" altLang="fr-FR"/>
              <a:t> </a:t>
            </a:r>
            <a:r>
              <a:rPr lang="en-US" altLang="fr-FR" b="1">
                <a:solidFill>
                  <a:srgbClr val="005400"/>
                </a:solidFill>
              </a:rPr>
              <a:t>IS</a:t>
            </a:r>
            <a:r>
              <a:rPr lang="en-US" altLang="fr-FR"/>
              <a:t> a </a:t>
            </a:r>
            <a:r>
              <a:rPr lang="en-US" altLang="fr-FR" b="1">
                <a:solidFill>
                  <a:srgbClr val="FC0128"/>
                </a:solidFill>
              </a:rPr>
              <a:t>Process</a:t>
            </a:r>
            <a:r>
              <a:rPr lang="en-US" altLang="fr-FR"/>
              <a:t>!</a:t>
            </a:r>
          </a:p>
          <a:p>
            <a:pPr lvl="1" indent="1191">
              <a:buNone/>
            </a:pPr>
            <a:r>
              <a:rPr lang="en-US" altLang="fr-FR">
                <a:solidFill>
                  <a:srgbClr val="FC0128"/>
                </a:solidFill>
              </a:rPr>
              <a:t>Free</a:t>
            </a:r>
            <a:r>
              <a:rPr lang="en-US" altLang="fr-FR"/>
              <a:t> of </a:t>
            </a:r>
            <a:r>
              <a:rPr lang="en-US" altLang="fr-FR">
                <a:solidFill>
                  <a:srgbClr val="FC0128"/>
                </a:solidFill>
              </a:rPr>
              <a:t>Assignable</a:t>
            </a:r>
            <a:r>
              <a:rPr lang="en-US" altLang="fr-FR"/>
              <a:t> Causes of variation</a:t>
            </a:r>
          </a:p>
        </p:txBody>
      </p:sp>
      <p:sp>
        <p:nvSpPr>
          <p:cNvPr id="5" name="Espace réservé du numéro de diapositive 4">
            <a:extLst>
              <a:ext uri="{FF2B5EF4-FFF2-40B4-BE49-F238E27FC236}">
                <a16:creationId xmlns:a16="http://schemas.microsoft.com/office/drawing/2014/main" id="{E343384A-8E47-6D42-8833-A181D0A5E730}"/>
              </a:ext>
            </a:extLst>
          </p:cNvPr>
          <p:cNvSpPr>
            <a:spLocks noGrp="1"/>
          </p:cNvSpPr>
          <p:nvPr>
            <p:ph type="sldNum" sz="quarter" idx="11"/>
          </p:nvPr>
        </p:nvSpPr>
        <p:spPr/>
        <p:txBody>
          <a:bodyPr/>
          <a:lstStyle/>
          <a:p>
            <a:fld id="{4E950855-28E0-B842-9330-3B380073FD02}" type="slidenum">
              <a:rPr lang="fr-FR" smtClean="0"/>
              <a:pPr/>
              <a:t>58</a:t>
            </a:fld>
            <a:endParaRPr lang="fr-FR" dirty="0"/>
          </a:p>
        </p:txBody>
      </p:sp>
    </p:spTree>
    <p:extLst>
      <p:ext uri="{BB962C8B-B14F-4D97-AF65-F5344CB8AC3E}">
        <p14:creationId xmlns:p14="http://schemas.microsoft.com/office/powerpoint/2010/main" val="1599288794"/>
      </p:ext>
    </p:extLst>
  </p:cSld>
  <p:clrMapOvr>
    <a:masterClrMapping/>
  </p:clrMapOvr>
  <p:transition spd="med" advTm="8000">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A617031-341A-41B8-A817-B81BB41B5D3B}"/>
              </a:ext>
            </a:extLst>
          </p:cNvPr>
          <p:cNvSpPr>
            <a:spLocks noGrp="1" noChangeArrowheads="1"/>
          </p:cNvSpPr>
          <p:nvPr>
            <p:ph type="title"/>
          </p:nvPr>
        </p:nvSpPr>
        <p:spPr>
          <a:noFill/>
          <a:ln/>
        </p:spPr>
        <p:txBody>
          <a:bodyPr/>
          <a:lstStyle/>
          <a:p>
            <a:r>
              <a:rPr lang="en-US" altLang="fr-FR"/>
              <a:t>Studying the Measurement System</a:t>
            </a:r>
          </a:p>
        </p:txBody>
      </p:sp>
      <p:sp>
        <p:nvSpPr>
          <p:cNvPr id="38915" name="Rectangle 3">
            <a:extLst>
              <a:ext uri="{FF2B5EF4-FFF2-40B4-BE49-F238E27FC236}">
                <a16:creationId xmlns:a16="http://schemas.microsoft.com/office/drawing/2014/main" id="{7CE1B946-35D4-4FEB-BAA7-558B51303A27}"/>
              </a:ext>
            </a:extLst>
          </p:cNvPr>
          <p:cNvSpPr>
            <a:spLocks noGrp="1" noChangeArrowheads="1"/>
          </p:cNvSpPr>
          <p:nvPr>
            <p:ph sz="quarter" idx="12"/>
          </p:nvPr>
        </p:nvSpPr>
        <p:spPr>
          <a:noFill/>
          <a:ln/>
        </p:spPr>
        <p:txBody>
          <a:bodyPr/>
          <a:lstStyle/>
          <a:p>
            <a:r>
              <a:rPr lang="en-US" altLang="fr-FR">
                <a:solidFill>
                  <a:srgbClr val="FC0128"/>
                </a:solidFill>
              </a:rPr>
              <a:t>Environmental</a:t>
            </a:r>
            <a:r>
              <a:rPr lang="en-US" altLang="fr-FR"/>
              <a:t> </a:t>
            </a:r>
            <a:r>
              <a:rPr lang="en-US" altLang="fr-FR">
                <a:solidFill>
                  <a:srgbClr val="005400"/>
                </a:solidFill>
              </a:rPr>
              <a:t>Factors</a:t>
            </a:r>
            <a:endParaRPr lang="en-US" altLang="fr-FR"/>
          </a:p>
          <a:p>
            <a:r>
              <a:rPr lang="en-US" altLang="fr-FR">
                <a:solidFill>
                  <a:srgbClr val="FC0128"/>
                </a:solidFill>
              </a:rPr>
              <a:t>Human</a:t>
            </a:r>
            <a:r>
              <a:rPr lang="en-US" altLang="fr-FR"/>
              <a:t> </a:t>
            </a:r>
            <a:r>
              <a:rPr lang="en-US" altLang="fr-FR">
                <a:solidFill>
                  <a:srgbClr val="005400"/>
                </a:solidFill>
              </a:rPr>
              <a:t>Factors</a:t>
            </a:r>
            <a:endParaRPr lang="en-US" altLang="fr-FR"/>
          </a:p>
          <a:p>
            <a:r>
              <a:rPr lang="en-US" altLang="fr-FR">
                <a:solidFill>
                  <a:srgbClr val="790015"/>
                </a:solidFill>
              </a:rPr>
              <a:t>System</a:t>
            </a:r>
            <a:r>
              <a:rPr lang="en-US" altLang="fr-FR"/>
              <a:t> </a:t>
            </a:r>
            <a:r>
              <a:rPr lang="en-US" altLang="fr-FR">
                <a:solidFill>
                  <a:srgbClr val="005400"/>
                </a:solidFill>
              </a:rPr>
              <a:t>Features</a:t>
            </a:r>
            <a:endParaRPr lang="en-US" altLang="fr-FR"/>
          </a:p>
          <a:p>
            <a:r>
              <a:rPr lang="en-US" altLang="fr-FR">
                <a:solidFill>
                  <a:srgbClr val="790015"/>
                </a:solidFill>
              </a:rPr>
              <a:t>Measurement </a:t>
            </a:r>
            <a:r>
              <a:rPr lang="en-US" altLang="fr-FR">
                <a:solidFill>
                  <a:srgbClr val="005400"/>
                </a:solidFill>
              </a:rPr>
              <a:t>Studies</a:t>
            </a:r>
          </a:p>
        </p:txBody>
      </p:sp>
      <p:sp>
        <p:nvSpPr>
          <p:cNvPr id="5" name="Espace réservé du numéro de diapositive 4">
            <a:extLst>
              <a:ext uri="{FF2B5EF4-FFF2-40B4-BE49-F238E27FC236}">
                <a16:creationId xmlns:a16="http://schemas.microsoft.com/office/drawing/2014/main" id="{57CF51DF-C2BE-AD40-8BA5-0C2ABE181F09}"/>
              </a:ext>
            </a:extLst>
          </p:cNvPr>
          <p:cNvSpPr>
            <a:spLocks noGrp="1"/>
          </p:cNvSpPr>
          <p:nvPr>
            <p:ph type="sldNum" sz="quarter" idx="11"/>
          </p:nvPr>
        </p:nvSpPr>
        <p:spPr/>
        <p:txBody>
          <a:bodyPr/>
          <a:lstStyle/>
          <a:p>
            <a:fld id="{4E950855-28E0-B842-9330-3B380073FD02}" type="slidenum">
              <a:rPr lang="fr-FR" smtClean="0"/>
              <a:pPr/>
              <a:t>59</a:t>
            </a:fld>
            <a:endParaRPr lang="fr-FR" dirty="0"/>
          </a:p>
        </p:txBody>
      </p:sp>
    </p:spTree>
    <p:extLst>
      <p:ext uri="{BB962C8B-B14F-4D97-AF65-F5344CB8AC3E}">
        <p14:creationId xmlns:p14="http://schemas.microsoft.com/office/powerpoint/2010/main" val="3647024034"/>
      </p:ext>
    </p:extLst>
  </p:cSld>
  <p:clrMapOvr>
    <a:masterClrMapping/>
  </p:clrMapOvr>
  <p:transition spd="med" advTm="8000">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50978-2F03-468D-815D-D4FB81166685}"/>
              </a:ext>
            </a:extLst>
          </p:cNvPr>
          <p:cNvSpPr>
            <a:spLocks noGrp="1"/>
          </p:cNvSpPr>
          <p:nvPr>
            <p:ph type="title"/>
          </p:nvPr>
        </p:nvSpPr>
        <p:spPr/>
        <p:txBody>
          <a:bodyPr>
            <a:normAutofit fontScale="90000"/>
          </a:bodyPr>
          <a:lstStyle/>
          <a:p>
            <a:r>
              <a:rPr lang="en-US" dirty="0"/>
              <a:t>What is a Measurement System?</a:t>
            </a:r>
            <a:br>
              <a:rPr lang="en-US" dirty="0"/>
            </a:br>
            <a:endParaRPr lang="fr-FR" dirty="0"/>
          </a:p>
        </p:txBody>
      </p:sp>
      <p:sp>
        <p:nvSpPr>
          <p:cNvPr id="5" name="Espace réservé du contenu 4">
            <a:extLst>
              <a:ext uri="{FF2B5EF4-FFF2-40B4-BE49-F238E27FC236}">
                <a16:creationId xmlns:a16="http://schemas.microsoft.com/office/drawing/2014/main" id="{D2C04A7C-8206-8A42-A979-CFBA4A26778B}"/>
              </a:ext>
            </a:extLst>
          </p:cNvPr>
          <p:cNvSpPr>
            <a:spLocks noGrp="1"/>
          </p:cNvSpPr>
          <p:nvPr>
            <p:ph sz="quarter" idx="12"/>
          </p:nvPr>
        </p:nvSpPr>
        <p:spPr/>
        <p:txBody>
          <a:bodyPr>
            <a:normAutofit/>
          </a:bodyPr>
          <a:lstStyle/>
          <a:p>
            <a:pPr marL="0" lvl="0" indent="0" algn="ctr" defTabSz="914400">
              <a:spcBef>
                <a:spcPts val="0"/>
              </a:spcBef>
              <a:buClrTx/>
              <a:buNone/>
            </a:pPr>
            <a:r>
              <a:rPr lang="en-US" altLang="fr-FR" sz="3600" dirty="0">
                <a:solidFill>
                  <a:srgbClr val="0057B8"/>
                </a:solidFill>
                <a:cs typeface="+mn-cs"/>
              </a:rPr>
              <a:t>Measurement</a:t>
            </a:r>
          </a:p>
          <a:p>
            <a:pPr marL="0" lvl="0" indent="0" algn="ctr" defTabSz="914400">
              <a:spcBef>
                <a:spcPts val="0"/>
              </a:spcBef>
              <a:buClrTx/>
              <a:buNone/>
            </a:pPr>
            <a:endParaRPr lang="en-US" altLang="fr-FR" sz="3600" dirty="0">
              <a:solidFill>
                <a:srgbClr val="000000"/>
              </a:solidFill>
              <a:cs typeface="+mn-cs"/>
            </a:endParaRPr>
          </a:p>
          <a:p>
            <a:pPr marL="0" lvl="0" indent="0" defTabSz="914400">
              <a:spcBef>
                <a:spcPts val="0"/>
              </a:spcBef>
              <a:buClrTx/>
              <a:buNone/>
            </a:pPr>
            <a:r>
              <a:rPr lang="en-US" altLang="fr-FR" sz="1800" dirty="0">
                <a:solidFill>
                  <a:srgbClr val="000000"/>
                </a:solidFill>
                <a:cs typeface="+mn-cs"/>
              </a:rPr>
              <a:t>The assignment of numbers to material things to represent the relationships among them with respect to particular properties.</a:t>
            </a:r>
          </a:p>
          <a:p>
            <a:pPr marL="0" lvl="0" indent="0" defTabSz="914400">
              <a:spcBef>
                <a:spcPts val="0"/>
              </a:spcBef>
              <a:buClrTx/>
              <a:buNone/>
            </a:pPr>
            <a:endParaRPr lang="en-US" altLang="fr-FR" sz="3600" dirty="0">
              <a:solidFill>
                <a:srgbClr val="000000"/>
              </a:solidFill>
              <a:cs typeface="+mn-cs"/>
            </a:endParaRPr>
          </a:p>
          <a:p>
            <a:pPr marL="0" lvl="0" indent="0" defTabSz="914400">
              <a:spcBef>
                <a:spcPts val="0"/>
              </a:spcBef>
              <a:buClrTx/>
              <a:buNone/>
            </a:pPr>
            <a:r>
              <a:rPr lang="en-US" altLang="fr-FR" sz="2800" dirty="0">
                <a:solidFill>
                  <a:srgbClr val="005400"/>
                </a:solidFill>
                <a:cs typeface="+mn-cs"/>
              </a:rPr>
              <a:t>C. </a:t>
            </a:r>
            <a:r>
              <a:rPr lang="en-US" altLang="fr-FR" sz="2800" dirty="0" err="1">
                <a:solidFill>
                  <a:srgbClr val="005400"/>
                </a:solidFill>
                <a:cs typeface="+mn-cs"/>
              </a:rPr>
              <a:t>Eisenhart</a:t>
            </a:r>
            <a:r>
              <a:rPr lang="en-US" altLang="fr-FR" sz="2800" dirty="0">
                <a:solidFill>
                  <a:srgbClr val="005400"/>
                </a:solidFill>
                <a:cs typeface="+mn-cs"/>
              </a:rPr>
              <a:t> (1963)</a:t>
            </a:r>
            <a:endParaRPr lang="en-US" altLang="fr-FR" sz="2800" dirty="0">
              <a:solidFill>
                <a:srgbClr val="FC0128"/>
              </a:solidFill>
              <a:cs typeface="+mn-cs"/>
            </a:endParaRPr>
          </a:p>
          <a:p>
            <a:endParaRPr lang="fr-FR" dirty="0"/>
          </a:p>
        </p:txBody>
      </p:sp>
      <p:sp>
        <p:nvSpPr>
          <p:cNvPr id="7" name="Espace réservé du numéro de diapositive 6">
            <a:extLst>
              <a:ext uri="{FF2B5EF4-FFF2-40B4-BE49-F238E27FC236}">
                <a16:creationId xmlns:a16="http://schemas.microsoft.com/office/drawing/2014/main" id="{55C28F0F-4EB4-3841-9C5C-A13EE1D72E1C}"/>
              </a:ext>
            </a:extLst>
          </p:cNvPr>
          <p:cNvSpPr>
            <a:spLocks noGrp="1"/>
          </p:cNvSpPr>
          <p:nvPr>
            <p:ph type="sldNum" sz="quarter" idx="11"/>
          </p:nvPr>
        </p:nvSpPr>
        <p:spPr/>
        <p:txBody>
          <a:bodyPr/>
          <a:lstStyle/>
          <a:p>
            <a:fld id="{4E950855-28E0-B842-9330-3B380073FD02}" type="slidenum">
              <a:rPr lang="fr-FR" smtClean="0"/>
              <a:pPr/>
              <a:t>6</a:t>
            </a:fld>
            <a:endParaRPr lang="fr-FR" dirty="0"/>
          </a:p>
        </p:txBody>
      </p:sp>
    </p:spTree>
    <p:extLst>
      <p:ext uri="{BB962C8B-B14F-4D97-AF65-F5344CB8AC3E}">
        <p14:creationId xmlns:p14="http://schemas.microsoft.com/office/powerpoint/2010/main" val="8891186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E20FA8E-C50C-4357-98CA-513458431F42}"/>
              </a:ext>
            </a:extLst>
          </p:cNvPr>
          <p:cNvSpPr>
            <a:spLocks noGrp="1" noChangeArrowheads="1"/>
          </p:cNvSpPr>
          <p:nvPr>
            <p:ph type="title"/>
          </p:nvPr>
        </p:nvSpPr>
        <p:spPr>
          <a:noFill/>
          <a:ln/>
        </p:spPr>
        <p:txBody>
          <a:bodyPr/>
          <a:lstStyle/>
          <a:p>
            <a:r>
              <a:rPr lang="en-US" altLang="fr-FR"/>
              <a:t>Environmental Factors</a:t>
            </a:r>
          </a:p>
        </p:txBody>
      </p:sp>
      <p:sp>
        <p:nvSpPr>
          <p:cNvPr id="40963" name="Rectangle 3">
            <a:extLst>
              <a:ext uri="{FF2B5EF4-FFF2-40B4-BE49-F238E27FC236}">
                <a16:creationId xmlns:a16="http://schemas.microsoft.com/office/drawing/2014/main" id="{60381BF6-3648-4F5B-B6D9-385A872B8439}"/>
              </a:ext>
            </a:extLst>
          </p:cNvPr>
          <p:cNvSpPr>
            <a:spLocks noGrp="1" noChangeArrowheads="1"/>
          </p:cNvSpPr>
          <p:nvPr>
            <p:ph sz="quarter" idx="12"/>
          </p:nvPr>
        </p:nvSpPr>
        <p:spPr>
          <a:noFill/>
          <a:ln/>
        </p:spPr>
        <p:txBody>
          <a:bodyPr>
            <a:normAutofit lnSpcReduction="10000"/>
          </a:bodyPr>
          <a:lstStyle/>
          <a:p>
            <a:r>
              <a:rPr lang="en-US" altLang="fr-FR" sz="2100"/>
              <a:t>Temperature</a:t>
            </a:r>
          </a:p>
          <a:p>
            <a:r>
              <a:rPr lang="en-US" altLang="fr-FR" sz="2100"/>
              <a:t>Humidity</a:t>
            </a:r>
          </a:p>
          <a:p>
            <a:r>
              <a:rPr lang="en-US" altLang="fr-FR" sz="2100"/>
              <a:t>Vibration</a:t>
            </a:r>
          </a:p>
          <a:p>
            <a:r>
              <a:rPr lang="en-US" altLang="fr-FR" sz="2100"/>
              <a:t>Lighting</a:t>
            </a:r>
          </a:p>
          <a:p>
            <a:r>
              <a:rPr lang="en-US" altLang="fr-FR" sz="2100"/>
              <a:t>Corrosion</a:t>
            </a:r>
          </a:p>
          <a:p>
            <a:r>
              <a:rPr lang="en-US" altLang="fr-FR" sz="2100"/>
              <a:t>Wear</a:t>
            </a:r>
          </a:p>
          <a:p>
            <a:r>
              <a:rPr lang="en-US" altLang="fr-FR" sz="2100"/>
              <a:t>Contaminants</a:t>
            </a:r>
          </a:p>
          <a:p>
            <a:pPr lvl="1">
              <a:buFontTx/>
              <a:buNone/>
            </a:pPr>
            <a:r>
              <a:rPr lang="en-US" altLang="fr-FR" sz="1500">
                <a:solidFill>
                  <a:srgbClr val="005400"/>
                </a:solidFill>
              </a:rPr>
              <a:t>Oil &amp; Grease</a:t>
            </a:r>
          </a:p>
          <a:p>
            <a:pPr lvl="1">
              <a:buFontTx/>
              <a:buNone/>
            </a:pPr>
            <a:r>
              <a:rPr lang="en-US" altLang="fr-FR" sz="1500">
                <a:solidFill>
                  <a:srgbClr val="005400"/>
                </a:solidFill>
              </a:rPr>
              <a:t>Aerosols</a:t>
            </a:r>
          </a:p>
        </p:txBody>
      </p:sp>
      <p:sp>
        <p:nvSpPr>
          <p:cNvPr id="40964" name="Rectangle 4">
            <a:extLst>
              <a:ext uri="{FF2B5EF4-FFF2-40B4-BE49-F238E27FC236}">
                <a16:creationId xmlns:a16="http://schemas.microsoft.com/office/drawing/2014/main" id="{7CB445D9-AE83-45D7-AC31-E693BE88400A}"/>
              </a:ext>
            </a:extLst>
          </p:cNvPr>
          <p:cNvSpPr>
            <a:spLocks noChangeArrowheads="1"/>
          </p:cNvSpPr>
          <p:nvPr/>
        </p:nvSpPr>
        <p:spPr bwMode="auto">
          <a:xfrm>
            <a:off x="4269581" y="1983582"/>
            <a:ext cx="2503088" cy="89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FC0128"/>
                </a:solidFill>
                <a:latin typeface="Arial" panose="020B0604020202020204" pitchFamily="34" charset="0"/>
              </a:rPr>
              <a:t>Where is the study performed?</a:t>
            </a:r>
          </a:p>
          <a:p>
            <a:r>
              <a:rPr lang="en-US" altLang="fr-FR" sz="1350">
                <a:solidFill>
                  <a:srgbClr val="FC0128"/>
                </a:solidFill>
                <a:latin typeface="Arial" panose="020B0604020202020204" pitchFamily="34" charset="0"/>
              </a:rPr>
              <a:t>	</a:t>
            </a:r>
            <a:r>
              <a:rPr lang="en-US" altLang="fr-FR" sz="1350">
                <a:solidFill>
                  <a:srgbClr val="00279F"/>
                </a:solidFill>
                <a:latin typeface="Arial" panose="020B0604020202020204" pitchFamily="34" charset="0"/>
              </a:rPr>
              <a:t>1. Lab?</a:t>
            </a:r>
            <a:endParaRPr lang="en-US" altLang="fr-FR" sz="1350">
              <a:solidFill>
                <a:srgbClr val="FC0128"/>
              </a:solidFill>
              <a:latin typeface="Arial" panose="020B0604020202020204" pitchFamily="34" charset="0"/>
            </a:endParaRPr>
          </a:p>
          <a:p>
            <a:r>
              <a:rPr lang="en-US" altLang="fr-FR" sz="1350">
                <a:solidFill>
                  <a:srgbClr val="FC0128"/>
                </a:solidFill>
                <a:latin typeface="Arial" panose="020B0604020202020204" pitchFamily="34" charset="0"/>
              </a:rPr>
              <a:t>	</a:t>
            </a:r>
            <a:r>
              <a:rPr lang="en-US" altLang="fr-FR" sz="1350">
                <a:solidFill>
                  <a:srgbClr val="005400"/>
                </a:solidFill>
                <a:latin typeface="Arial" panose="020B0604020202020204" pitchFamily="34" charset="0"/>
              </a:rPr>
              <a:t>2. Where used?</a:t>
            </a:r>
            <a:endParaRPr lang="en-US" altLang="fr-FR" sz="1350">
              <a:solidFill>
                <a:srgbClr val="FC0128"/>
              </a:solidFill>
              <a:latin typeface="Arial" panose="020B0604020202020204" pitchFamily="34" charset="0"/>
            </a:endParaRPr>
          </a:p>
          <a:p>
            <a:r>
              <a:rPr lang="en-US" altLang="fr-FR" sz="1350">
                <a:solidFill>
                  <a:srgbClr val="FC0128"/>
                </a:solidFill>
                <a:latin typeface="Arial" panose="020B0604020202020204" pitchFamily="34" charset="0"/>
              </a:rPr>
              <a:t>	</a:t>
            </a:r>
            <a:r>
              <a:rPr lang="en-US" altLang="fr-FR" sz="1350">
                <a:solidFill>
                  <a:srgbClr val="AD6900"/>
                </a:solidFill>
                <a:latin typeface="Arial" panose="020B0604020202020204" pitchFamily="34" charset="0"/>
              </a:rPr>
              <a:t>3. Both?</a:t>
            </a:r>
          </a:p>
        </p:txBody>
      </p:sp>
      <p:sp>
        <p:nvSpPr>
          <p:cNvPr id="5" name="Espace réservé du numéro de diapositive 4">
            <a:extLst>
              <a:ext uri="{FF2B5EF4-FFF2-40B4-BE49-F238E27FC236}">
                <a16:creationId xmlns:a16="http://schemas.microsoft.com/office/drawing/2014/main" id="{9E11FAE9-7AA0-E145-B97A-8D5B642FE9C6}"/>
              </a:ext>
            </a:extLst>
          </p:cNvPr>
          <p:cNvSpPr>
            <a:spLocks noGrp="1"/>
          </p:cNvSpPr>
          <p:nvPr>
            <p:ph type="sldNum" sz="quarter" idx="11"/>
          </p:nvPr>
        </p:nvSpPr>
        <p:spPr/>
        <p:txBody>
          <a:bodyPr/>
          <a:lstStyle/>
          <a:p>
            <a:fld id="{4E950855-28E0-B842-9330-3B380073FD02}" type="slidenum">
              <a:rPr lang="fr-FR" smtClean="0"/>
              <a:pPr/>
              <a:t>60</a:t>
            </a:fld>
            <a:endParaRPr lang="fr-FR" dirty="0"/>
          </a:p>
        </p:txBody>
      </p:sp>
    </p:spTree>
    <p:extLst>
      <p:ext uri="{BB962C8B-B14F-4D97-AF65-F5344CB8AC3E}">
        <p14:creationId xmlns:p14="http://schemas.microsoft.com/office/powerpoint/2010/main" val="3326178312"/>
      </p:ext>
    </p:extLst>
  </p:cSld>
  <p:clrMapOvr>
    <a:masterClrMapping/>
  </p:clrMapOvr>
  <p:transition spd="med" advTm="8000">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829760C-D833-4E32-B9E6-16916C3A0D87}"/>
              </a:ext>
            </a:extLst>
          </p:cNvPr>
          <p:cNvSpPr>
            <a:spLocks noGrp="1" noChangeArrowheads="1"/>
          </p:cNvSpPr>
          <p:nvPr>
            <p:ph type="title"/>
          </p:nvPr>
        </p:nvSpPr>
        <p:spPr/>
        <p:txBody>
          <a:bodyPr/>
          <a:lstStyle/>
          <a:p>
            <a:r>
              <a:rPr lang="en-US" altLang="fr-FR"/>
              <a:t>Human Factors</a:t>
            </a:r>
          </a:p>
        </p:txBody>
      </p:sp>
      <p:sp>
        <p:nvSpPr>
          <p:cNvPr id="41987" name="Rectangle 3">
            <a:extLst>
              <a:ext uri="{FF2B5EF4-FFF2-40B4-BE49-F238E27FC236}">
                <a16:creationId xmlns:a16="http://schemas.microsoft.com/office/drawing/2014/main" id="{FF5AA8F6-63E8-4691-AE1A-7CD0E214E716}"/>
              </a:ext>
            </a:extLst>
          </p:cNvPr>
          <p:cNvSpPr>
            <a:spLocks noGrp="1" noChangeArrowheads="1"/>
          </p:cNvSpPr>
          <p:nvPr>
            <p:ph sz="quarter" idx="12"/>
          </p:nvPr>
        </p:nvSpPr>
        <p:spPr/>
        <p:txBody>
          <a:bodyPr>
            <a:normAutofit lnSpcReduction="10000"/>
          </a:bodyPr>
          <a:lstStyle/>
          <a:p>
            <a:r>
              <a:rPr lang="en-US" altLang="fr-FR"/>
              <a:t>Training</a:t>
            </a:r>
          </a:p>
          <a:p>
            <a:r>
              <a:rPr lang="en-US" altLang="fr-FR"/>
              <a:t>Skills</a:t>
            </a:r>
          </a:p>
          <a:p>
            <a:r>
              <a:rPr lang="en-US" altLang="fr-FR"/>
              <a:t>Fatigue</a:t>
            </a:r>
          </a:p>
          <a:p>
            <a:r>
              <a:rPr lang="en-US" altLang="fr-FR"/>
              <a:t>Boredom</a:t>
            </a:r>
          </a:p>
          <a:p>
            <a:r>
              <a:rPr lang="en-US" altLang="fr-FR"/>
              <a:t>Eyesight</a:t>
            </a:r>
          </a:p>
          <a:p>
            <a:r>
              <a:rPr lang="en-US" altLang="fr-FR"/>
              <a:t>Comfort</a:t>
            </a:r>
          </a:p>
          <a:p>
            <a:r>
              <a:rPr lang="en-US" altLang="fr-FR"/>
              <a:t>Complexity of Part</a:t>
            </a:r>
          </a:p>
          <a:p>
            <a:r>
              <a:rPr lang="en-US" altLang="fr-FR"/>
              <a:t>Speed of Inspection (parts per hour)</a:t>
            </a:r>
          </a:p>
          <a:p>
            <a:r>
              <a:rPr lang="en-US" altLang="fr-FR"/>
              <a:t>Misunderstood Instructions</a:t>
            </a:r>
          </a:p>
        </p:txBody>
      </p:sp>
      <p:sp>
        <p:nvSpPr>
          <p:cNvPr id="5" name="Espace réservé du numéro de diapositive 4">
            <a:extLst>
              <a:ext uri="{FF2B5EF4-FFF2-40B4-BE49-F238E27FC236}">
                <a16:creationId xmlns:a16="http://schemas.microsoft.com/office/drawing/2014/main" id="{45652468-9492-4743-B409-8AB66E76F85B}"/>
              </a:ext>
            </a:extLst>
          </p:cNvPr>
          <p:cNvSpPr>
            <a:spLocks noGrp="1"/>
          </p:cNvSpPr>
          <p:nvPr>
            <p:ph type="sldNum" sz="quarter" idx="11"/>
          </p:nvPr>
        </p:nvSpPr>
        <p:spPr/>
        <p:txBody>
          <a:bodyPr/>
          <a:lstStyle/>
          <a:p>
            <a:fld id="{4E950855-28E0-B842-9330-3B380073FD02}" type="slidenum">
              <a:rPr lang="fr-FR" smtClean="0"/>
              <a:pPr/>
              <a:t>61</a:t>
            </a:fld>
            <a:endParaRPr lang="fr-FR" dirty="0"/>
          </a:p>
        </p:txBody>
      </p:sp>
    </p:spTree>
    <p:extLst>
      <p:ext uri="{BB962C8B-B14F-4D97-AF65-F5344CB8AC3E}">
        <p14:creationId xmlns:p14="http://schemas.microsoft.com/office/powerpoint/2010/main" val="1117132191"/>
      </p:ext>
    </p:extLst>
  </p:cSld>
  <p:clrMapOvr>
    <a:masterClrMapping/>
  </p:clrMapOvr>
  <p:transition spd="med" advTm="8000">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A31BAB20-87B6-426D-AF22-76F4C335FA33}"/>
              </a:ext>
            </a:extLst>
          </p:cNvPr>
          <p:cNvSpPr>
            <a:spLocks noGrp="1" noChangeArrowheads="1"/>
          </p:cNvSpPr>
          <p:nvPr>
            <p:ph type="title"/>
          </p:nvPr>
        </p:nvSpPr>
        <p:spPr>
          <a:noFill/>
          <a:ln/>
        </p:spPr>
        <p:txBody>
          <a:bodyPr/>
          <a:lstStyle/>
          <a:p>
            <a:r>
              <a:rPr lang="en-US" altLang="fr-FR" dirty="0"/>
              <a:t>Human Measurement Errors</a:t>
            </a:r>
          </a:p>
        </p:txBody>
      </p:sp>
      <p:sp>
        <p:nvSpPr>
          <p:cNvPr id="43010" name="Rectangle 2">
            <a:extLst>
              <a:ext uri="{FF2B5EF4-FFF2-40B4-BE49-F238E27FC236}">
                <a16:creationId xmlns:a16="http://schemas.microsoft.com/office/drawing/2014/main" id="{86E0ABD1-4E2E-4815-A11E-12D99D343611}"/>
              </a:ext>
            </a:extLst>
          </p:cNvPr>
          <p:cNvSpPr>
            <a:spLocks noGrp="1" noChangeArrowheads="1"/>
          </p:cNvSpPr>
          <p:nvPr>
            <p:ph type="body" idx="4294967295"/>
          </p:nvPr>
        </p:nvSpPr>
        <p:spPr>
          <a:xfrm>
            <a:off x="902841" y="1257870"/>
            <a:ext cx="4581525" cy="3971925"/>
          </a:xfrm>
          <a:noFill/>
          <a:ln/>
        </p:spPr>
        <p:txBody>
          <a:bodyPr/>
          <a:lstStyle/>
          <a:p>
            <a:r>
              <a:rPr lang="en-US" altLang="fr-FR" b="1" dirty="0">
                <a:solidFill>
                  <a:srgbClr val="005400"/>
                </a:solidFill>
              </a:rPr>
              <a:t>Sources of Errors</a:t>
            </a:r>
            <a:endParaRPr lang="en-US" altLang="fr-FR" b="1" dirty="0"/>
          </a:p>
          <a:p>
            <a:pPr lvl="1">
              <a:buFontTx/>
              <a:buNone/>
            </a:pPr>
            <a:r>
              <a:rPr lang="en-US" altLang="fr-FR" b="1" dirty="0">
                <a:solidFill>
                  <a:srgbClr val="00279F"/>
                </a:solidFill>
              </a:rPr>
              <a:t>Inadvertent Errors</a:t>
            </a:r>
            <a:endParaRPr lang="en-US" altLang="fr-FR" b="1" dirty="0"/>
          </a:p>
          <a:p>
            <a:pPr lvl="2"/>
            <a:r>
              <a:rPr lang="en-US" altLang="fr-FR" sz="1500" b="1" dirty="0"/>
              <a:t>Attentiveness</a:t>
            </a:r>
          </a:p>
          <a:p>
            <a:pPr lvl="2"/>
            <a:r>
              <a:rPr lang="en-US" altLang="fr-FR" sz="1500" b="1" dirty="0"/>
              <a:t>Random</a:t>
            </a:r>
          </a:p>
          <a:p>
            <a:pPr lvl="2"/>
            <a:r>
              <a:rPr lang="en-US" altLang="fr-FR" sz="1200" b="1" dirty="0"/>
              <a:t>Good Mistake-Proofing Target</a:t>
            </a:r>
          </a:p>
          <a:p>
            <a:pPr lvl="1">
              <a:buFontTx/>
              <a:buNone/>
            </a:pPr>
            <a:r>
              <a:rPr lang="en-US" altLang="fr-FR" b="1" dirty="0">
                <a:solidFill>
                  <a:srgbClr val="00279F"/>
                </a:solidFill>
              </a:rPr>
              <a:t>Technique Errors</a:t>
            </a:r>
            <a:endParaRPr lang="en-US" altLang="fr-FR" b="1" dirty="0"/>
          </a:p>
          <a:p>
            <a:pPr lvl="2"/>
            <a:r>
              <a:rPr lang="en-US" altLang="fr-FR" sz="1500" b="1" dirty="0"/>
              <a:t>Consistent</a:t>
            </a:r>
          </a:p>
          <a:p>
            <a:pPr lvl="1">
              <a:buFontTx/>
              <a:buNone/>
            </a:pPr>
            <a:r>
              <a:rPr lang="en-US" altLang="fr-FR" b="1" dirty="0" err="1">
                <a:solidFill>
                  <a:srgbClr val="00279F"/>
                </a:solidFill>
              </a:rPr>
              <a:t>Wilful</a:t>
            </a:r>
            <a:r>
              <a:rPr lang="en-US" altLang="fr-FR" b="1" dirty="0">
                <a:solidFill>
                  <a:srgbClr val="00279F"/>
                </a:solidFill>
              </a:rPr>
              <a:t> Errors </a:t>
            </a:r>
            <a:r>
              <a:rPr lang="en-US" altLang="fr-FR" sz="1350" b="1" dirty="0">
                <a:solidFill>
                  <a:srgbClr val="00279F"/>
                </a:solidFill>
              </a:rPr>
              <a:t>(Bad mood)</a:t>
            </a:r>
            <a:endParaRPr lang="en-US" altLang="fr-FR" b="1" dirty="0">
              <a:solidFill>
                <a:srgbClr val="00279F"/>
              </a:solidFill>
            </a:endParaRPr>
          </a:p>
          <a:p>
            <a:r>
              <a:rPr lang="en-US" altLang="fr-FR" b="1" dirty="0">
                <a:solidFill>
                  <a:srgbClr val="005400"/>
                </a:solidFill>
              </a:rPr>
              <a:t>Error Types</a:t>
            </a:r>
            <a:r>
              <a:rPr lang="en-US" altLang="fr-FR" sz="1350" b="1" dirty="0">
                <a:solidFill>
                  <a:srgbClr val="00279F"/>
                </a:solidFill>
              </a:rPr>
              <a:t> (Can be machine or human)</a:t>
            </a:r>
            <a:endParaRPr lang="en-US" altLang="fr-FR" b="1" dirty="0"/>
          </a:p>
          <a:p>
            <a:pPr lvl="1">
              <a:buFontTx/>
              <a:buNone/>
            </a:pPr>
            <a:r>
              <a:rPr lang="en-US" altLang="fr-FR" b="1" dirty="0">
                <a:solidFill>
                  <a:srgbClr val="FC0128"/>
                </a:solidFill>
              </a:rPr>
              <a:t>Type I - Alpha </a:t>
            </a:r>
            <a:r>
              <a:rPr lang="en-US" altLang="fr-FR" b="1" dirty="0"/>
              <a:t>Errors [   risk]</a:t>
            </a:r>
          </a:p>
          <a:p>
            <a:pPr lvl="1">
              <a:buFontTx/>
              <a:buNone/>
            </a:pPr>
            <a:r>
              <a:rPr lang="en-US" altLang="fr-FR" b="1" dirty="0">
                <a:solidFill>
                  <a:srgbClr val="790015"/>
                </a:solidFill>
              </a:rPr>
              <a:t>Type II - Beta </a:t>
            </a:r>
            <a:r>
              <a:rPr lang="en-US" altLang="fr-FR" b="1" dirty="0"/>
              <a:t>Errors [   risk]</a:t>
            </a:r>
          </a:p>
        </p:txBody>
      </p:sp>
      <p:sp>
        <p:nvSpPr>
          <p:cNvPr id="43012" name="Rectangle 4">
            <a:extLst>
              <a:ext uri="{FF2B5EF4-FFF2-40B4-BE49-F238E27FC236}">
                <a16:creationId xmlns:a16="http://schemas.microsoft.com/office/drawing/2014/main" id="{A09FF7EF-048D-4C82-AC11-F8D2F8575B98}"/>
              </a:ext>
            </a:extLst>
          </p:cNvPr>
          <p:cNvSpPr>
            <a:spLocks noChangeArrowheads="1"/>
          </p:cNvSpPr>
          <p:nvPr/>
        </p:nvSpPr>
        <p:spPr bwMode="auto">
          <a:xfrm>
            <a:off x="5150661" y="2019870"/>
            <a:ext cx="1866900" cy="1524000"/>
          </a:xfrm>
          <a:prstGeom prst="rect">
            <a:avLst/>
          </a:prstGeom>
          <a:noFill/>
          <a:ln w="254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3013" name="Line 5">
            <a:extLst>
              <a:ext uri="{FF2B5EF4-FFF2-40B4-BE49-F238E27FC236}">
                <a16:creationId xmlns:a16="http://schemas.microsoft.com/office/drawing/2014/main" id="{1523EE91-A4F2-4EC2-9041-47C7E6821ABE}"/>
              </a:ext>
            </a:extLst>
          </p:cNvPr>
          <p:cNvSpPr>
            <a:spLocks noChangeShapeType="1"/>
          </p:cNvSpPr>
          <p:nvPr/>
        </p:nvSpPr>
        <p:spPr bwMode="auto">
          <a:xfrm>
            <a:off x="6112686" y="2019870"/>
            <a:ext cx="0" cy="152400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3014" name="Line 6">
            <a:extLst>
              <a:ext uri="{FF2B5EF4-FFF2-40B4-BE49-F238E27FC236}">
                <a16:creationId xmlns:a16="http://schemas.microsoft.com/office/drawing/2014/main" id="{E7F9BB79-5185-4A78-86FE-8CC5FA817E18}"/>
              </a:ext>
            </a:extLst>
          </p:cNvPr>
          <p:cNvSpPr>
            <a:spLocks noChangeShapeType="1"/>
          </p:cNvSpPr>
          <p:nvPr/>
        </p:nvSpPr>
        <p:spPr bwMode="auto">
          <a:xfrm>
            <a:off x="5150661" y="2810445"/>
            <a:ext cx="1866900" cy="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3015" name="Rectangle 7">
            <a:extLst>
              <a:ext uri="{FF2B5EF4-FFF2-40B4-BE49-F238E27FC236}">
                <a16:creationId xmlns:a16="http://schemas.microsoft.com/office/drawing/2014/main" id="{8C00F278-A526-4D94-8BAB-0F57A96790C0}"/>
              </a:ext>
            </a:extLst>
          </p:cNvPr>
          <p:cNvSpPr>
            <a:spLocks noChangeArrowheads="1"/>
          </p:cNvSpPr>
          <p:nvPr/>
        </p:nvSpPr>
        <p:spPr bwMode="auto">
          <a:xfrm>
            <a:off x="4387471" y="2294905"/>
            <a:ext cx="666046"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005400"/>
                </a:solidFill>
              </a:rPr>
              <a:t>Accept</a:t>
            </a:r>
          </a:p>
        </p:txBody>
      </p:sp>
      <p:sp>
        <p:nvSpPr>
          <p:cNvPr id="43016" name="Rectangle 8">
            <a:extLst>
              <a:ext uri="{FF2B5EF4-FFF2-40B4-BE49-F238E27FC236}">
                <a16:creationId xmlns:a16="http://schemas.microsoft.com/office/drawing/2014/main" id="{F5F947B7-5458-4B12-BF4E-FBCFE62EFF38}"/>
              </a:ext>
            </a:extLst>
          </p:cNvPr>
          <p:cNvSpPr>
            <a:spLocks noChangeArrowheads="1"/>
          </p:cNvSpPr>
          <p:nvPr/>
        </p:nvSpPr>
        <p:spPr bwMode="auto">
          <a:xfrm>
            <a:off x="4444621" y="2961655"/>
            <a:ext cx="627574"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FC0128"/>
                </a:solidFill>
              </a:rPr>
              <a:t>Reject</a:t>
            </a:r>
          </a:p>
        </p:txBody>
      </p:sp>
      <p:sp>
        <p:nvSpPr>
          <p:cNvPr id="43017" name="Rectangle 9">
            <a:extLst>
              <a:ext uri="{FF2B5EF4-FFF2-40B4-BE49-F238E27FC236}">
                <a16:creationId xmlns:a16="http://schemas.microsoft.com/office/drawing/2014/main" id="{053D1A81-9B95-4BE3-9E91-84D9F4D45418}"/>
              </a:ext>
            </a:extLst>
          </p:cNvPr>
          <p:cNvSpPr>
            <a:spLocks noChangeArrowheads="1"/>
          </p:cNvSpPr>
          <p:nvPr/>
        </p:nvSpPr>
        <p:spPr bwMode="auto">
          <a:xfrm>
            <a:off x="5263771" y="1723405"/>
            <a:ext cx="65841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r>
              <a:rPr lang="en-US" altLang="fr-FR" sz="1350">
                <a:solidFill>
                  <a:srgbClr val="005400"/>
                </a:solidFill>
              </a:rPr>
              <a:t>Good</a:t>
            </a:r>
          </a:p>
        </p:txBody>
      </p:sp>
      <p:sp>
        <p:nvSpPr>
          <p:cNvPr id="43018" name="Rectangle 10">
            <a:extLst>
              <a:ext uri="{FF2B5EF4-FFF2-40B4-BE49-F238E27FC236}">
                <a16:creationId xmlns:a16="http://schemas.microsoft.com/office/drawing/2014/main" id="{11736157-0CF6-4AFE-9DFC-C8BEE59A6EEE}"/>
              </a:ext>
            </a:extLst>
          </p:cNvPr>
          <p:cNvSpPr>
            <a:spLocks noChangeArrowheads="1"/>
          </p:cNvSpPr>
          <p:nvPr/>
        </p:nvSpPr>
        <p:spPr bwMode="auto">
          <a:xfrm>
            <a:off x="6197221" y="1723405"/>
            <a:ext cx="444832"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FC0128"/>
                </a:solidFill>
              </a:rPr>
              <a:t>Bad</a:t>
            </a:r>
          </a:p>
        </p:txBody>
      </p:sp>
      <p:sp>
        <p:nvSpPr>
          <p:cNvPr id="43019" name="Rectangle 11">
            <a:extLst>
              <a:ext uri="{FF2B5EF4-FFF2-40B4-BE49-F238E27FC236}">
                <a16:creationId xmlns:a16="http://schemas.microsoft.com/office/drawing/2014/main" id="{387EC110-86AC-4F42-AD0F-90772D4D631D}"/>
              </a:ext>
            </a:extLst>
          </p:cNvPr>
          <p:cNvSpPr>
            <a:spLocks noChangeArrowheads="1"/>
          </p:cNvSpPr>
          <p:nvPr/>
        </p:nvSpPr>
        <p:spPr bwMode="auto">
          <a:xfrm>
            <a:off x="5359021" y="2193701"/>
            <a:ext cx="601926" cy="39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2100">
                <a:solidFill>
                  <a:srgbClr val="005400"/>
                </a:solidFill>
              </a:rPr>
              <a:t>OK!</a:t>
            </a:r>
          </a:p>
        </p:txBody>
      </p:sp>
      <p:sp>
        <p:nvSpPr>
          <p:cNvPr id="43020" name="Rectangle 12">
            <a:extLst>
              <a:ext uri="{FF2B5EF4-FFF2-40B4-BE49-F238E27FC236}">
                <a16:creationId xmlns:a16="http://schemas.microsoft.com/office/drawing/2014/main" id="{AEE56280-9F88-4F5D-95C0-112A69837395}"/>
              </a:ext>
            </a:extLst>
          </p:cNvPr>
          <p:cNvSpPr>
            <a:spLocks noChangeArrowheads="1"/>
          </p:cNvSpPr>
          <p:nvPr/>
        </p:nvSpPr>
        <p:spPr bwMode="auto">
          <a:xfrm>
            <a:off x="6273421" y="2993801"/>
            <a:ext cx="601926" cy="39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2100">
                <a:solidFill>
                  <a:srgbClr val="005400"/>
                </a:solidFill>
              </a:rPr>
              <a:t>OK!</a:t>
            </a:r>
          </a:p>
        </p:txBody>
      </p:sp>
      <p:sp>
        <p:nvSpPr>
          <p:cNvPr id="43021" name="Rectangle 13">
            <a:extLst>
              <a:ext uri="{FF2B5EF4-FFF2-40B4-BE49-F238E27FC236}">
                <a16:creationId xmlns:a16="http://schemas.microsoft.com/office/drawing/2014/main" id="{C1F873C9-0CC8-4B20-95BD-A4217E48CEDA}"/>
              </a:ext>
            </a:extLst>
          </p:cNvPr>
          <p:cNvSpPr>
            <a:spLocks noChangeArrowheads="1"/>
          </p:cNvSpPr>
          <p:nvPr/>
        </p:nvSpPr>
        <p:spPr bwMode="auto">
          <a:xfrm>
            <a:off x="5244721" y="2960464"/>
            <a:ext cx="892070" cy="4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2400">
                <a:solidFill>
                  <a:srgbClr val="FC0128"/>
                </a:solidFill>
              </a:rPr>
              <a:t>alpha</a:t>
            </a:r>
          </a:p>
        </p:txBody>
      </p:sp>
      <p:sp>
        <p:nvSpPr>
          <p:cNvPr id="43022" name="Rectangle 14">
            <a:extLst>
              <a:ext uri="{FF2B5EF4-FFF2-40B4-BE49-F238E27FC236}">
                <a16:creationId xmlns:a16="http://schemas.microsoft.com/office/drawing/2014/main" id="{2B806DA0-38B3-40DF-ADA2-72BD23235483}"/>
              </a:ext>
            </a:extLst>
          </p:cNvPr>
          <p:cNvSpPr>
            <a:spLocks noChangeArrowheads="1"/>
          </p:cNvSpPr>
          <p:nvPr/>
        </p:nvSpPr>
        <p:spPr bwMode="auto">
          <a:xfrm>
            <a:off x="6216271" y="2217514"/>
            <a:ext cx="736579" cy="4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2400">
                <a:solidFill>
                  <a:srgbClr val="FC0128"/>
                </a:solidFill>
              </a:rPr>
              <a:t>beta</a:t>
            </a:r>
          </a:p>
        </p:txBody>
      </p:sp>
      <p:sp>
        <p:nvSpPr>
          <p:cNvPr id="43023" name="Rectangle 15">
            <a:extLst>
              <a:ext uri="{FF2B5EF4-FFF2-40B4-BE49-F238E27FC236}">
                <a16:creationId xmlns:a16="http://schemas.microsoft.com/office/drawing/2014/main" id="{803EE630-4B1E-4D3B-A754-C3FFB424DA98}"/>
              </a:ext>
            </a:extLst>
          </p:cNvPr>
          <p:cNvSpPr>
            <a:spLocks noChangeArrowheads="1"/>
          </p:cNvSpPr>
          <p:nvPr/>
        </p:nvSpPr>
        <p:spPr bwMode="auto">
          <a:xfrm>
            <a:off x="457218" y="2643758"/>
            <a:ext cx="970360"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500">
                <a:solidFill>
                  <a:srgbClr val="FC0128"/>
                </a:solidFill>
              </a:rPr>
              <a:t>Training Issue</a:t>
            </a:r>
          </a:p>
        </p:txBody>
      </p:sp>
      <p:pic>
        <p:nvPicPr>
          <p:cNvPr id="43024" name="Picture 16">
            <a:extLst>
              <a:ext uri="{FF2B5EF4-FFF2-40B4-BE49-F238E27FC236}">
                <a16:creationId xmlns:a16="http://schemas.microsoft.com/office/drawing/2014/main" id="{3C92B7C6-DFAC-41B5-9002-3A3FF86ECD31}"/>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211" y="4105845"/>
            <a:ext cx="142875" cy="16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25" name="Picture 17">
            <a:extLst>
              <a:ext uri="{FF2B5EF4-FFF2-40B4-BE49-F238E27FC236}">
                <a16:creationId xmlns:a16="http://schemas.microsoft.com/office/drawing/2014/main" id="{43F6D0C2-4FE7-492D-A5A7-97E6ACE7EC3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8352" y="4458270"/>
            <a:ext cx="92869"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26" name="Rectangle 18">
            <a:extLst>
              <a:ext uri="{FF2B5EF4-FFF2-40B4-BE49-F238E27FC236}">
                <a16:creationId xmlns:a16="http://schemas.microsoft.com/office/drawing/2014/main" id="{900A2F2E-FFE0-458F-AEF2-EA67393D5721}"/>
              </a:ext>
            </a:extLst>
          </p:cNvPr>
          <p:cNvSpPr>
            <a:spLocks noChangeArrowheads="1"/>
          </p:cNvSpPr>
          <p:nvPr/>
        </p:nvSpPr>
        <p:spPr bwMode="auto">
          <a:xfrm>
            <a:off x="4999452" y="4034408"/>
            <a:ext cx="1140619" cy="875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050">
                <a:solidFill>
                  <a:srgbClr val="FC0128"/>
                </a:solidFill>
              </a:rPr>
              <a:t>Process in control, but needs adjustment, False alarm</a:t>
            </a:r>
          </a:p>
        </p:txBody>
      </p:sp>
      <p:sp>
        <p:nvSpPr>
          <p:cNvPr id="43027" name="Line 19">
            <a:extLst>
              <a:ext uri="{FF2B5EF4-FFF2-40B4-BE49-F238E27FC236}">
                <a16:creationId xmlns:a16="http://schemas.microsoft.com/office/drawing/2014/main" id="{DAAADC4C-DAC1-486B-AD0E-16CBBD386983}"/>
              </a:ext>
            </a:extLst>
          </p:cNvPr>
          <p:cNvSpPr>
            <a:spLocks noChangeShapeType="1"/>
          </p:cNvSpPr>
          <p:nvPr/>
        </p:nvSpPr>
        <p:spPr bwMode="auto">
          <a:xfrm flipV="1">
            <a:off x="5560236" y="3553395"/>
            <a:ext cx="0" cy="485775"/>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3028" name="Rectangle 20">
            <a:extLst>
              <a:ext uri="{FF2B5EF4-FFF2-40B4-BE49-F238E27FC236}">
                <a16:creationId xmlns:a16="http://schemas.microsoft.com/office/drawing/2014/main" id="{29E5F91D-A02D-4852-AAA9-18758E9E7AD0}"/>
              </a:ext>
            </a:extLst>
          </p:cNvPr>
          <p:cNvSpPr>
            <a:spLocks noChangeArrowheads="1"/>
          </p:cNvSpPr>
          <p:nvPr/>
        </p:nvSpPr>
        <p:spPr bwMode="auto">
          <a:xfrm>
            <a:off x="6342477" y="919732"/>
            <a:ext cx="912019" cy="39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7865" tIns="33338" rIns="67865" bIns="33338">
            <a:spAutoFit/>
          </a:bodyPr>
          <a:lstStyle/>
          <a:p>
            <a:pPr algn="ctr"/>
            <a:r>
              <a:rPr lang="en-US" altLang="fr-FR" sz="1050">
                <a:solidFill>
                  <a:srgbClr val="FC0128"/>
                </a:solidFill>
              </a:rPr>
              <a:t>Unaware of problem</a:t>
            </a:r>
          </a:p>
        </p:txBody>
      </p:sp>
      <p:sp>
        <p:nvSpPr>
          <p:cNvPr id="43029" name="Line 21">
            <a:extLst>
              <a:ext uri="{FF2B5EF4-FFF2-40B4-BE49-F238E27FC236}">
                <a16:creationId xmlns:a16="http://schemas.microsoft.com/office/drawing/2014/main" id="{9FF38325-B82A-4294-8B0C-933832E95492}"/>
              </a:ext>
            </a:extLst>
          </p:cNvPr>
          <p:cNvSpPr>
            <a:spLocks noChangeShapeType="1"/>
          </p:cNvSpPr>
          <p:nvPr/>
        </p:nvSpPr>
        <p:spPr bwMode="auto">
          <a:xfrm>
            <a:off x="6817536" y="1257870"/>
            <a:ext cx="0" cy="685800"/>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 name="Espace réservé du numéro de diapositive 2">
            <a:extLst>
              <a:ext uri="{FF2B5EF4-FFF2-40B4-BE49-F238E27FC236}">
                <a16:creationId xmlns:a16="http://schemas.microsoft.com/office/drawing/2014/main" id="{1527DE5B-C4DA-B54F-B4AE-CAF257D5D593}"/>
              </a:ext>
            </a:extLst>
          </p:cNvPr>
          <p:cNvSpPr>
            <a:spLocks noGrp="1"/>
          </p:cNvSpPr>
          <p:nvPr>
            <p:ph type="sldNum" sz="quarter" idx="11"/>
          </p:nvPr>
        </p:nvSpPr>
        <p:spPr/>
        <p:txBody>
          <a:bodyPr/>
          <a:lstStyle/>
          <a:p>
            <a:fld id="{4E950855-28E0-B842-9330-3B380073FD02}" type="slidenum">
              <a:rPr lang="fr-FR" smtClean="0"/>
              <a:pPr/>
              <a:t>62</a:t>
            </a:fld>
            <a:endParaRPr lang="fr-FR" dirty="0"/>
          </a:p>
        </p:txBody>
      </p:sp>
    </p:spTree>
    <p:extLst>
      <p:ext uri="{BB962C8B-B14F-4D97-AF65-F5344CB8AC3E}">
        <p14:creationId xmlns:p14="http://schemas.microsoft.com/office/powerpoint/2010/main" val="3770576481"/>
      </p:ext>
    </p:extLst>
  </p:cSld>
  <p:clrMapOvr>
    <a:masterClrMapping/>
  </p:clrMapOvr>
  <p:transition spd="med" advTm="8000">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755974E-2327-41BC-9A42-5B8CEA39FD93}"/>
              </a:ext>
            </a:extLst>
          </p:cNvPr>
          <p:cNvSpPr>
            <a:spLocks noGrp="1" noChangeArrowheads="1"/>
          </p:cNvSpPr>
          <p:nvPr>
            <p:ph type="title"/>
          </p:nvPr>
        </p:nvSpPr>
        <p:spPr>
          <a:noFill/>
          <a:ln/>
        </p:spPr>
        <p:txBody>
          <a:bodyPr/>
          <a:lstStyle/>
          <a:p>
            <a:r>
              <a:rPr lang="en-US" altLang="fr-FR"/>
              <a:t>Measurement System Features</a:t>
            </a:r>
          </a:p>
        </p:txBody>
      </p:sp>
      <p:sp>
        <p:nvSpPr>
          <p:cNvPr id="44035" name="Rectangle 3">
            <a:extLst>
              <a:ext uri="{FF2B5EF4-FFF2-40B4-BE49-F238E27FC236}">
                <a16:creationId xmlns:a16="http://schemas.microsoft.com/office/drawing/2014/main" id="{49B79BF7-6653-46CA-8C9D-245541B150EE}"/>
              </a:ext>
            </a:extLst>
          </p:cNvPr>
          <p:cNvSpPr>
            <a:spLocks noGrp="1" noChangeArrowheads="1"/>
          </p:cNvSpPr>
          <p:nvPr>
            <p:ph sz="quarter" idx="12"/>
          </p:nvPr>
        </p:nvSpPr>
        <p:spPr>
          <a:noFill/>
          <a:ln/>
        </p:spPr>
        <p:txBody>
          <a:bodyPr/>
          <a:lstStyle/>
          <a:p>
            <a:r>
              <a:rPr lang="en-US" altLang="fr-FR"/>
              <a:t>Discrimination</a:t>
            </a:r>
          </a:p>
          <a:p>
            <a:pPr lvl="1">
              <a:buFontTx/>
              <a:buNone/>
            </a:pPr>
            <a:r>
              <a:rPr lang="en-US" altLang="fr-FR" sz="1500"/>
              <a:t>Ability to tell things apart</a:t>
            </a:r>
            <a:endParaRPr lang="en-US" altLang="fr-FR" sz="3000"/>
          </a:p>
          <a:p>
            <a:r>
              <a:rPr lang="en-US" altLang="fr-FR"/>
              <a:t>Bias </a:t>
            </a:r>
            <a:r>
              <a:rPr lang="en-US" altLang="fr-FR" sz="1500">
                <a:solidFill>
                  <a:srgbClr val="005400"/>
                </a:solidFill>
              </a:rPr>
              <a:t>[per AIAG] </a:t>
            </a:r>
            <a:r>
              <a:rPr lang="en-US" altLang="fr-FR"/>
              <a:t>(Accuracy)</a:t>
            </a:r>
          </a:p>
          <a:p>
            <a:r>
              <a:rPr lang="en-US" altLang="fr-FR"/>
              <a:t>Repeatability </a:t>
            </a:r>
            <a:r>
              <a:rPr lang="en-US" altLang="fr-FR" sz="1500">
                <a:solidFill>
                  <a:srgbClr val="005400"/>
                </a:solidFill>
              </a:rPr>
              <a:t>[per AIAG]</a:t>
            </a:r>
            <a:r>
              <a:rPr lang="en-US" altLang="fr-FR" sz="2100">
                <a:solidFill>
                  <a:srgbClr val="005400"/>
                </a:solidFill>
              </a:rPr>
              <a:t> </a:t>
            </a:r>
            <a:r>
              <a:rPr lang="en-US" altLang="fr-FR"/>
              <a:t>(Precision)</a:t>
            </a:r>
          </a:p>
          <a:p>
            <a:r>
              <a:rPr lang="en-US" altLang="fr-FR"/>
              <a:t>Reproducibility</a:t>
            </a:r>
          </a:p>
          <a:p>
            <a:r>
              <a:rPr lang="en-US" altLang="fr-FR"/>
              <a:t>Linearity</a:t>
            </a:r>
          </a:p>
          <a:p>
            <a:r>
              <a:rPr lang="en-US" altLang="fr-FR"/>
              <a:t>Stability</a:t>
            </a:r>
          </a:p>
        </p:txBody>
      </p:sp>
      <p:sp>
        <p:nvSpPr>
          <p:cNvPr id="4" name="Espace réservé du numéro de diapositive 3">
            <a:extLst>
              <a:ext uri="{FF2B5EF4-FFF2-40B4-BE49-F238E27FC236}">
                <a16:creationId xmlns:a16="http://schemas.microsoft.com/office/drawing/2014/main" id="{DF6C4351-B00A-C04F-8682-2BBD698A168B}"/>
              </a:ext>
            </a:extLst>
          </p:cNvPr>
          <p:cNvSpPr>
            <a:spLocks noGrp="1"/>
          </p:cNvSpPr>
          <p:nvPr>
            <p:ph type="sldNum" sz="quarter" idx="11"/>
          </p:nvPr>
        </p:nvSpPr>
        <p:spPr/>
        <p:txBody>
          <a:bodyPr/>
          <a:lstStyle/>
          <a:p>
            <a:fld id="{4E950855-28E0-B842-9330-3B380073FD02}" type="slidenum">
              <a:rPr lang="fr-FR" smtClean="0"/>
              <a:pPr/>
              <a:t>63</a:t>
            </a:fld>
            <a:endParaRPr lang="fr-FR" dirty="0"/>
          </a:p>
        </p:txBody>
      </p:sp>
    </p:spTree>
    <p:extLst>
      <p:ext uri="{BB962C8B-B14F-4D97-AF65-F5344CB8AC3E}">
        <p14:creationId xmlns:p14="http://schemas.microsoft.com/office/powerpoint/2010/main" val="683521798"/>
      </p:ext>
    </p:extLst>
  </p:cSld>
  <p:clrMapOvr>
    <a:masterClrMapping/>
  </p:clrMapOvr>
  <p:transition spd="med" advTm="8000">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157054BF-738B-4E34-AE68-7DECB6C07C58}"/>
              </a:ext>
            </a:extLst>
          </p:cNvPr>
          <p:cNvSpPr>
            <a:spLocks noGrp="1" noChangeArrowheads="1"/>
          </p:cNvSpPr>
          <p:nvPr>
            <p:ph type="title"/>
          </p:nvPr>
        </p:nvSpPr>
        <p:spPr>
          <a:noFill/>
          <a:ln/>
        </p:spPr>
        <p:txBody>
          <a:bodyPr/>
          <a:lstStyle/>
          <a:p>
            <a:r>
              <a:rPr lang="en-US" altLang="fr-FR"/>
              <a:t>Discrimination</a:t>
            </a:r>
          </a:p>
        </p:txBody>
      </p:sp>
      <p:sp>
        <p:nvSpPr>
          <p:cNvPr id="45059" name="Rectangle 3">
            <a:extLst>
              <a:ext uri="{FF2B5EF4-FFF2-40B4-BE49-F238E27FC236}">
                <a16:creationId xmlns:a16="http://schemas.microsoft.com/office/drawing/2014/main" id="{C3FF1C02-352F-407D-9270-30CA201AED7C}"/>
              </a:ext>
            </a:extLst>
          </p:cNvPr>
          <p:cNvSpPr>
            <a:spLocks noGrp="1" noChangeArrowheads="1"/>
          </p:cNvSpPr>
          <p:nvPr>
            <p:ph sz="quarter" idx="12"/>
          </p:nvPr>
        </p:nvSpPr>
        <p:spPr>
          <a:noFill/>
          <a:ln/>
        </p:spPr>
        <p:txBody>
          <a:bodyPr/>
          <a:lstStyle/>
          <a:p>
            <a:r>
              <a:rPr lang="en-US" altLang="fr-FR" sz="2100"/>
              <a:t>Readable Increments of Scale</a:t>
            </a:r>
          </a:p>
          <a:p>
            <a:r>
              <a:rPr lang="en-US" altLang="fr-FR" sz="2100"/>
              <a:t>If Unit of Measure is too course: Process variation will be lost in Rounding Off</a:t>
            </a:r>
          </a:p>
          <a:p>
            <a:r>
              <a:rPr lang="en-US" altLang="fr-FR" sz="2100"/>
              <a:t>The “</a:t>
            </a:r>
            <a:r>
              <a:rPr lang="en-US" altLang="fr-FR" sz="2100">
                <a:solidFill>
                  <a:srgbClr val="FC0128"/>
                </a:solidFill>
              </a:rPr>
              <a:t>Rule of Ten</a:t>
            </a:r>
            <a:r>
              <a:rPr lang="en-US" altLang="fr-FR" sz="2100"/>
              <a:t>”: Ten possible values between limits is ideal</a:t>
            </a:r>
          </a:p>
          <a:p>
            <a:pPr lvl="1" indent="1191">
              <a:buNone/>
            </a:pPr>
            <a:r>
              <a:rPr lang="en-US" altLang="fr-FR">
                <a:solidFill>
                  <a:srgbClr val="005400"/>
                </a:solidFill>
              </a:rPr>
              <a:t>Five Possible Values: Marginally useful</a:t>
            </a:r>
          </a:p>
          <a:p>
            <a:pPr lvl="1" indent="1191">
              <a:buNone/>
            </a:pPr>
            <a:r>
              <a:rPr lang="en-US" altLang="fr-FR">
                <a:solidFill>
                  <a:srgbClr val="005400"/>
                </a:solidFill>
              </a:rPr>
              <a:t>Four or Less: Inadequate Discrimination</a:t>
            </a:r>
          </a:p>
        </p:txBody>
      </p:sp>
      <p:sp>
        <p:nvSpPr>
          <p:cNvPr id="3" name="Espace réservé du numéro de diapositive 2">
            <a:extLst>
              <a:ext uri="{FF2B5EF4-FFF2-40B4-BE49-F238E27FC236}">
                <a16:creationId xmlns:a16="http://schemas.microsoft.com/office/drawing/2014/main" id="{16AB92D5-D525-7244-BD30-6D1CF723D4B1}"/>
              </a:ext>
            </a:extLst>
          </p:cNvPr>
          <p:cNvSpPr>
            <a:spLocks noGrp="1"/>
          </p:cNvSpPr>
          <p:nvPr>
            <p:ph type="sldNum" sz="quarter" idx="11"/>
          </p:nvPr>
        </p:nvSpPr>
        <p:spPr/>
        <p:txBody>
          <a:bodyPr/>
          <a:lstStyle/>
          <a:p>
            <a:fld id="{4E950855-28E0-B842-9330-3B380073FD02}" type="slidenum">
              <a:rPr lang="fr-FR" smtClean="0"/>
              <a:pPr/>
              <a:t>64</a:t>
            </a:fld>
            <a:endParaRPr lang="fr-FR" dirty="0"/>
          </a:p>
        </p:txBody>
      </p:sp>
    </p:spTree>
    <p:extLst>
      <p:ext uri="{BB962C8B-B14F-4D97-AF65-F5344CB8AC3E}">
        <p14:creationId xmlns:p14="http://schemas.microsoft.com/office/powerpoint/2010/main" val="2592148227"/>
      </p:ext>
    </p:extLst>
  </p:cSld>
  <p:clrMapOvr>
    <a:masterClrMapping/>
  </p:clrMapOvr>
  <p:transition spd="med" advTm="8000">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5506294-25AA-4E55-BBED-8A01CF6AFA4A}"/>
              </a:ext>
            </a:extLst>
          </p:cNvPr>
          <p:cNvSpPr>
            <a:spLocks noGrp="1" noChangeArrowheads="1"/>
          </p:cNvSpPr>
          <p:nvPr>
            <p:ph type="title"/>
          </p:nvPr>
        </p:nvSpPr>
        <p:spPr>
          <a:noFill/>
          <a:ln/>
        </p:spPr>
        <p:txBody>
          <a:bodyPr/>
          <a:lstStyle/>
          <a:p>
            <a:r>
              <a:rPr lang="en-US" altLang="fr-FR"/>
              <a:t>Discrimination</a:t>
            </a:r>
          </a:p>
        </p:txBody>
      </p:sp>
      <p:pic>
        <p:nvPicPr>
          <p:cNvPr id="46083" name="Picture 3">
            <a:extLst>
              <a:ext uri="{FF2B5EF4-FFF2-40B4-BE49-F238E27FC236}">
                <a16:creationId xmlns:a16="http://schemas.microsoft.com/office/drawing/2014/main" id="{99C80EA4-85BC-49ED-B30E-F2BAF7381E1E}"/>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75606"/>
            <a:ext cx="6380560" cy="3608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468C365E-0B42-F044-B98A-2D1546E1A3E6}"/>
              </a:ext>
            </a:extLst>
          </p:cNvPr>
          <p:cNvSpPr>
            <a:spLocks noGrp="1"/>
          </p:cNvSpPr>
          <p:nvPr>
            <p:ph type="sldNum" sz="quarter" idx="11"/>
          </p:nvPr>
        </p:nvSpPr>
        <p:spPr/>
        <p:txBody>
          <a:bodyPr/>
          <a:lstStyle/>
          <a:p>
            <a:fld id="{4E950855-28E0-B842-9330-3B380073FD02}" type="slidenum">
              <a:rPr lang="fr-FR" smtClean="0"/>
              <a:pPr/>
              <a:t>65</a:t>
            </a:fld>
            <a:endParaRPr lang="fr-FR" dirty="0"/>
          </a:p>
        </p:txBody>
      </p:sp>
    </p:spTree>
    <p:extLst>
      <p:ext uri="{BB962C8B-B14F-4D97-AF65-F5344CB8AC3E}">
        <p14:creationId xmlns:p14="http://schemas.microsoft.com/office/powerpoint/2010/main" val="2961307966"/>
      </p:ext>
    </p:extLst>
  </p:cSld>
  <p:clrMapOvr>
    <a:masterClrMapping/>
  </p:clrMapOvr>
  <p:transition spd="med" advTm="8000">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BEEA0B1-B799-4E9E-AF7F-1FDFAB16D25F}"/>
              </a:ext>
            </a:extLst>
          </p:cNvPr>
          <p:cNvSpPr>
            <a:spLocks noGrp="1" noChangeArrowheads="1"/>
          </p:cNvSpPr>
          <p:nvPr>
            <p:ph type="title"/>
          </p:nvPr>
        </p:nvSpPr>
        <p:spPr>
          <a:noFill/>
          <a:ln/>
        </p:spPr>
        <p:txBody>
          <a:bodyPr/>
          <a:lstStyle/>
          <a:p>
            <a:r>
              <a:rPr lang="en-US" altLang="fr-FR" dirty="0"/>
              <a:t>Range Charts &amp; Discrimination</a:t>
            </a:r>
          </a:p>
        </p:txBody>
      </p:sp>
      <p:grpSp>
        <p:nvGrpSpPr>
          <p:cNvPr id="2" name="Groupe 1">
            <a:extLst>
              <a:ext uri="{FF2B5EF4-FFF2-40B4-BE49-F238E27FC236}">
                <a16:creationId xmlns:a16="http://schemas.microsoft.com/office/drawing/2014/main" id="{55831176-71CD-094C-B91C-FD3D937F07FF}"/>
              </a:ext>
            </a:extLst>
          </p:cNvPr>
          <p:cNvGrpSpPr/>
          <p:nvPr/>
        </p:nvGrpSpPr>
        <p:grpSpPr>
          <a:xfrm>
            <a:off x="1428750" y="1293117"/>
            <a:ext cx="5879554" cy="3489623"/>
            <a:chOff x="1428750" y="721519"/>
            <a:chExt cx="6842623" cy="4061222"/>
          </a:xfrm>
        </p:grpSpPr>
        <p:pic>
          <p:nvPicPr>
            <p:cNvPr id="47107" name="Picture 3">
              <a:extLst>
                <a:ext uri="{FF2B5EF4-FFF2-40B4-BE49-F238E27FC236}">
                  <a16:creationId xmlns:a16="http://schemas.microsoft.com/office/drawing/2014/main" id="{889F5D80-AA4A-46D9-864F-81E94C95D947}"/>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0" y="721519"/>
              <a:ext cx="4514850" cy="406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Line 4">
              <a:extLst>
                <a:ext uri="{FF2B5EF4-FFF2-40B4-BE49-F238E27FC236}">
                  <a16:creationId xmlns:a16="http://schemas.microsoft.com/office/drawing/2014/main" id="{4C727508-33B1-4D2B-BCBC-79E8CC503512}"/>
                </a:ext>
              </a:extLst>
            </p:cNvPr>
            <p:cNvSpPr>
              <a:spLocks noChangeShapeType="1"/>
            </p:cNvSpPr>
            <p:nvPr/>
          </p:nvSpPr>
          <p:spPr bwMode="auto">
            <a:xfrm flipH="1" flipV="1">
              <a:off x="4800600" y="2114550"/>
              <a:ext cx="1943100" cy="571500"/>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09" name="Line 5">
              <a:extLst>
                <a:ext uri="{FF2B5EF4-FFF2-40B4-BE49-F238E27FC236}">
                  <a16:creationId xmlns:a16="http://schemas.microsoft.com/office/drawing/2014/main" id="{4DD5EE41-E38E-4046-950B-AC20B7FD242D}"/>
                </a:ext>
              </a:extLst>
            </p:cNvPr>
            <p:cNvSpPr>
              <a:spLocks noChangeShapeType="1"/>
            </p:cNvSpPr>
            <p:nvPr/>
          </p:nvSpPr>
          <p:spPr bwMode="auto">
            <a:xfrm flipH="1">
              <a:off x="5143500" y="2752725"/>
              <a:ext cx="1600200" cy="1581150"/>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7110" name="Rectangle 6">
              <a:extLst>
                <a:ext uri="{FF2B5EF4-FFF2-40B4-BE49-F238E27FC236}">
                  <a16:creationId xmlns:a16="http://schemas.microsoft.com/office/drawing/2014/main" id="{2549AF15-BC48-4DBA-9783-5A26EAA7D4BC}"/>
                </a:ext>
              </a:extLst>
            </p:cNvPr>
            <p:cNvSpPr>
              <a:spLocks noChangeArrowheads="1"/>
            </p:cNvSpPr>
            <p:nvPr/>
          </p:nvSpPr>
          <p:spPr bwMode="auto">
            <a:xfrm>
              <a:off x="6732985" y="2389585"/>
              <a:ext cx="1538388" cy="56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5" tIns="33338" rIns="67865" bIns="33338">
              <a:spAutoFit/>
            </a:bodyPr>
            <a:lstStyle/>
            <a:p>
              <a:r>
                <a:rPr lang="en-US" altLang="fr-FR" sz="1350" dirty="0">
                  <a:solidFill>
                    <a:srgbClr val="790015"/>
                  </a:solidFill>
                </a:rPr>
                <a:t>Indicates Poor Precision</a:t>
              </a:r>
            </a:p>
          </p:txBody>
        </p:sp>
      </p:grpSp>
      <p:sp>
        <p:nvSpPr>
          <p:cNvPr id="4" name="Espace réservé du numéro de diapositive 3">
            <a:extLst>
              <a:ext uri="{FF2B5EF4-FFF2-40B4-BE49-F238E27FC236}">
                <a16:creationId xmlns:a16="http://schemas.microsoft.com/office/drawing/2014/main" id="{8CE348A3-27A7-DB4A-A2B0-1F25E28A692F}"/>
              </a:ext>
            </a:extLst>
          </p:cNvPr>
          <p:cNvSpPr>
            <a:spLocks noGrp="1"/>
          </p:cNvSpPr>
          <p:nvPr>
            <p:ph type="sldNum" sz="quarter" idx="11"/>
          </p:nvPr>
        </p:nvSpPr>
        <p:spPr/>
        <p:txBody>
          <a:bodyPr/>
          <a:lstStyle/>
          <a:p>
            <a:fld id="{4E950855-28E0-B842-9330-3B380073FD02}" type="slidenum">
              <a:rPr lang="fr-FR" smtClean="0"/>
              <a:pPr/>
              <a:t>66</a:t>
            </a:fld>
            <a:endParaRPr lang="fr-FR" dirty="0"/>
          </a:p>
        </p:txBody>
      </p:sp>
    </p:spTree>
    <p:extLst>
      <p:ext uri="{BB962C8B-B14F-4D97-AF65-F5344CB8AC3E}">
        <p14:creationId xmlns:p14="http://schemas.microsoft.com/office/powerpoint/2010/main" val="498695416"/>
      </p:ext>
    </p:extLst>
  </p:cSld>
  <p:clrMapOvr>
    <a:masterClrMapping/>
  </p:clrMapOvr>
  <p:transition spd="med" advTm="8000">
    <p:wipe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E5299D9-8A94-4483-83ED-9DD23244A275}"/>
              </a:ext>
            </a:extLst>
          </p:cNvPr>
          <p:cNvSpPr>
            <a:spLocks noGrp="1" noChangeArrowheads="1"/>
          </p:cNvSpPr>
          <p:nvPr>
            <p:ph type="title"/>
          </p:nvPr>
        </p:nvSpPr>
        <p:spPr>
          <a:noFill/>
          <a:ln/>
        </p:spPr>
        <p:txBody>
          <a:bodyPr/>
          <a:lstStyle/>
          <a:p>
            <a:r>
              <a:rPr lang="en-US" altLang="fr-FR"/>
              <a:t>Bias and Repeatability</a:t>
            </a:r>
          </a:p>
        </p:txBody>
      </p:sp>
      <p:grpSp>
        <p:nvGrpSpPr>
          <p:cNvPr id="48135" name="Group 7">
            <a:extLst>
              <a:ext uri="{FF2B5EF4-FFF2-40B4-BE49-F238E27FC236}">
                <a16:creationId xmlns:a16="http://schemas.microsoft.com/office/drawing/2014/main" id="{9262182E-5B3F-4887-92C2-9730446B276C}"/>
              </a:ext>
            </a:extLst>
          </p:cNvPr>
          <p:cNvGrpSpPr>
            <a:grpSpLocks/>
          </p:cNvGrpSpPr>
          <p:nvPr/>
        </p:nvGrpSpPr>
        <p:grpSpPr bwMode="auto">
          <a:xfrm>
            <a:off x="3333750" y="1852587"/>
            <a:ext cx="1047750" cy="990600"/>
            <a:chOff x="1840" y="1254"/>
            <a:chExt cx="880" cy="832"/>
          </a:xfrm>
        </p:grpSpPr>
        <p:sp>
          <p:nvSpPr>
            <p:cNvPr id="48131" name="Oval 3">
              <a:extLst>
                <a:ext uri="{FF2B5EF4-FFF2-40B4-BE49-F238E27FC236}">
                  <a16:creationId xmlns:a16="http://schemas.microsoft.com/office/drawing/2014/main" id="{585CB0E4-A7E8-40B1-AA8A-89697510B083}"/>
                </a:ext>
              </a:extLst>
            </p:cNvPr>
            <p:cNvSpPr>
              <a:spLocks noChangeArrowheads="1"/>
            </p:cNvSpPr>
            <p:nvPr/>
          </p:nvSpPr>
          <p:spPr bwMode="auto">
            <a:xfrm>
              <a:off x="2032" y="1446"/>
              <a:ext cx="496" cy="448"/>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32" name="Oval 4">
              <a:extLst>
                <a:ext uri="{FF2B5EF4-FFF2-40B4-BE49-F238E27FC236}">
                  <a16:creationId xmlns:a16="http://schemas.microsoft.com/office/drawing/2014/main" id="{29D6A01F-DC68-4BD9-89B0-17D76908AC82}"/>
                </a:ext>
              </a:extLst>
            </p:cNvPr>
            <p:cNvSpPr>
              <a:spLocks noChangeArrowheads="1"/>
            </p:cNvSpPr>
            <p:nvPr/>
          </p:nvSpPr>
          <p:spPr bwMode="auto">
            <a:xfrm>
              <a:off x="1928" y="1342"/>
              <a:ext cx="704" cy="656"/>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33" name="Oval 5">
              <a:extLst>
                <a:ext uri="{FF2B5EF4-FFF2-40B4-BE49-F238E27FC236}">
                  <a16:creationId xmlns:a16="http://schemas.microsoft.com/office/drawing/2014/main" id="{EEDBBCCD-9E09-473A-93A4-1ECADB5AA883}"/>
                </a:ext>
              </a:extLst>
            </p:cNvPr>
            <p:cNvSpPr>
              <a:spLocks noChangeArrowheads="1"/>
            </p:cNvSpPr>
            <p:nvPr/>
          </p:nvSpPr>
          <p:spPr bwMode="auto">
            <a:xfrm>
              <a:off x="2120" y="1534"/>
              <a:ext cx="320" cy="272"/>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34" name="Oval 6">
              <a:extLst>
                <a:ext uri="{FF2B5EF4-FFF2-40B4-BE49-F238E27FC236}">
                  <a16:creationId xmlns:a16="http://schemas.microsoft.com/office/drawing/2014/main" id="{BF7AEDEF-A807-4BC7-B57B-E35D6ECC1B85}"/>
                </a:ext>
              </a:extLst>
            </p:cNvPr>
            <p:cNvSpPr>
              <a:spLocks noChangeArrowheads="1"/>
            </p:cNvSpPr>
            <p:nvPr/>
          </p:nvSpPr>
          <p:spPr bwMode="auto">
            <a:xfrm>
              <a:off x="1840" y="1254"/>
              <a:ext cx="880" cy="832"/>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grpSp>
        <p:nvGrpSpPr>
          <p:cNvPr id="48140" name="Group 12">
            <a:extLst>
              <a:ext uri="{FF2B5EF4-FFF2-40B4-BE49-F238E27FC236}">
                <a16:creationId xmlns:a16="http://schemas.microsoft.com/office/drawing/2014/main" id="{40515C1C-4772-4472-8C61-BF38A56E52FC}"/>
              </a:ext>
            </a:extLst>
          </p:cNvPr>
          <p:cNvGrpSpPr>
            <a:grpSpLocks/>
          </p:cNvGrpSpPr>
          <p:nvPr/>
        </p:nvGrpSpPr>
        <p:grpSpPr bwMode="auto">
          <a:xfrm>
            <a:off x="4933950" y="1852587"/>
            <a:ext cx="1047750" cy="990600"/>
            <a:chOff x="3184" y="1254"/>
            <a:chExt cx="880" cy="832"/>
          </a:xfrm>
        </p:grpSpPr>
        <p:sp>
          <p:nvSpPr>
            <p:cNvPr id="48136" name="Oval 8">
              <a:extLst>
                <a:ext uri="{FF2B5EF4-FFF2-40B4-BE49-F238E27FC236}">
                  <a16:creationId xmlns:a16="http://schemas.microsoft.com/office/drawing/2014/main" id="{0F9AEAF2-D523-4332-8297-34CB721CB2AE}"/>
                </a:ext>
              </a:extLst>
            </p:cNvPr>
            <p:cNvSpPr>
              <a:spLocks noChangeArrowheads="1"/>
            </p:cNvSpPr>
            <p:nvPr/>
          </p:nvSpPr>
          <p:spPr bwMode="auto">
            <a:xfrm>
              <a:off x="3376" y="1446"/>
              <a:ext cx="496" cy="448"/>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37" name="Oval 9">
              <a:extLst>
                <a:ext uri="{FF2B5EF4-FFF2-40B4-BE49-F238E27FC236}">
                  <a16:creationId xmlns:a16="http://schemas.microsoft.com/office/drawing/2014/main" id="{F4120000-C8A3-48F3-B017-9B4660B075F3}"/>
                </a:ext>
              </a:extLst>
            </p:cNvPr>
            <p:cNvSpPr>
              <a:spLocks noChangeArrowheads="1"/>
            </p:cNvSpPr>
            <p:nvPr/>
          </p:nvSpPr>
          <p:spPr bwMode="auto">
            <a:xfrm>
              <a:off x="3272" y="1342"/>
              <a:ext cx="704" cy="656"/>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38" name="Oval 10">
              <a:extLst>
                <a:ext uri="{FF2B5EF4-FFF2-40B4-BE49-F238E27FC236}">
                  <a16:creationId xmlns:a16="http://schemas.microsoft.com/office/drawing/2014/main" id="{41EA1A50-D3AD-4923-AD46-AA1757ED1EC7}"/>
                </a:ext>
              </a:extLst>
            </p:cNvPr>
            <p:cNvSpPr>
              <a:spLocks noChangeArrowheads="1"/>
            </p:cNvSpPr>
            <p:nvPr/>
          </p:nvSpPr>
          <p:spPr bwMode="auto">
            <a:xfrm>
              <a:off x="3464" y="1534"/>
              <a:ext cx="320" cy="272"/>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39" name="Oval 11">
              <a:extLst>
                <a:ext uri="{FF2B5EF4-FFF2-40B4-BE49-F238E27FC236}">
                  <a16:creationId xmlns:a16="http://schemas.microsoft.com/office/drawing/2014/main" id="{852F91C1-2513-4DE8-A6B1-CCE9492BE7CB}"/>
                </a:ext>
              </a:extLst>
            </p:cNvPr>
            <p:cNvSpPr>
              <a:spLocks noChangeArrowheads="1"/>
            </p:cNvSpPr>
            <p:nvPr/>
          </p:nvSpPr>
          <p:spPr bwMode="auto">
            <a:xfrm>
              <a:off x="3184" y="1254"/>
              <a:ext cx="880" cy="832"/>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grpSp>
        <p:nvGrpSpPr>
          <p:cNvPr id="48145" name="Group 17">
            <a:extLst>
              <a:ext uri="{FF2B5EF4-FFF2-40B4-BE49-F238E27FC236}">
                <a16:creationId xmlns:a16="http://schemas.microsoft.com/office/drawing/2014/main" id="{947D6341-57D9-4F4A-B40A-56C7647BA7B3}"/>
              </a:ext>
            </a:extLst>
          </p:cNvPr>
          <p:cNvGrpSpPr>
            <a:grpSpLocks/>
          </p:cNvGrpSpPr>
          <p:nvPr/>
        </p:nvGrpSpPr>
        <p:grpSpPr bwMode="auto">
          <a:xfrm>
            <a:off x="4933950" y="3167037"/>
            <a:ext cx="1047750" cy="990600"/>
            <a:chOff x="3184" y="2358"/>
            <a:chExt cx="880" cy="832"/>
          </a:xfrm>
        </p:grpSpPr>
        <p:sp>
          <p:nvSpPr>
            <p:cNvPr id="48141" name="Oval 13">
              <a:extLst>
                <a:ext uri="{FF2B5EF4-FFF2-40B4-BE49-F238E27FC236}">
                  <a16:creationId xmlns:a16="http://schemas.microsoft.com/office/drawing/2014/main" id="{C58026B3-CAEB-4069-9578-893B415D8545}"/>
                </a:ext>
              </a:extLst>
            </p:cNvPr>
            <p:cNvSpPr>
              <a:spLocks noChangeArrowheads="1"/>
            </p:cNvSpPr>
            <p:nvPr/>
          </p:nvSpPr>
          <p:spPr bwMode="auto">
            <a:xfrm>
              <a:off x="3376" y="2550"/>
              <a:ext cx="496" cy="448"/>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42" name="Oval 14">
              <a:extLst>
                <a:ext uri="{FF2B5EF4-FFF2-40B4-BE49-F238E27FC236}">
                  <a16:creationId xmlns:a16="http://schemas.microsoft.com/office/drawing/2014/main" id="{F114E524-B817-4058-B4A2-103F9BF53C96}"/>
                </a:ext>
              </a:extLst>
            </p:cNvPr>
            <p:cNvSpPr>
              <a:spLocks noChangeArrowheads="1"/>
            </p:cNvSpPr>
            <p:nvPr/>
          </p:nvSpPr>
          <p:spPr bwMode="auto">
            <a:xfrm>
              <a:off x="3272" y="2446"/>
              <a:ext cx="704" cy="656"/>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43" name="Oval 15">
              <a:extLst>
                <a:ext uri="{FF2B5EF4-FFF2-40B4-BE49-F238E27FC236}">
                  <a16:creationId xmlns:a16="http://schemas.microsoft.com/office/drawing/2014/main" id="{7DE574A7-F76B-463B-B836-C5817457C70E}"/>
                </a:ext>
              </a:extLst>
            </p:cNvPr>
            <p:cNvSpPr>
              <a:spLocks noChangeArrowheads="1"/>
            </p:cNvSpPr>
            <p:nvPr/>
          </p:nvSpPr>
          <p:spPr bwMode="auto">
            <a:xfrm>
              <a:off x="3464" y="2638"/>
              <a:ext cx="320" cy="272"/>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44" name="Oval 16">
              <a:extLst>
                <a:ext uri="{FF2B5EF4-FFF2-40B4-BE49-F238E27FC236}">
                  <a16:creationId xmlns:a16="http://schemas.microsoft.com/office/drawing/2014/main" id="{555A48E1-8E47-43CF-BC21-9669B835E3BE}"/>
                </a:ext>
              </a:extLst>
            </p:cNvPr>
            <p:cNvSpPr>
              <a:spLocks noChangeArrowheads="1"/>
            </p:cNvSpPr>
            <p:nvPr/>
          </p:nvSpPr>
          <p:spPr bwMode="auto">
            <a:xfrm>
              <a:off x="3184" y="2358"/>
              <a:ext cx="880" cy="832"/>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grpSp>
        <p:nvGrpSpPr>
          <p:cNvPr id="48150" name="Group 22">
            <a:extLst>
              <a:ext uri="{FF2B5EF4-FFF2-40B4-BE49-F238E27FC236}">
                <a16:creationId xmlns:a16="http://schemas.microsoft.com/office/drawing/2014/main" id="{DF47FBAD-D466-429D-ADD9-D4CA5E021C5A}"/>
              </a:ext>
            </a:extLst>
          </p:cNvPr>
          <p:cNvGrpSpPr>
            <a:grpSpLocks/>
          </p:cNvGrpSpPr>
          <p:nvPr/>
        </p:nvGrpSpPr>
        <p:grpSpPr bwMode="auto">
          <a:xfrm>
            <a:off x="3333750" y="3167037"/>
            <a:ext cx="1047750" cy="990600"/>
            <a:chOff x="1840" y="2358"/>
            <a:chExt cx="880" cy="832"/>
          </a:xfrm>
        </p:grpSpPr>
        <p:sp>
          <p:nvSpPr>
            <p:cNvPr id="48146" name="Oval 18">
              <a:extLst>
                <a:ext uri="{FF2B5EF4-FFF2-40B4-BE49-F238E27FC236}">
                  <a16:creationId xmlns:a16="http://schemas.microsoft.com/office/drawing/2014/main" id="{24A82407-64CF-4F69-8E11-CB165F3CA670}"/>
                </a:ext>
              </a:extLst>
            </p:cNvPr>
            <p:cNvSpPr>
              <a:spLocks noChangeArrowheads="1"/>
            </p:cNvSpPr>
            <p:nvPr/>
          </p:nvSpPr>
          <p:spPr bwMode="auto">
            <a:xfrm>
              <a:off x="2032" y="2550"/>
              <a:ext cx="496" cy="448"/>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47" name="Oval 19">
              <a:extLst>
                <a:ext uri="{FF2B5EF4-FFF2-40B4-BE49-F238E27FC236}">
                  <a16:creationId xmlns:a16="http://schemas.microsoft.com/office/drawing/2014/main" id="{4B2E3F6C-E6EC-4325-B2E0-9105A7DD7F2C}"/>
                </a:ext>
              </a:extLst>
            </p:cNvPr>
            <p:cNvSpPr>
              <a:spLocks noChangeArrowheads="1"/>
            </p:cNvSpPr>
            <p:nvPr/>
          </p:nvSpPr>
          <p:spPr bwMode="auto">
            <a:xfrm>
              <a:off x="1928" y="2446"/>
              <a:ext cx="704" cy="656"/>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48" name="Oval 20">
              <a:extLst>
                <a:ext uri="{FF2B5EF4-FFF2-40B4-BE49-F238E27FC236}">
                  <a16:creationId xmlns:a16="http://schemas.microsoft.com/office/drawing/2014/main" id="{5F168AD0-FE70-46CD-A145-A9C596F6506D}"/>
                </a:ext>
              </a:extLst>
            </p:cNvPr>
            <p:cNvSpPr>
              <a:spLocks noChangeArrowheads="1"/>
            </p:cNvSpPr>
            <p:nvPr/>
          </p:nvSpPr>
          <p:spPr bwMode="auto">
            <a:xfrm>
              <a:off x="2120" y="2638"/>
              <a:ext cx="320" cy="272"/>
            </a:xfrm>
            <a:prstGeom prst="ellipse">
              <a:avLst/>
            </a:prstGeom>
            <a:noFill/>
            <a:ln w="254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49" name="Oval 21">
              <a:extLst>
                <a:ext uri="{FF2B5EF4-FFF2-40B4-BE49-F238E27FC236}">
                  <a16:creationId xmlns:a16="http://schemas.microsoft.com/office/drawing/2014/main" id="{E5667AE3-F1AB-4628-AAC1-70C217AA8EB1}"/>
                </a:ext>
              </a:extLst>
            </p:cNvPr>
            <p:cNvSpPr>
              <a:spLocks noChangeArrowheads="1"/>
            </p:cNvSpPr>
            <p:nvPr/>
          </p:nvSpPr>
          <p:spPr bwMode="auto">
            <a:xfrm>
              <a:off x="1840" y="2358"/>
              <a:ext cx="880" cy="832"/>
            </a:xfrm>
            <a:prstGeom prst="ellipse">
              <a:avLst/>
            </a:prstGeom>
            <a:noFill/>
            <a:ln w="50800">
              <a:solidFill>
                <a:srgbClr val="005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grpSp>
      <p:sp>
        <p:nvSpPr>
          <p:cNvPr id="48151" name="Rectangle 23">
            <a:extLst>
              <a:ext uri="{FF2B5EF4-FFF2-40B4-BE49-F238E27FC236}">
                <a16:creationId xmlns:a16="http://schemas.microsoft.com/office/drawing/2014/main" id="{2A8FBB0F-DDE0-4BFC-B2C8-C6D747CD3A2D}"/>
              </a:ext>
            </a:extLst>
          </p:cNvPr>
          <p:cNvSpPr>
            <a:spLocks noChangeArrowheads="1"/>
          </p:cNvSpPr>
          <p:nvPr/>
        </p:nvSpPr>
        <p:spPr bwMode="auto">
          <a:xfrm>
            <a:off x="3475435" y="1479922"/>
            <a:ext cx="714137"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790015"/>
                </a:solidFill>
              </a:rPr>
              <a:t>Precise</a:t>
            </a:r>
          </a:p>
        </p:txBody>
      </p:sp>
      <p:sp>
        <p:nvSpPr>
          <p:cNvPr id="48152" name="Rectangle 24">
            <a:extLst>
              <a:ext uri="{FF2B5EF4-FFF2-40B4-BE49-F238E27FC236}">
                <a16:creationId xmlns:a16="http://schemas.microsoft.com/office/drawing/2014/main" id="{10AD09E1-A593-4557-9FC9-A892C2D0E232}"/>
              </a:ext>
            </a:extLst>
          </p:cNvPr>
          <p:cNvSpPr>
            <a:spLocks noChangeArrowheads="1"/>
          </p:cNvSpPr>
          <p:nvPr/>
        </p:nvSpPr>
        <p:spPr bwMode="auto">
          <a:xfrm>
            <a:off x="4961335" y="1479922"/>
            <a:ext cx="887261"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790015"/>
                </a:solidFill>
              </a:rPr>
              <a:t>Imprecise</a:t>
            </a:r>
          </a:p>
        </p:txBody>
      </p:sp>
      <p:sp>
        <p:nvSpPr>
          <p:cNvPr id="48153" name="Rectangle 25">
            <a:extLst>
              <a:ext uri="{FF2B5EF4-FFF2-40B4-BE49-F238E27FC236}">
                <a16:creationId xmlns:a16="http://schemas.microsoft.com/office/drawing/2014/main" id="{5AB6E09C-2981-4233-A628-56403E56604C}"/>
              </a:ext>
            </a:extLst>
          </p:cNvPr>
          <p:cNvSpPr>
            <a:spLocks noChangeArrowheads="1"/>
          </p:cNvSpPr>
          <p:nvPr/>
        </p:nvSpPr>
        <p:spPr bwMode="auto">
          <a:xfrm>
            <a:off x="2160985" y="2165722"/>
            <a:ext cx="81993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790015"/>
                </a:solidFill>
              </a:rPr>
              <a:t>Accurate</a:t>
            </a:r>
          </a:p>
        </p:txBody>
      </p:sp>
      <p:sp>
        <p:nvSpPr>
          <p:cNvPr id="48154" name="Rectangle 26">
            <a:extLst>
              <a:ext uri="{FF2B5EF4-FFF2-40B4-BE49-F238E27FC236}">
                <a16:creationId xmlns:a16="http://schemas.microsoft.com/office/drawing/2014/main" id="{47C92275-717C-4FB9-A0ED-3F9220D03ED6}"/>
              </a:ext>
            </a:extLst>
          </p:cNvPr>
          <p:cNvSpPr>
            <a:spLocks noChangeArrowheads="1"/>
          </p:cNvSpPr>
          <p:nvPr/>
        </p:nvSpPr>
        <p:spPr bwMode="auto">
          <a:xfrm>
            <a:off x="2103835" y="3480172"/>
            <a:ext cx="944969"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790015"/>
                </a:solidFill>
              </a:rPr>
              <a:t>Inaccurate</a:t>
            </a:r>
          </a:p>
        </p:txBody>
      </p:sp>
      <p:sp>
        <p:nvSpPr>
          <p:cNvPr id="48155" name="Oval 27">
            <a:extLst>
              <a:ext uri="{FF2B5EF4-FFF2-40B4-BE49-F238E27FC236}">
                <a16:creationId xmlns:a16="http://schemas.microsoft.com/office/drawing/2014/main" id="{7B14A4CA-F607-430B-993A-0C2C85A23BB0}"/>
              </a:ext>
            </a:extLst>
          </p:cNvPr>
          <p:cNvSpPr>
            <a:spLocks noChangeArrowheads="1"/>
          </p:cNvSpPr>
          <p:nvPr/>
        </p:nvSpPr>
        <p:spPr bwMode="auto">
          <a:xfrm>
            <a:off x="3719513" y="22954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56" name="Oval 28">
            <a:extLst>
              <a:ext uri="{FF2B5EF4-FFF2-40B4-BE49-F238E27FC236}">
                <a16:creationId xmlns:a16="http://schemas.microsoft.com/office/drawing/2014/main" id="{746F454A-B9B9-420C-B603-8C1FFB9251AB}"/>
              </a:ext>
            </a:extLst>
          </p:cNvPr>
          <p:cNvSpPr>
            <a:spLocks noChangeArrowheads="1"/>
          </p:cNvSpPr>
          <p:nvPr/>
        </p:nvSpPr>
        <p:spPr bwMode="auto">
          <a:xfrm>
            <a:off x="3833813" y="22383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57" name="Oval 29">
            <a:extLst>
              <a:ext uri="{FF2B5EF4-FFF2-40B4-BE49-F238E27FC236}">
                <a16:creationId xmlns:a16="http://schemas.microsoft.com/office/drawing/2014/main" id="{589C98FF-1962-4802-BA21-C88A2EDDA473}"/>
              </a:ext>
            </a:extLst>
          </p:cNvPr>
          <p:cNvSpPr>
            <a:spLocks noChangeArrowheads="1"/>
          </p:cNvSpPr>
          <p:nvPr/>
        </p:nvSpPr>
        <p:spPr bwMode="auto">
          <a:xfrm>
            <a:off x="3890963" y="23526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58" name="Oval 30">
            <a:extLst>
              <a:ext uri="{FF2B5EF4-FFF2-40B4-BE49-F238E27FC236}">
                <a16:creationId xmlns:a16="http://schemas.microsoft.com/office/drawing/2014/main" id="{3C0C8155-8830-4A49-8B47-C85F459817AD}"/>
              </a:ext>
            </a:extLst>
          </p:cNvPr>
          <p:cNvSpPr>
            <a:spLocks noChangeArrowheads="1"/>
          </p:cNvSpPr>
          <p:nvPr/>
        </p:nvSpPr>
        <p:spPr bwMode="auto">
          <a:xfrm>
            <a:off x="3948113" y="22954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59" name="Oval 31">
            <a:extLst>
              <a:ext uri="{FF2B5EF4-FFF2-40B4-BE49-F238E27FC236}">
                <a16:creationId xmlns:a16="http://schemas.microsoft.com/office/drawing/2014/main" id="{6CD21937-DF6E-4DA5-970A-8D428993CBDE}"/>
              </a:ext>
            </a:extLst>
          </p:cNvPr>
          <p:cNvSpPr>
            <a:spLocks noChangeArrowheads="1"/>
          </p:cNvSpPr>
          <p:nvPr/>
        </p:nvSpPr>
        <p:spPr bwMode="auto">
          <a:xfrm>
            <a:off x="3776663" y="23526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0" name="Oval 32">
            <a:extLst>
              <a:ext uri="{FF2B5EF4-FFF2-40B4-BE49-F238E27FC236}">
                <a16:creationId xmlns:a16="http://schemas.microsoft.com/office/drawing/2014/main" id="{1FF364F3-3ACF-4389-B46F-1876B420112D}"/>
              </a:ext>
            </a:extLst>
          </p:cNvPr>
          <p:cNvSpPr>
            <a:spLocks noChangeArrowheads="1"/>
          </p:cNvSpPr>
          <p:nvPr/>
        </p:nvSpPr>
        <p:spPr bwMode="auto">
          <a:xfrm>
            <a:off x="5262563" y="22383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1" name="Oval 33">
            <a:extLst>
              <a:ext uri="{FF2B5EF4-FFF2-40B4-BE49-F238E27FC236}">
                <a16:creationId xmlns:a16="http://schemas.microsoft.com/office/drawing/2014/main" id="{2402E36A-BDA4-47C4-9DBE-EE20E174C7F2}"/>
              </a:ext>
            </a:extLst>
          </p:cNvPr>
          <p:cNvSpPr>
            <a:spLocks noChangeArrowheads="1"/>
          </p:cNvSpPr>
          <p:nvPr/>
        </p:nvSpPr>
        <p:spPr bwMode="auto">
          <a:xfrm>
            <a:off x="5491163" y="21240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2" name="Oval 34">
            <a:extLst>
              <a:ext uri="{FF2B5EF4-FFF2-40B4-BE49-F238E27FC236}">
                <a16:creationId xmlns:a16="http://schemas.microsoft.com/office/drawing/2014/main" id="{334C90BB-54EC-44BD-A381-AE569378F662}"/>
              </a:ext>
            </a:extLst>
          </p:cNvPr>
          <p:cNvSpPr>
            <a:spLocks noChangeArrowheads="1"/>
          </p:cNvSpPr>
          <p:nvPr/>
        </p:nvSpPr>
        <p:spPr bwMode="auto">
          <a:xfrm>
            <a:off x="5434013" y="24097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3" name="Oval 35">
            <a:extLst>
              <a:ext uri="{FF2B5EF4-FFF2-40B4-BE49-F238E27FC236}">
                <a16:creationId xmlns:a16="http://schemas.microsoft.com/office/drawing/2014/main" id="{8EE7A2BD-D0E9-4ACE-9665-B77E1B8C09ED}"/>
              </a:ext>
            </a:extLst>
          </p:cNvPr>
          <p:cNvSpPr>
            <a:spLocks noChangeArrowheads="1"/>
          </p:cNvSpPr>
          <p:nvPr/>
        </p:nvSpPr>
        <p:spPr bwMode="auto">
          <a:xfrm>
            <a:off x="5662613" y="22383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4" name="Oval 36">
            <a:extLst>
              <a:ext uri="{FF2B5EF4-FFF2-40B4-BE49-F238E27FC236}">
                <a16:creationId xmlns:a16="http://schemas.microsoft.com/office/drawing/2014/main" id="{C93177B4-C13F-475F-8580-DBA93C8EAD10}"/>
              </a:ext>
            </a:extLst>
          </p:cNvPr>
          <p:cNvSpPr>
            <a:spLocks noChangeArrowheads="1"/>
          </p:cNvSpPr>
          <p:nvPr/>
        </p:nvSpPr>
        <p:spPr bwMode="auto">
          <a:xfrm>
            <a:off x="5262563" y="24669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5" name="Oval 37">
            <a:extLst>
              <a:ext uri="{FF2B5EF4-FFF2-40B4-BE49-F238E27FC236}">
                <a16:creationId xmlns:a16="http://schemas.microsoft.com/office/drawing/2014/main" id="{A50315E3-6CCA-44A2-AB4A-B8AA74A81C62}"/>
              </a:ext>
            </a:extLst>
          </p:cNvPr>
          <p:cNvSpPr>
            <a:spLocks noChangeArrowheads="1"/>
          </p:cNvSpPr>
          <p:nvPr/>
        </p:nvSpPr>
        <p:spPr bwMode="auto">
          <a:xfrm>
            <a:off x="4176713" y="34956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6" name="Oval 38">
            <a:extLst>
              <a:ext uri="{FF2B5EF4-FFF2-40B4-BE49-F238E27FC236}">
                <a16:creationId xmlns:a16="http://schemas.microsoft.com/office/drawing/2014/main" id="{A1F3157D-3C73-45C7-BB8E-5FEB77048829}"/>
              </a:ext>
            </a:extLst>
          </p:cNvPr>
          <p:cNvSpPr>
            <a:spLocks noChangeArrowheads="1"/>
          </p:cNvSpPr>
          <p:nvPr/>
        </p:nvSpPr>
        <p:spPr bwMode="auto">
          <a:xfrm>
            <a:off x="4062413" y="33241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7" name="Oval 39">
            <a:extLst>
              <a:ext uri="{FF2B5EF4-FFF2-40B4-BE49-F238E27FC236}">
                <a16:creationId xmlns:a16="http://schemas.microsoft.com/office/drawing/2014/main" id="{07C29D7A-DB21-49A8-B1DE-1B18C625FF35}"/>
              </a:ext>
            </a:extLst>
          </p:cNvPr>
          <p:cNvSpPr>
            <a:spLocks noChangeArrowheads="1"/>
          </p:cNvSpPr>
          <p:nvPr/>
        </p:nvSpPr>
        <p:spPr bwMode="auto">
          <a:xfrm>
            <a:off x="4062413" y="33813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8" name="Oval 40">
            <a:extLst>
              <a:ext uri="{FF2B5EF4-FFF2-40B4-BE49-F238E27FC236}">
                <a16:creationId xmlns:a16="http://schemas.microsoft.com/office/drawing/2014/main" id="{E0B1BFF6-35A3-43E7-AFC3-5BBE8F666A0F}"/>
              </a:ext>
            </a:extLst>
          </p:cNvPr>
          <p:cNvSpPr>
            <a:spLocks noChangeArrowheads="1"/>
          </p:cNvSpPr>
          <p:nvPr/>
        </p:nvSpPr>
        <p:spPr bwMode="auto">
          <a:xfrm>
            <a:off x="4062413" y="34956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69" name="Oval 41">
            <a:extLst>
              <a:ext uri="{FF2B5EF4-FFF2-40B4-BE49-F238E27FC236}">
                <a16:creationId xmlns:a16="http://schemas.microsoft.com/office/drawing/2014/main" id="{35D6A142-8A36-4D47-90D5-DEA9697354FF}"/>
              </a:ext>
            </a:extLst>
          </p:cNvPr>
          <p:cNvSpPr>
            <a:spLocks noChangeArrowheads="1"/>
          </p:cNvSpPr>
          <p:nvPr/>
        </p:nvSpPr>
        <p:spPr bwMode="auto">
          <a:xfrm>
            <a:off x="4176713" y="33813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0" name="Oval 42">
            <a:extLst>
              <a:ext uri="{FF2B5EF4-FFF2-40B4-BE49-F238E27FC236}">
                <a16:creationId xmlns:a16="http://schemas.microsoft.com/office/drawing/2014/main" id="{87971890-693B-4029-A474-7CF0390D022F}"/>
              </a:ext>
            </a:extLst>
          </p:cNvPr>
          <p:cNvSpPr>
            <a:spLocks noChangeArrowheads="1"/>
          </p:cNvSpPr>
          <p:nvPr/>
        </p:nvSpPr>
        <p:spPr bwMode="auto">
          <a:xfrm>
            <a:off x="5434013" y="33241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1" name="Oval 43">
            <a:extLst>
              <a:ext uri="{FF2B5EF4-FFF2-40B4-BE49-F238E27FC236}">
                <a16:creationId xmlns:a16="http://schemas.microsoft.com/office/drawing/2014/main" id="{2EAA805A-8B51-4AB9-93C8-5D173114E954}"/>
              </a:ext>
            </a:extLst>
          </p:cNvPr>
          <p:cNvSpPr>
            <a:spLocks noChangeArrowheads="1"/>
          </p:cNvSpPr>
          <p:nvPr/>
        </p:nvSpPr>
        <p:spPr bwMode="auto">
          <a:xfrm>
            <a:off x="5605463" y="32098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2" name="Oval 44">
            <a:extLst>
              <a:ext uri="{FF2B5EF4-FFF2-40B4-BE49-F238E27FC236}">
                <a16:creationId xmlns:a16="http://schemas.microsoft.com/office/drawing/2014/main" id="{B65DDE97-C164-435F-9017-9C232A26FB9F}"/>
              </a:ext>
            </a:extLst>
          </p:cNvPr>
          <p:cNvSpPr>
            <a:spLocks noChangeArrowheads="1"/>
          </p:cNvSpPr>
          <p:nvPr/>
        </p:nvSpPr>
        <p:spPr bwMode="auto">
          <a:xfrm>
            <a:off x="5776913" y="349564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3" name="Oval 45">
            <a:extLst>
              <a:ext uri="{FF2B5EF4-FFF2-40B4-BE49-F238E27FC236}">
                <a16:creationId xmlns:a16="http://schemas.microsoft.com/office/drawing/2014/main" id="{23639AC0-DA92-47C1-A152-E47736E28350}"/>
              </a:ext>
            </a:extLst>
          </p:cNvPr>
          <p:cNvSpPr>
            <a:spLocks noChangeArrowheads="1"/>
          </p:cNvSpPr>
          <p:nvPr/>
        </p:nvSpPr>
        <p:spPr bwMode="auto">
          <a:xfrm>
            <a:off x="5776913" y="33241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4" name="Oval 46">
            <a:extLst>
              <a:ext uri="{FF2B5EF4-FFF2-40B4-BE49-F238E27FC236}">
                <a16:creationId xmlns:a16="http://schemas.microsoft.com/office/drawing/2014/main" id="{A8301BBD-9449-4EB1-955E-7A6984648F40}"/>
              </a:ext>
            </a:extLst>
          </p:cNvPr>
          <p:cNvSpPr>
            <a:spLocks noChangeArrowheads="1"/>
          </p:cNvSpPr>
          <p:nvPr/>
        </p:nvSpPr>
        <p:spPr bwMode="auto">
          <a:xfrm>
            <a:off x="5491163" y="3552799"/>
            <a:ext cx="47625" cy="47625"/>
          </a:xfrm>
          <a:prstGeom prst="ellipse">
            <a:avLst/>
          </a:prstGeom>
          <a:solidFill>
            <a:srgbClr val="FC0128"/>
          </a:solidFill>
          <a:ln w="12700">
            <a:solidFill>
              <a:srgbClr val="79001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5" name="Line 47">
            <a:extLst>
              <a:ext uri="{FF2B5EF4-FFF2-40B4-BE49-F238E27FC236}">
                <a16:creationId xmlns:a16="http://schemas.microsoft.com/office/drawing/2014/main" id="{6F872E8D-D87A-4506-90CB-472EE1181918}"/>
              </a:ext>
            </a:extLst>
          </p:cNvPr>
          <p:cNvSpPr>
            <a:spLocks noChangeShapeType="1"/>
          </p:cNvSpPr>
          <p:nvPr/>
        </p:nvSpPr>
        <p:spPr bwMode="auto">
          <a:xfrm flipV="1">
            <a:off x="3895725" y="3376587"/>
            <a:ext cx="209550" cy="285750"/>
          </a:xfrm>
          <a:prstGeom prst="line">
            <a:avLst/>
          </a:prstGeom>
          <a:noFill/>
          <a:ln w="25400">
            <a:solidFill>
              <a:srgbClr val="AD6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6" name="Line 48">
            <a:extLst>
              <a:ext uri="{FF2B5EF4-FFF2-40B4-BE49-F238E27FC236}">
                <a16:creationId xmlns:a16="http://schemas.microsoft.com/office/drawing/2014/main" id="{9081626A-B1E8-42F4-A668-0ED70DD8307D}"/>
              </a:ext>
            </a:extLst>
          </p:cNvPr>
          <p:cNvSpPr>
            <a:spLocks noChangeShapeType="1"/>
          </p:cNvSpPr>
          <p:nvPr/>
        </p:nvSpPr>
        <p:spPr bwMode="auto">
          <a:xfrm flipV="1">
            <a:off x="5495925" y="3376587"/>
            <a:ext cx="209550" cy="285750"/>
          </a:xfrm>
          <a:prstGeom prst="line">
            <a:avLst/>
          </a:prstGeom>
          <a:noFill/>
          <a:ln w="25400">
            <a:solidFill>
              <a:srgbClr val="AD69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8177" name="Rectangle 49">
            <a:extLst>
              <a:ext uri="{FF2B5EF4-FFF2-40B4-BE49-F238E27FC236}">
                <a16:creationId xmlns:a16="http://schemas.microsoft.com/office/drawing/2014/main" id="{286240BE-2B7B-433B-B0BE-8E81C5663726}"/>
              </a:ext>
            </a:extLst>
          </p:cNvPr>
          <p:cNvSpPr>
            <a:spLocks noChangeArrowheads="1"/>
          </p:cNvSpPr>
          <p:nvPr/>
        </p:nvSpPr>
        <p:spPr bwMode="auto">
          <a:xfrm>
            <a:off x="4446985" y="3343250"/>
            <a:ext cx="512158"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AD6900"/>
                </a:solidFill>
              </a:rPr>
              <a:t>Bias</a:t>
            </a:r>
          </a:p>
        </p:txBody>
      </p:sp>
      <p:sp>
        <p:nvSpPr>
          <p:cNvPr id="48178" name="Rectangle 50">
            <a:extLst>
              <a:ext uri="{FF2B5EF4-FFF2-40B4-BE49-F238E27FC236}">
                <a16:creationId xmlns:a16="http://schemas.microsoft.com/office/drawing/2014/main" id="{BC932293-3197-4666-8820-8667F012739B}"/>
              </a:ext>
            </a:extLst>
          </p:cNvPr>
          <p:cNvSpPr>
            <a:spLocks noChangeArrowheads="1"/>
          </p:cNvSpPr>
          <p:nvPr/>
        </p:nvSpPr>
        <p:spPr bwMode="auto">
          <a:xfrm>
            <a:off x="2967578" y="4371950"/>
            <a:ext cx="3238610"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pPr algn="ctr"/>
            <a:r>
              <a:rPr lang="en-US" altLang="fr-FR" sz="1500">
                <a:solidFill>
                  <a:srgbClr val="00279F"/>
                </a:solidFill>
              </a:rPr>
              <a:t>You</a:t>
            </a:r>
            <a:r>
              <a:rPr lang="en-US" altLang="fr-FR" sz="1500">
                <a:solidFill>
                  <a:srgbClr val="FC0128"/>
                </a:solidFill>
              </a:rPr>
              <a:t> can </a:t>
            </a:r>
            <a:r>
              <a:rPr lang="en-US" altLang="fr-FR" sz="1500">
                <a:solidFill>
                  <a:srgbClr val="00279F"/>
                </a:solidFill>
              </a:rPr>
              <a:t>correct for </a:t>
            </a:r>
            <a:r>
              <a:rPr lang="en-US" altLang="fr-FR" sz="1500">
                <a:solidFill>
                  <a:srgbClr val="790015"/>
                </a:solidFill>
              </a:rPr>
              <a:t>Bias</a:t>
            </a:r>
            <a:endParaRPr lang="en-US" altLang="fr-FR" sz="1500">
              <a:solidFill>
                <a:srgbClr val="FC0128"/>
              </a:solidFill>
            </a:endParaRPr>
          </a:p>
          <a:p>
            <a:pPr algn="ctr"/>
            <a:r>
              <a:rPr lang="en-US" altLang="fr-FR" sz="1500">
                <a:solidFill>
                  <a:srgbClr val="00279F"/>
                </a:solidFill>
              </a:rPr>
              <a:t>You</a:t>
            </a:r>
            <a:r>
              <a:rPr lang="en-US" altLang="fr-FR" sz="1500">
                <a:solidFill>
                  <a:srgbClr val="FC0128"/>
                </a:solidFill>
              </a:rPr>
              <a:t> can </a:t>
            </a:r>
            <a:r>
              <a:rPr lang="en-US" altLang="fr-FR" sz="1500">
                <a:solidFill>
                  <a:srgbClr val="790015"/>
                </a:solidFill>
              </a:rPr>
              <a:t>NOT</a:t>
            </a:r>
            <a:r>
              <a:rPr lang="en-US" altLang="fr-FR" sz="1500">
                <a:solidFill>
                  <a:srgbClr val="FC0128"/>
                </a:solidFill>
              </a:rPr>
              <a:t> </a:t>
            </a:r>
            <a:r>
              <a:rPr lang="en-US" altLang="fr-FR" sz="1500">
                <a:solidFill>
                  <a:srgbClr val="00279F"/>
                </a:solidFill>
              </a:rPr>
              <a:t>correct for </a:t>
            </a:r>
            <a:r>
              <a:rPr lang="en-US" altLang="fr-FR" sz="1500">
                <a:solidFill>
                  <a:srgbClr val="790015"/>
                </a:solidFill>
              </a:rPr>
              <a:t>Imprecision</a:t>
            </a:r>
          </a:p>
        </p:txBody>
      </p:sp>
      <p:sp>
        <p:nvSpPr>
          <p:cNvPr id="3" name="Espace réservé du numéro de diapositive 2">
            <a:extLst>
              <a:ext uri="{FF2B5EF4-FFF2-40B4-BE49-F238E27FC236}">
                <a16:creationId xmlns:a16="http://schemas.microsoft.com/office/drawing/2014/main" id="{409166F5-F164-1E40-8B8C-D9C1DA049BFA}"/>
              </a:ext>
            </a:extLst>
          </p:cNvPr>
          <p:cNvSpPr>
            <a:spLocks noGrp="1"/>
          </p:cNvSpPr>
          <p:nvPr>
            <p:ph type="sldNum" sz="quarter" idx="11"/>
          </p:nvPr>
        </p:nvSpPr>
        <p:spPr/>
        <p:txBody>
          <a:bodyPr/>
          <a:lstStyle/>
          <a:p>
            <a:fld id="{4E950855-28E0-B842-9330-3B380073FD02}" type="slidenum">
              <a:rPr lang="fr-FR" smtClean="0"/>
              <a:pPr/>
              <a:t>67</a:t>
            </a:fld>
            <a:endParaRPr lang="fr-FR" dirty="0"/>
          </a:p>
        </p:txBody>
      </p:sp>
    </p:spTree>
    <p:extLst>
      <p:ext uri="{BB962C8B-B14F-4D97-AF65-F5344CB8AC3E}">
        <p14:creationId xmlns:p14="http://schemas.microsoft.com/office/powerpoint/2010/main" val="1507191609"/>
      </p:ext>
    </p:extLst>
  </p:cSld>
  <p:clrMapOvr>
    <a:masterClrMapping/>
  </p:clrMapOvr>
  <p:transition spd="med" advTm="8000">
    <p:wipe di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308A0E2-8D66-4FC4-9048-FDCAD72502A0}"/>
              </a:ext>
            </a:extLst>
          </p:cNvPr>
          <p:cNvSpPr>
            <a:spLocks noGrp="1" noChangeArrowheads="1"/>
          </p:cNvSpPr>
          <p:nvPr>
            <p:ph type="title"/>
          </p:nvPr>
        </p:nvSpPr>
        <p:spPr/>
        <p:txBody>
          <a:bodyPr/>
          <a:lstStyle/>
          <a:p>
            <a:r>
              <a:rPr lang="en-US" altLang="fr-FR"/>
              <a:t>Bias</a:t>
            </a:r>
          </a:p>
        </p:txBody>
      </p:sp>
      <p:sp>
        <p:nvSpPr>
          <p:cNvPr id="49155" name="Rectangle 3">
            <a:extLst>
              <a:ext uri="{FF2B5EF4-FFF2-40B4-BE49-F238E27FC236}">
                <a16:creationId xmlns:a16="http://schemas.microsoft.com/office/drawing/2014/main" id="{3A2BFF38-DA77-43BD-8DBB-0DB245E2491A}"/>
              </a:ext>
            </a:extLst>
          </p:cNvPr>
          <p:cNvSpPr>
            <a:spLocks noGrp="1" noChangeArrowheads="1"/>
          </p:cNvSpPr>
          <p:nvPr>
            <p:ph sz="quarter" idx="12"/>
          </p:nvPr>
        </p:nvSpPr>
        <p:spPr>
          <a:xfrm>
            <a:off x="4628812" y="1541035"/>
            <a:ext cx="4057987" cy="3053588"/>
          </a:xfrm>
        </p:spPr>
        <p:txBody>
          <a:bodyPr>
            <a:normAutofit fontScale="92500" lnSpcReduction="10000"/>
          </a:bodyPr>
          <a:lstStyle/>
          <a:p>
            <a:r>
              <a:rPr lang="en-US" altLang="fr-FR" dirty="0"/>
              <a:t>Difference between average of measurements and an Agreed Upon standard value</a:t>
            </a:r>
          </a:p>
          <a:p>
            <a:r>
              <a:rPr lang="en-US" altLang="fr-FR" dirty="0"/>
              <a:t>Known as Accuracy</a:t>
            </a:r>
          </a:p>
          <a:p>
            <a:r>
              <a:rPr lang="en-US" altLang="fr-FR" dirty="0"/>
              <a:t>Cannot be evaluated without a Standard</a:t>
            </a:r>
          </a:p>
          <a:p>
            <a:r>
              <a:rPr lang="en-US" altLang="fr-FR" dirty="0"/>
              <a:t>Adds a Consistent “Bias Factor” to ALL measurements</a:t>
            </a:r>
          </a:p>
          <a:p>
            <a:r>
              <a:rPr lang="en-US" altLang="fr-FR" dirty="0"/>
              <a:t>Affects all measurements in the same way</a:t>
            </a:r>
          </a:p>
        </p:txBody>
      </p:sp>
      <p:pic>
        <p:nvPicPr>
          <p:cNvPr id="49156" name="Picture 4">
            <a:extLst>
              <a:ext uri="{FF2B5EF4-FFF2-40B4-BE49-F238E27FC236}">
                <a16:creationId xmlns:a16="http://schemas.microsoft.com/office/drawing/2014/main" id="{8010E1E6-898A-4C1F-8D29-0DEE005B4E82}"/>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0052" y="2335139"/>
            <a:ext cx="2628900" cy="111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Rectangle 5">
            <a:extLst>
              <a:ext uri="{FF2B5EF4-FFF2-40B4-BE49-F238E27FC236}">
                <a16:creationId xmlns:a16="http://schemas.microsoft.com/office/drawing/2014/main" id="{71165121-1F94-4F32-9A5E-23ABB706BEC1}"/>
              </a:ext>
            </a:extLst>
          </p:cNvPr>
          <p:cNvSpPr>
            <a:spLocks noChangeArrowheads="1"/>
          </p:cNvSpPr>
          <p:nvPr/>
        </p:nvSpPr>
        <p:spPr bwMode="auto">
          <a:xfrm>
            <a:off x="591404" y="2188692"/>
            <a:ext cx="839172"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pPr algn="ctr"/>
            <a:r>
              <a:rPr lang="en-US" altLang="fr-FR" sz="1350" dirty="0">
                <a:solidFill>
                  <a:srgbClr val="005400"/>
                </a:solidFill>
                <a:latin typeface="Arial" panose="020B0604020202020204" pitchFamily="34" charset="0"/>
              </a:rPr>
              <a:t>Standard</a:t>
            </a:r>
          </a:p>
          <a:p>
            <a:pPr algn="ctr"/>
            <a:r>
              <a:rPr lang="en-US" altLang="fr-FR" sz="1350" dirty="0">
                <a:solidFill>
                  <a:srgbClr val="005400"/>
                </a:solidFill>
                <a:latin typeface="Arial" panose="020B0604020202020204" pitchFamily="34" charset="0"/>
              </a:rPr>
              <a:t>Value</a:t>
            </a:r>
          </a:p>
        </p:txBody>
      </p:sp>
      <p:sp>
        <p:nvSpPr>
          <p:cNvPr id="49158" name="Rectangle 6">
            <a:extLst>
              <a:ext uri="{FF2B5EF4-FFF2-40B4-BE49-F238E27FC236}">
                <a16:creationId xmlns:a16="http://schemas.microsoft.com/office/drawing/2014/main" id="{FF4136C9-7161-44A9-AC67-842A09CDBF31}"/>
              </a:ext>
            </a:extLst>
          </p:cNvPr>
          <p:cNvSpPr>
            <a:spLocks noChangeArrowheads="1"/>
          </p:cNvSpPr>
          <p:nvPr/>
        </p:nvSpPr>
        <p:spPr bwMode="auto">
          <a:xfrm>
            <a:off x="1519386" y="3410273"/>
            <a:ext cx="167593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00279F"/>
                </a:solidFill>
              </a:rPr>
              <a:t>Measurement Scale</a:t>
            </a:r>
          </a:p>
        </p:txBody>
      </p:sp>
      <p:sp>
        <p:nvSpPr>
          <p:cNvPr id="49159" name="Line 7">
            <a:extLst>
              <a:ext uri="{FF2B5EF4-FFF2-40B4-BE49-F238E27FC236}">
                <a16:creationId xmlns:a16="http://schemas.microsoft.com/office/drawing/2014/main" id="{A134EEB8-E35B-44AB-9E74-6F974AC43EE5}"/>
              </a:ext>
            </a:extLst>
          </p:cNvPr>
          <p:cNvSpPr>
            <a:spLocks noChangeShapeType="1"/>
          </p:cNvSpPr>
          <p:nvPr/>
        </p:nvSpPr>
        <p:spPr bwMode="auto">
          <a:xfrm flipV="1">
            <a:off x="1873002" y="2277988"/>
            <a:ext cx="0" cy="108585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9160" name="Line 8">
            <a:extLst>
              <a:ext uri="{FF2B5EF4-FFF2-40B4-BE49-F238E27FC236}">
                <a16:creationId xmlns:a16="http://schemas.microsoft.com/office/drawing/2014/main" id="{18C4312C-76BC-465A-9BF2-3152E29A09FC}"/>
              </a:ext>
            </a:extLst>
          </p:cNvPr>
          <p:cNvSpPr>
            <a:spLocks noChangeShapeType="1"/>
          </p:cNvSpPr>
          <p:nvPr/>
        </p:nvSpPr>
        <p:spPr bwMode="auto">
          <a:xfrm>
            <a:off x="2501652" y="2239888"/>
            <a:ext cx="0" cy="1104900"/>
          </a:xfrm>
          <a:prstGeom prst="line">
            <a:avLst/>
          </a:prstGeom>
          <a:noFill/>
          <a:ln w="50800">
            <a:solidFill>
              <a:srgbClr val="AD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9161" name="Line 9">
            <a:extLst>
              <a:ext uri="{FF2B5EF4-FFF2-40B4-BE49-F238E27FC236}">
                <a16:creationId xmlns:a16="http://schemas.microsoft.com/office/drawing/2014/main" id="{B2E39E5B-8113-4DC3-BF3B-B8C4AD98EDF0}"/>
              </a:ext>
            </a:extLst>
          </p:cNvPr>
          <p:cNvSpPr>
            <a:spLocks noChangeShapeType="1"/>
          </p:cNvSpPr>
          <p:nvPr/>
        </p:nvSpPr>
        <p:spPr bwMode="auto">
          <a:xfrm>
            <a:off x="1882527" y="2335138"/>
            <a:ext cx="609600" cy="0"/>
          </a:xfrm>
          <a:prstGeom prst="line">
            <a:avLst/>
          </a:prstGeom>
          <a:noFill/>
          <a:ln w="25400">
            <a:solidFill>
              <a:srgbClr val="FC012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9162" name="Rectangle 10">
            <a:extLst>
              <a:ext uri="{FF2B5EF4-FFF2-40B4-BE49-F238E27FC236}">
                <a16:creationId xmlns:a16="http://schemas.microsoft.com/office/drawing/2014/main" id="{349D4D11-2109-44A5-B80F-268BB678CAE2}"/>
              </a:ext>
            </a:extLst>
          </p:cNvPr>
          <p:cNvSpPr>
            <a:spLocks noChangeArrowheads="1"/>
          </p:cNvSpPr>
          <p:nvPr/>
        </p:nvSpPr>
        <p:spPr bwMode="auto">
          <a:xfrm>
            <a:off x="1919436" y="2016051"/>
            <a:ext cx="512158"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FC0128"/>
                </a:solidFill>
              </a:rPr>
              <a:t>Bias</a:t>
            </a:r>
          </a:p>
        </p:txBody>
      </p:sp>
      <p:sp>
        <p:nvSpPr>
          <p:cNvPr id="49163" name="Line 11">
            <a:extLst>
              <a:ext uri="{FF2B5EF4-FFF2-40B4-BE49-F238E27FC236}">
                <a16:creationId xmlns:a16="http://schemas.microsoft.com/office/drawing/2014/main" id="{281D82B5-100B-4AA4-938A-8DCB221F5202}"/>
              </a:ext>
            </a:extLst>
          </p:cNvPr>
          <p:cNvSpPr>
            <a:spLocks noChangeShapeType="1"/>
          </p:cNvSpPr>
          <p:nvPr/>
        </p:nvSpPr>
        <p:spPr bwMode="auto">
          <a:xfrm>
            <a:off x="920502" y="3363838"/>
            <a:ext cx="3219450" cy="0"/>
          </a:xfrm>
          <a:prstGeom prst="line">
            <a:avLst/>
          </a:prstGeom>
          <a:noFill/>
          <a:ln w="50800">
            <a:solidFill>
              <a:srgbClr val="0054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49164" name="Line 12">
            <a:extLst>
              <a:ext uri="{FF2B5EF4-FFF2-40B4-BE49-F238E27FC236}">
                <a16:creationId xmlns:a16="http://schemas.microsoft.com/office/drawing/2014/main" id="{210A0E52-0BB1-43C5-98B2-094CD5D0C71B}"/>
              </a:ext>
            </a:extLst>
          </p:cNvPr>
          <p:cNvSpPr>
            <a:spLocks noChangeShapeType="1"/>
          </p:cNvSpPr>
          <p:nvPr/>
        </p:nvSpPr>
        <p:spPr bwMode="auto">
          <a:xfrm>
            <a:off x="1377702" y="2439913"/>
            <a:ext cx="476250" cy="0"/>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 name="Espace réservé du numéro de diapositive 4">
            <a:extLst>
              <a:ext uri="{FF2B5EF4-FFF2-40B4-BE49-F238E27FC236}">
                <a16:creationId xmlns:a16="http://schemas.microsoft.com/office/drawing/2014/main" id="{E5B11B05-891B-3648-A326-203335B930A0}"/>
              </a:ext>
            </a:extLst>
          </p:cNvPr>
          <p:cNvSpPr>
            <a:spLocks noGrp="1"/>
          </p:cNvSpPr>
          <p:nvPr>
            <p:ph type="sldNum" sz="quarter" idx="11"/>
          </p:nvPr>
        </p:nvSpPr>
        <p:spPr/>
        <p:txBody>
          <a:bodyPr/>
          <a:lstStyle/>
          <a:p>
            <a:fld id="{4E950855-28E0-B842-9330-3B380073FD02}" type="slidenum">
              <a:rPr lang="fr-FR" smtClean="0"/>
              <a:pPr/>
              <a:t>68</a:t>
            </a:fld>
            <a:endParaRPr lang="fr-FR" dirty="0"/>
          </a:p>
        </p:txBody>
      </p:sp>
    </p:spTree>
    <p:extLst>
      <p:ext uri="{BB962C8B-B14F-4D97-AF65-F5344CB8AC3E}">
        <p14:creationId xmlns:p14="http://schemas.microsoft.com/office/powerpoint/2010/main" val="1750322047"/>
      </p:ext>
    </p:extLst>
  </p:cSld>
  <p:clrMapOvr>
    <a:masterClrMapping/>
  </p:clrMapOvr>
  <p:transition spd="med" advTm="8000">
    <p:wipe di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58991A34-6F98-4B11-A0B4-D3B6B558880F}"/>
              </a:ext>
            </a:extLst>
          </p:cNvPr>
          <p:cNvSpPr>
            <a:spLocks noGrp="1" noChangeArrowheads="1"/>
          </p:cNvSpPr>
          <p:nvPr>
            <p:ph type="title"/>
          </p:nvPr>
        </p:nvSpPr>
        <p:spPr/>
        <p:txBody>
          <a:bodyPr/>
          <a:lstStyle/>
          <a:p>
            <a:r>
              <a:rPr lang="en-US" altLang="fr-FR"/>
              <a:t>Causes of Bias</a:t>
            </a:r>
          </a:p>
        </p:txBody>
      </p:sp>
      <p:sp>
        <p:nvSpPr>
          <p:cNvPr id="50179" name="Rectangle 3">
            <a:extLst>
              <a:ext uri="{FF2B5EF4-FFF2-40B4-BE49-F238E27FC236}">
                <a16:creationId xmlns:a16="http://schemas.microsoft.com/office/drawing/2014/main" id="{89C504B9-BA8F-4A18-B676-B23B7E931B30}"/>
              </a:ext>
            </a:extLst>
          </p:cNvPr>
          <p:cNvSpPr>
            <a:spLocks noGrp="1" noChangeArrowheads="1"/>
          </p:cNvSpPr>
          <p:nvPr>
            <p:ph sz="quarter" idx="12"/>
          </p:nvPr>
        </p:nvSpPr>
        <p:spPr/>
        <p:txBody>
          <a:bodyPr/>
          <a:lstStyle/>
          <a:p>
            <a:r>
              <a:rPr lang="en-US" altLang="fr-FR" dirty="0"/>
              <a:t>Error in Master</a:t>
            </a:r>
          </a:p>
          <a:p>
            <a:r>
              <a:rPr lang="en-US" altLang="fr-FR" dirty="0"/>
              <a:t>Worn components</a:t>
            </a:r>
          </a:p>
          <a:p>
            <a:r>
              <a:rPr lang="en-US" altLang="fr-FR" dirty="0"/>
              <a:t>Instrument improperly calibrated</a:t>
            </a:r>
          </a:p>
          <a:p>
            <a:r>
              <a:rPr lang="en-US" altLang="fr-FR" dirty="0"/>
              <a:t>Instrument damaged</a:t>
            </a:r>
          </a:p>
          <a:p>
            <a:r>
              <a:rPr lang="en-US" altLang="fr-FR" dirty="0"/>
              <a:t>Instrument improperly used</a:t>
            </a:r>
          </a:p>
          <a:p>
            <a:r>
              <a:rPr lang="en-US" altLang="fr-FR" dirty="0"/>
              <a:t>Instrument read incorrectly</a:t>
            </a:r>
          </a:p>
          <a:p>
            <a:r>
              <a:rPr lang="en-US" altLang="fr-FR" dirty="0"/>
              <a:t>Part set incorrectly (wrong datum)</a:t>
            </a:r>
          </a:p>
        </p:txBody>
      </p:sp>
      <p:sp>
        <p:nvSpPr>
          <p:cNvPr id="5" name="Espace réservé du numéro de diapositive 4">
            <a:extLst>
              <a:ext uri="{FF2B5EF4-FFF2-40B4-BE49-F238E27FC236}">
                <a16:creationId xmlns:a16="http://schemas.microsoft.com/office/drawing/2014/main" id="{F00CB5BF-8FD3-0946-9F4B-91B8790B7D90}"/>
              </a:ext>
            </a:extLst>
          </p:cNvPr>
          <p:cNvSpPr>
            <a:spLocks noGrp="1"/>
          </p:cNvSpPr>
          <p:nvPr>
            <p:ph type="sldNum" sz="quarter" idx="11"/>
          </p:nvPr>
        </p:nvSpPr>
        <p:spPr/>
        <p:txBody>
          <a:bodyPr/>
          <a:lstStyle/>
          <a:p>
            <a:fld id="{4E950855-28E0-B842-9330-3B380073FD02}" type="slidenum">
              <a:rPr lang="fr-FR" smtClean="0"/>
              <a:pPr/>
              <a:t>69</a:t>
            </a:fld>
            <a:endParaRPr lang="fr-FR" dirty="0"/>
          </a:p>
        </p:txBody>
      </p:sp>
    </p:spTree>
    <p:extLst>
      <p:ext uri="{BB962C8B-B14F-4D97-AF65-F5344CB8AC3E}">
        <p14:creationId xmlns:p14="http://schemas.microsoft.com/office/powerpoint/2010/main" val="3741362971"/>
      </p:ext>
    </p:extLst>
  </p:cSld>
  <p:clrMapOvr>
    <a:masterClrMapping/>
  </p:clrMapOvr>
  <p:transition spd="med" advTm="8000">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50978-2F03-468D-815D-D4FB81166685}"/>
              </a:ext>
            </a:extLst>
          </p:cNvPr>
          <p:cNvSpPr>
            <a:spLocks noGrp="1"/>
          </p:cNvSpPr>
          <p:nvPr>
            <p:ph type="title"/>
          </p:nvPr>
        </p:nvSpPr>
        <p:spPr/>
        <p:txBody>
          <a:bodyPr>
            <a:normAutofit fontScale="90000"/>
          </a:bodyPr>
          <a:lstStyle/>
          <a:p>
            <a:r>
              <a:rPr lang="en-US" dirty="0"/>
              <a:t>What is a Measurement System?</a:t>
            </a:r>
            <a:br>
              <a:rPr lang="en-US" dirty="0"/>
            </a:br>
            <a:endParaRPr lang="fr-FR" dirty="0"/>
          </a:p>
        </p:txBody>
      </p:sp>
      <p:sp>
        <p:nvSpPr>
          <p:cNvPr id="3" name="Espace réservé du contenu 2">
            <a:extLst>
              <a:ext uri="{FF2B5EF4-FFF2-40B4-BE49-F238E27FC236}">
                <a16:creationId xmlns:a16="http://schemas.microsoft.com/office/drawing/2014/main" id="{BCB29DBB-11EE-40AE-84A0-9FFFF537AE0E}"/>
              </a:ext>
            </a:extLst>
          </p:cNvPr>
          <p:cNvSpPr>
            <a:spLocks noGrp="1"/>
          </p:cNvSpPr>
          <p:nvPr>
            <p:ph sz="quarter" idx="12"/>
          </p:nvPr>
        </p:nvSpPr>
        <p:spPr/>
        <p:txBody>
          <a:bodyPr>
            <a:normAutofit fontScale="92500" lnSpcReduction="10000"/>
          </a:bodyPr>
          <a:lstStyle/>
          <a:p>
            <a:r>
              <a:rPr lang="en-US" dirty="0"/>
              <a:t>The sources of variation in a measurement process can include the following:</a:t>
            </a:r>
          </a:p>
          <a:p>
            <a:endParaRPr lang="en-US" dirty="0"/>
          </a:p>
          <a:p>
            <a:r>
              <a:rPr lang="en-US" dirty="0"/>
              <a:t>Process – test method, specification</a:t>
            </a:r>
          </a:p>
          <a:p>
            <a:r>
              <a:rPr lang="en-US" dirty="0"/>
              <a:t>Personnel – the operators, their skill level, training, etc.</a:t>
            </a:r>
          </a:p>
          <a:p>
            <a:r>
              <a:rPr lang="en-US" dirty="0"/>
              <a:t>Tools / Equipment – gages, fixtures, test equipment used and their associated calibration systems</a:t>
            </a:r>
          </a:p>
          <a:p>
            <a:r>
              <a:rPr lang="en-US" dirty="0"/>
              <a:t>Items to be measured – the part or material samples measured, the sampling plan, etc.</a:t>
            </a:r>
          </a:p>
          <a:p>
            <a:r>
              <a:rPr lang="en-US" dirty="0"/>
              <a:t>Environmental factors – temperature, humidity, etc.</a:t>
            </a:r>
          </a:p>
        </p:txBody>
      </p:sp>
      <p:sp>
        <p:nvSpPr>
          <p:cNvPr id="7" name="Espace réservé du numéro de diapositive 6">
            <a:extLst>
              <a:ext uri="{FF2B5EF4-FFF2-40B4-BE49-F238E27FC236}">
                <a16:creationId xmlns:a16="http://schemas.microsoft.com/office/drawing/2014/main" id="{0316FCC5-213F-A24C-A6CC-5DD87E4F6C1C}"/>
              </a:ext>
            </a:extLst>
          </p:cNvPr>
          <p:cNvSpPr>
            <a:spLocks noGrp="1"/>
          </p:cNvSpPr>
          <p:nvPr>
            <p:ph type="sldNum" sz="quarter" idx="11"/>
          </p:nvPr>
        </p:nvSpPr>
        <p:spPr/>
        <p:txBody>
          <a:bodyPr/>
          <a:lstStyle/>
          <a:p>
            <a:fld id="{4E950855-28E0-B842-9330-3B380073FD02}" type="slidenum">
              <a:rPr lang="fr-FR" smtClean="0"/>
              <a:pPr/>
              <a:t>7</a:t>
            </a:fld>
            <a:endParaRPr lang="fr-FR" dirty="0"/>
          </a:p>
        </p:txBody>
      </p:sp>
    </p:spTree>
    <p:extLst>
      <p:ext uri="{BB962C8B-B14F-4D97-AF65-F5344CB8AC3E}">
        <p14:creationId xmlns:p14="http://schemas.microsoft.com/office/powerpoint/2010/main" val="2945384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232B2D5-2610-4A22-BC35-A522C981F602}"/>
              </a:ext>
            </a:extLst>
          </p:cNvPr>
          <p:cNvSpPr>
            <a:spLocks noGrp="1" noChangeArrowheads="1"/>
          </p:cNvSpPr>
          <p:nvPr>
            <p:ph type="title"/>
          </p:nvPr>
        </p:nvSpPr>
        <p:spPr/>
        <p:txBody>
          <a:bodyPr/>
          <a:lstStyle/>
          <a:p>
            <a:r>
              <a:rPr lang="en-US" altLang="fr-FR" dirty="0"/>
              <a:t>Bias</a:t>
            </a:r>
          </a:p>
        </p:txBody>
      </p:sp>
      <p:sp>
        <p:nvSpPr>
          <p:cNvPr id="51203" name="Rectangle 3">
            <a:extLst>
              <a:ext uri="{FF2B5EF4-FFF2-40B4-BE49-F238E27FC236}">
                <a16:creationId xmlns:a16="http://schemas.microsoft.com/office/drawing/2014/main" id="{E6595914-FD5A-4D6E-84E4-5B438B99EE73}"/>
              </a:ext>
            </a:extLst>
          </p:cNvPr>
          <p:cNvSpPr>
            <a:spLocks noGrp="1" noChangeArrowheads="1"/>
          </p:cNvSpPr>
          <p:nvPr>
            <p:ph sz="quarter" idx="12"/>
          </p:nvPr>
        </p:nvSpPr>
        <p:spPr/>
        <p:txBody>
          <a:bodyPr>
            <a:normAutofit lnSpcReduction="10000"/>
          </a:bodyPr>
          <a:lstStyle/>
          <a:p>
            <a:r>
              <a:rPr lang="en-US" altLang="fr-FR"/>
              <a:t>Bias - The difference between the observed Average of measurements and the master Average of the same parts using precision instruments. (MSA Manual Glossary)</a:t>
            </a:r>
          </a:p>
          <a:p>
            <a:endParaRPr lang="en-US" altLang="fr-FR"/>
          </a:p>
          <a:p>
            <a:r>
              <a:rPr lang="en-US" altLang="fr-FR"/>
              <a:t>The auditor may want evidence that the concept of bias is understood. Remember that bias is basically an offset from ‘zero’. Bias is linked to Stability in the sense that an instrument may be ‘zeroed’ during calibration verification. Knowing this we deduce that the bias changes with instrument use. This is in part the concept of Drift.</a:t>
            </a:r>
          </a:p>
        </p:txBody>
      </p:sp>
      <p:sp>
        <p:nvSpPr>
          <p:cNvPr id="5" name="Espace réservé du numéro de diapositive 4">
            <a:extLst>
              <a:ext uri="{FF2B5EF4-FFF2-40B4-BE49-F238E27FC236}">
                <a16:creationId xmlns:a16="http://schemas.microsoft.com/office/drawing/2014/main" id="{CDED6ED2-D27F-994C-9FE1-8289329C48E8}"/>
              </a:ext>
            </a:extLst>
          </p:cNvPr>
          <p:cNvSpPr>
            <a:spLocks noGrp="1"/>
          </p:cNvSpPr>
          <p:nvPr>
            <p:ph type="sldNum" sz="quarter" idx="11"/>
          </p:nvPr>
        </p:nvSpPr>
        <p:spPr/>
        <p:txBody>
          <a:bodyPr/>
          <a:lstStyle/>
          <a:p>
            <a:fld id="{4E950855-28E0-B842-9330-3B380073FD02}" type="slidenum">
              <a:rPr lang="fr-FR" smtClean="0"/>
              <a:pPr/>
              <a:t>70</a:t>
            </a:fld>
            <a:endParaRPr lang="fr-FR" dirty="0"/>
          </a:p>
        </p:txBody>
      </p:sp>
    </p:spTree>
    <p:extLst>
      <p:ext uri="{BB962C8B-B14F-4D97-AF65-F5344CB8AC3E}">
        <p14:creationId xmlns:p14="http://schemas.microsoft.com/office/powerpoint/2010/main" val="2327574934"/>
      </p:ext>
    </p:extLst>
  </p:cSld>
  <p:clrMapOvr>
    <a:masterClrMapping/>
  </p:clrMapOvr>
  <p:transition spd="med" advTm="8000">
    <p:wipe di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CBFC64B-22C3-41F2-AAD1-91953E741DCF}"/>
              </a:ext>
            </a:extLst>
          </p:cNvPr>
          <p:cNvSpPr>
            <a:spLocks noGrp="1" noChangeArrowheads="1"/>
          </p:cNvSpPr>
          <p:nvPr>
            <p:ph type="title"/>
          </p:nvPr>
        </p:nvSpPr>
        <p:spPr/>
        <p:txBody>
          <a:bodyPr/>
          <a:lstStyle/>
          <a:p>
            <a:r>
              <a:rPr lang="en-US" altLang="fr-FR"/>
              <a:t>Bias</a:t>
            </a:r>
          </a:p>
        </p:txBody>
      </p:sp>
      <p:sp>
        <p:nvSpPr>
          <p:cNvPr id="52227" name="Rectangle 3">
            <a:extLst>
              <a:ext uri="{FF2B5EF4-FFF2-40B4-BE49-F238E27FC236}">
                <a16:creationId xmlns:a16="http://schemas.microsoft.com/office/drawing/2014/main" id="{2641A701-29E2-4BBE-9A06-D06278966709}"/>
              </a:ext>
            </a:extLst>
          </p:cNvPr>
          <p:cNvSpPr>
            <a:spLocks noGrp="1" noChangeArrowheads="1"/>
          </p:cNvSpPr>
          <p:nvPr>
            <p:ph sz="quarter" idx="12"/>
          </p:nvPr>
        </p:nvSpPr>
        <p:spPr/>
        <p:txBody>
          <a:bodyPr/>
          <a:lstStyle/>
          <a:p>
            <a:r>
              <a:rPr lang="en-US" altLang="fr-FR"/>
              <a:t>I choose a caliper (resolution 0.01) for the measurement. I measure a set of parts and derive the average.</a:t>
            </a:r>
          </a:p>
          <a:p>
            <a:r>
              <a:rPr lang="en-US" altLang="fr-FR"/>
              <a:t>I take the same parts and measure them with a micrometer (resolution 0.001). I then derive the average.</a:t>
            </a:r>
          </a:p>
          <a:p>
            <a:r>
              <a:rPr lang="en-US" altLang="fr-FR"/>
              <a:t>I compare the two averages. The difference is the Bias.</a:t>
            </a:r>
          </a:p>
        </p:txBody>
      </p:sp>
      <p:sp>
        <p:nvSpPr>
          <p:cNvPr id="5" name="Espace réservé du numéro de diapositive 4">
            <a:extLst>
              <a:ext uri="{FF2B5EF4-FFF2-40B4-BE49-F238E27FC236}">
                <a16:creationId xmlns:a16="http://schemas.microsoft.com/office/drawing/2014/main" id="{07FC8C97-2F71-F249-A73B-3975F2BAB644}"/>
              </a:ext>
            </a:extLst>
          </p:cNvPr>
          <p:cNvSpPr>
            <a:spLocks noGrp="1"/>
          </p:cNvSpPr>
          <p:nvPr>
            <p:ph type="sldNum" sz="quarter" idx="11"/>
          </p:nvPr>
        </p:nvSpPr>
        <p:spPr/>
        <p:txBody>
          <a:bodyPr/>
          <a:lstStyle/>
          <a:p>
            <a:fld id="{4E950855-28E0-B842-9330-3B380073FD02}" type="slidenum">
              <a:rPr lang="fr-FR" smtClean="0"/>
              <a:pPr/>
              <a:t>71</a:t>
            </a:fld>
            <a:endParaRPr lang="fr-FR" dirty="0"/>
          </a:p>
        </p:txBody>
      </p:sp>
    </p:spTree>
    <p:extLst>
      <p:ext uri="{BB962C8B-B14F-4D97-AF65-F5344CB8AC3E}">
        <p14:creationId xmlns:p14="http://schemas.microsoft.com/office/powerpoint/2010/main" val="1646326429"/>
      </p:ext>
    </p:extLst>
  </p:cSld>
  <p:clrMapOvr>
    <a:masterClrMapping/>
  </p:clrMapOvr>
  <p:transition spd="med" advTm="8000">
    <p:wipe di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D4BEDE68-5C9D-4651-8659-3C6D575FB9A6}"/>
              </a:ext>
            </a:extLst>
          </p:cNvPr>
          <p:cNvSpPr>
            <a:spLocks noGrp="1" noChangeArrowheads="1"/>
          </p:cNvSpPr>
          <p:nvPr>
            <p:ph type="title"/>
          </p:nvPr>
        </p:nvSpPr>
        <p:spPr>
          <a:xfrm>
            <a:off x="457218" y="460362"/>
            <a:ext cx="7639423" cy="717348"/>
          </a:xfrm>
        </p:spPr>
        <p:txBody>
          <a:bodyPr/>
          <a:lstStyle/>
          <a:p>
            <a:r>
              <a:rPr lang="en-US" altLang="fr-FR"/>
              <a:t>Repeatability</a:t>
            </a:r>
          </a:p>
        </p:txBody>
      </p:sp>
      <p:sp>
        <p:nvSpPr>
          <p:cNvPr id="53251" name="Rectangle 3">
            <a:extLst>
              <a:ext uri="{FF2B5EF4-FFF2-40B4-BE49-F238E27FC236}">
                <a16:creationId xmlns:a16="http://schemas.microsoft.com/office/drawing/2014/main" id="{84961977-A6C2-419C-8FC4-7E36FF517AE9}"/>
              </a:ext>
            </a:extLst>
          </p:cNvPr>
          <p:cNvSpPr>
            <a:spLocks noGrp="1" noChangeArrowheads="1"/>
          </p:cNvSpPr>
          <p:nvPr>
            <p:ph sz="quarter" idx="12"/>
          </p:nvPr>
        </p:nvSpPr>
        <p:spPr>
          <a:xfrm>
            <a:off x="457200" y="1541035"/>
            <a:ext cx="4541767" cy="3053588"/>
          </a:xfrm>
        </p:spPr>
        <p:txBody>
          <a:bodyPr/>
          <a:lstStyle/>
          <a:p>
            <a:r>
              <a:rPr lang="en-US" altLang="fr-FR" dirty="0"/>
              <a:t>Variation among repeated measurements</a:t>
            </a:r>
          </a:p>
          <a:p>
            <a:r>
              <a:rPr lang="en-US" altLang="fr-FR" dirty="0"/>
              <a:t>Known as Precision</a:t>
            </a:r>
          </a:p>
          <a:p>
            <a:r>
              <a:rPr lang="en-US" altLang="fr-FR" dirty="0"/>
              <a:t>Standard NOT required</a:t>
            </a:r>
          </a:p>
          <a:p>
            <a:r>
              <a:rPr lang="en-US" altLang="fr-FR" dirty="0"/>
              <a:t>May add or subtract from a given measurement</a:t>
            </a:r>
          </a:p>
          <a:p>
            <a:r>
              <a:rPr lang="en-US" altLang="fr-FR" dirty="0"/>
              <a:t>Affects each measurement randomly</a:t>
            </a:r>
          </a:p>
        </p:txBody>
      </p:sp>
      <p:pic>
        <p:nvPicPr>
          <p:cNvPr id="53252" name="Picture 4">
            <a:extLst>
              <a:ext uri="{FF2B5EF4-FFF2-40B4-BE49-F238E27FC236}">
                <a16:creationId xmlns:a16="http://schemas.microsoft.com/office/drawing/2014/main" id="{C85BE904-836E-4888-8266-163E6B6C0485}"/>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9590" y="1890664"/>
            <a:ext cx="2628900" cy="111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Line 5">
            <a:extLst>
              <a:ext uri="{FF2B5EF4-FFF2-40B4-BE49-F238E27FC236}">
                <a16:creationId xmlns:a16="http://schemas.microsoft.com/office/drawing/2014/main" id="{42C67A5A-D21C-4509-BA64-62ECE229932B}"/>
              </a:ext>
            </a:extLst>
          </p:cNvPr>
          <p:cNvSpPr>
            <a:spLocks noChangeShapeType="1"/>
          </p:cNvSpPr>
          <p:nvPr/>
        </p:nvSpPr>
        <p:spPr bwMode="auto">
          <a:xfrm>
            <a:off x="5297190" y="2976514"/>
            <a:ext cx="3219450" cy="0"/>
          </a:xfrm>
          <a:prstGeom prst="line">
            <a:avLst/>
          </a:prstGeom>
          <a:noFill/>
          <a:ln w="50800">
            <a:solidFill>
              <a:srgbClr val="0054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3254" name="Rectangle 6">
            <a:extLst>
              <a:ext uri="{FF2B5EF4-FFF2-40B4-BE49-F238E27FC236}">
                <a16:creationId xmlns:a16="http://schemas.microsoft.com/office/drawing/2014/main" id="{B944623C-E8EE-482C-827A-440A6364ABD4}"/>
              </a:ext>
            </a:extLst>
          </p:cNvPr>
          <p:cNvSpPr>
            <a:spLocks noChangeArrowheads="1"/>
          </p:cNvSpPr>
          <p:nvPr/>
        </p:nvSpPr>
        <p:spPr bwMode="auto">
          <a:xfrm>
            <a:off x="5838925" y="2965799"/>
            <a:ext cx="1675938"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solidFill>
                  <a:srgbClr val="00279F"/>
                </a:solidFill>
              </a:rPr>
              <a:t>Measurement Scale</a:t>
            </a:r>
          </a:p>
        </p:txBody>
      </p:sp>
      <p:sp>
        <p:nvSpPr>
          <p:cNvPr id="53255" name="Line 7">
            <a:extLst>
              <a:ext uri="{FF2B5EF4-FFF2-40B4-BE49-F238E27FC236}">
                <a16:creationId xmlns:a16="http://schemas.microsoft.com/office/drawing/2014/main" id="{11AF896E-2228-45AE-BA9F-0F1D95F70A3B}"/>
              </a:ext>
            </a:extLst>
          </p:cNvPr>
          <p:cNvSpPr>
            <a:spLocks noChangeShapeType="1"/>
          </p:cNvSpPr>
          <p:nvPr/>
        </p:nvSpPr>
        <p:spPr bwMode="auto">
          <a:xfrm flipV="1">
            <a:off x="5792490" y="1890664"/>
            <a:ext cx="0" cy="108585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3256" name="Line 8">
            <a:extLst>
              <a:ext uri="{FF2B5EF4-FFF2-40B4-BE49-F238E27FC236}">
                <a16:creationId xmlns:a16="http://schemas.microsoft.com/office/drawing/2014/main" id="{26FF84DD-C3E7-4A93-96A6-A2382B2BB53F}"/>
              </a:ext>
            </a:extLst>
          </p:cNvPr>
          <p:cNvSpPr>
            <a:spLocks noChangeShapeType="1"/>
          </p:cNvSpPr>
          <p:nvPr/>
        </p:nvSpPr>
        <p:spPr bwMode="auto">
          <a:xfrm>
            <a:off x="6821190" y="2024014"/>
            <a:ext cx="0" cy="933450"/>
          </a:xfrm>
          <a:prstGeom prst="line">
            <a:avLst/>
          </a:prstGeom>
          <a:noFill/>
          <a:ln w="50800">
            <a:solidFill>
              <a:srgbClr val="AD6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3257" name="Line 9">
            <a:extLst>
              <a:ext uri="{FF2B5EF4-FFF2-40B4-BE49-F238E27FC236}">
                <a16:creationId xmlns:a16="http://schemas.microsoft.com/office/drawing/2014/main" id="{BB026CEA-BC7B-48DA-8639-091F775909B7}"/>
              </a:ext>
            </a:extLst>
          </p:cNvPr>
          <p:cNvSpPr>
            <a:spLocks noChangeShapeType="1"/>
          </p:cNvSpPr>
          <p:nvPr/>
        </p:nvSpPr>
        <p:spPr bwMode="auto">
          <a:xfrm>
            <a:off x="5802015" y="1890664"/>
            <a:ext cx="2038350" cy="0"/>
          </a:xfrm>
          <a:prstGeom prst="line">
            <a:avLst/>
          </a:prstGeom>
          <a:noFill/>
          <a:ln w="25400">
            <a:solidFill>
              <a:srgbClr val="FC012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3258" name="Rectangle 10">
            <a:extLst>
              <a:ext uri="{FF2B5EF4-FFF2-40B4-BE49-F238E27FC236}">
                <a16:creationId xmlns:a16="http://schemas.microsoft.com/office/drawing/2014/main" id="{3AE1CAA9-DE7A-418A-B0BE-44A71F46F3AA}"/>
              </a:ext>
            </a:extLst>
          </p:cNvPr>
          <p:cNvSpPr>
            <a:spLocks noChangeArrowheads="1"/>
          </p:cNvSpPr>
          <p:nvPr/>
        </p:nvSpPr>
        <p:spPr bwMode="auto">
          <a:xfrm>
            <a:off x="6181825" y="1571577"/>
            <a:ext cx="1252746"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FC0128"/>
                </a:solidFill>
              </a:rPr>
              <a:t>Repeatability</a:t>
            </a:r>
          </a:p>
        </p:txBody>
      </p:sp>
      <p:sp>
        <p:nvSpPr>
          <p:cNvPr id="53259" name="Line 11">
            <a:extLst>
              <a:ext uri="{FF2B5EF4-FFF2-40B4-BE49-F238E27FC236}">
                <a16:creationId xmlns:a16="http://schemas.microsoft.com/office/drawing/2014/main" id="{2ABB66C5-8849-4942-A45A-5B98919E6192}"/>
              </a:ext>
            </a:extLst>
          </p:cNvPr>
          <p:cNvSpPr>
            <a:spLocks noChangeShapeType="1"/>
          </p:cNvSpPr>
          <p:nvPr/>
        </p:nvSpPr>
        <p:spPr bwMode="auto">
          <a:xfrm flipV="1">
            <a:off x="7849890" y="1890664"/>
            <a:ext cx="0" cy="1085850"/>
          </a:xfrm>
          <a:prstGeom prst="line">
            <a:avLst/>
          </a:prstGeom>
          <a:noFill/>
          <a:ln w="25400">
            <a:solidFill>
              <a:srgbClr val="0054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3260" name="Rectangle 12">
            <a:extLst>
              <a:ext uri="{FF2B5EF4-FFF2-40B4-BE49-F238E27FC236}">
                <a16:creationId xmlns:a16="http://schemas.microsoft.com/office/drawing/2014/main" id="{80C8C965-D80F-4767-92CD-F489F67162F6}"/>
              </a:ext>
            </a:extLst>
          </p:cNvPr>
          <p:cNvSpPr>
            <a:spLocks noChangeArrowheads="1"/>
          </p:cNvSpPr>
          <p:nvPr/>
        </p:nvSpPr>
        <p:spPr bwMode="auto">
          <a:xfrm>
            <a:off x="5927987" y="3765899"/>
            <a:ext cx="1772119" cy="4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pPr algn="ctr"/>
            <a:r>
              <a:rPr lang="en-US" altLang="fr-FR" sz="1350">
                <a:solidFill>
                  <a:srgbClr val="00279F"/>
                </a:solidFill>
                <a:latin typeface="Arial" panose="020B0604020202020204" pitchFamily="34" charset="0"/>
              </a:rPr>
              <a:t>Margin of Error</a:t>
            </a:r>
            <a:endParaRPr lang="en-US" altLang="fr-FR" sz="1350">
              <a:latin typeface="Arial" panose="020B0604020202020204" pitchFamily="34" charset="0"/>
            </a:endParaRPr>
          </a:p>
          <a:p>
            <a:pPr algn="ctr"/>
            <a:r>
              <a:rPr lang="en-US" altLang="fr-FR" sz="1350">
                <a:solidFill>
                  <a:srgbClr val="005400"/>
                </a:solidFill>
                <a:latin typeface="Arial" panose="020B0604020202020204" pitchFamily="34" charset="0"/>
              </a:rPr>
              <a:t>Doesn’t address </a:t>
            </a:r>
            <a:r>
              <a:rPr lang="en-US" altLang="fr-FR" sz="1350">
                <a:solidFill>
                  <a:srgbClr val="FC0128"/>
                </a:solidFill>
                <a:latin typeface="Arial" panose="020B0604020202020204" pitchFamily="34" charset="0"/>
              </a:rPr>
              <a:t>Bias</a:t>
            </a:r>
          </a:p>
        </p:txBody>
      </p:sp>
      <p:sp>
        <p:nvSpPr>
          <p:cNvPr id="53261" name="Rectangle 13">
            <a:extLst>
              <a:ext uri="{FF2B5EF4-FFF2-40B4-BE49-F238E27FC236}">
                <a16:creationId xmlns:a16="http://schemas.microsoft.com/office/drawing/2014/main" id="{2B995560-6953-4EBB-B6D8-DAED879BE003}"/>
              </a:ext>
            </a:extLst>
          </p:cNvPr>
          <p:cNvSpPr>
            <a:spLocks noChangeArrowheads="1"/>
          </p:cNvSpPr>
          <p:nvPr/>
        </p:nvSpPr>
        <p:spPr bwMode="auto">
          <a:xfrm>
            <a:off x="5896075" y="3365849"/>
            <a:ext cx="1161375" cy="27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350"/>
              <a:t>5.15    = 99%</a:t>
            </a:r>
          </a:p>
        </p:txBody>
      </p:sp>
      <p:pic>
        <p:nvPicPr>
          <p:cNvPr id="53262" name="Picture 14">
            <a:extLst>
              <a:ext uri="{FF2B5EF4-FFF2-40B4-BE49-F238E27FC236}">
                <a16:creationId xmlns:a16="http://schemas.microsoft.com/office/drawing/2014/main" id="{BEF0C5AA-B0DB-4AB4-8BFC-3E5D3E37E475}"/>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3040" y="3452764"/>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05FD0031-47D6-FF41-9E0D-378421B646E9}"/>
              </a:ext>
            </a:extLst>
          </p:cNvPr>
          <p:cNvSpPr>
            <a:spLocks noGrp="1"/>
          </p:cNvSpPr>
          <p:nvPr>
            <p:ph type="sldNum" sz="quarter" idx="11"/>
          </p:nvPr>
        </p:nvSpPr>
        <p:spPr/>
        <p:txBody>
          <a:bodyPr/>
          <a:lstStyle/>
          <a:p>
            <a:fld id="{4E950855-28E0-B842-9330-3B380073FD02}" type="slidenum">
              <a:rPr lang="fr-FR" smtClean="0"/>
              <a:pPr/>
              <a:t>72</a:t>
            </a:fld>
            <a:endParaRPr lang="fr-FR" dirty="0"/>
          </a:p>
        </p:txBody>
      </p:sp>
    </p:spTree>
    <p:extLst>
      <p:ext uri="{BB962C8B-B14F-4D97-AF65-F5344CB8AC3E}">
        <p14:creationId xmlns:p14="http://schemas.microsoft.com/office/powerpoint/2010/main" val="291312806"/>
      </p:ext>
    </p:extLst>
  </p:cSld>
  <p:clrMapOvr>
    <a:masterClrMapping/>
  </p:clrMapOvr>
  <p:transition spd="med" advTm="8000">
    <p:wipe di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70615CF9-6341-4644-B666-DFD5D57640A5}"/>
              </a:ext>
            </a:extLst>
          </p:cNvPr>
          <p:cNvSpPr>
            <a:spLocks noGrp="1" noChangeArrowheads="1"/>
          </p:cNvSpPr>
          <p:nvPr>
            <p:ph type="title"/>
          </p:nvPr>
        </p:nvSpPr>
        <p:spPr/>
        <p:txBody>
          <a:bodyPr/>
          <a:lstStyle/>
          <a:p>
            <a:r>
              <a:rPr lang="en-US" altLang="fr-FR"/>
              <a:t>Repeatability Issues</a:t>
            </a:r>
          </a:p>
        </p:txBody>
      </p:sp>
      <p:sp>
        <p:nvSpPr>
          <p:cNvPr id="54275" name="Rectangle 3">
            <a:extLst>
              <a:ext uri="{FF2B5EF4-FFF2-40B4-BE49-F238E27FC236}">
                <a16:creationId xmlns:a16="http://schemas.microsoft.com/office/drawing/2014/main" id="{F88CD737-B5FD-4D82-BA9A-BEC32011CE32}"/>
              </a:ext>
            </a:extLst>
          </p:cNvPr>
          <p:cNvSpPr>
            <a:spLocks noGrp="1" noChangeArrowheads="1"/>
          </p:cNvSpPr>
          <p:nvPr>
            <p:ph sz="quarter" idx="12"/>
          </p:nvPr>
        </p:nvSpPr>
        <p:spPr/>
        <p:txBody>
          <a:bodyPr/>
          <a:lstStyle/>
          <a:p>
            <a:r>
              <a:rPr lang="en-US" altLang="fr-FR"/>
              <a:t>Measurement Steps</a:t>
            </a:r>
          </a:p>
          <a:p>
            <a:pPr lvl="1"/>
            <a:r>
              <a:rPr lang="en-US" altLang="fr-FR"/>
              <a:t>Sample preparation</a:t>
            </a:r>
          </a:p>
          <a:p>
            <a:pPr lvl="1"/>
            <a:r>
              <a:rPr lang="en-US" altLang="fr-FR"/>
              <a:t>Setting up the instrument</a:t>
            </a:r>
          </a:p>
          <a:p>
            <a:pPr lvl="1"/>
            <a:r>
              <a:rPr lang="en-US" altLang="fr-FR"/>
              <a:t>Locating on the part</a:t>
            </a:r>
          </a:p>
          <a:p>
            <a:r>
              <a:rPr lang="en-US" altLang="fr-FR"/>
              <a:t>How much of the measurement process should we repeat?</a:t>
            </a:r>
          </a:p>
        </p:txBody>
      </p:sp>
      <p:sp>
        <p:nvSpPr>
          <p:cNvPr id="5" name="Espace réservé du numéro de diapositive 4">
            <a:extLst>
              <a:ext uri="{FF2B5EF4-FFF2-40B4-BE49-F238E27FC236}">
                <a16:creationId xmlns:a16="http://schemas.microsoft.com/office/drawing/2014/main" id="{32C8CBE2-1D00-7046-8B71-076810FE9A53}"/>
              </a:ext>
            </a:extLst>
          </p:cNvPr>
          <p:cNvSpPr>
            <a:spLocks noGrp="1"/>
          </p:cNvSpPr>
          <p:nvPr>
            <p:ph type="sldNum" sz="quarter" idx="11"/>
          </p:nvPr>
        </p:nvSpPr>
        <p:spPr/>
        <p:txBody>
          <a:bodyPr/>
          <a:lstStyle/>
          <a:p>
            <a:fld id="{4E950855-28E0-B842-9330-3B380073FD02}" type="slidenum">
              <a:rPr lang="fr-FR" smtClean="0"/>
              <a:pPr/>
              <a:t>73</a:t>
            </a:fld>
            <a:endParaRPr lang="fr-FR" dirty="0"/>
          </a:p>
        </p:txBody>
      </p:sp>
    </p:spTree>
    <p:extLst>
      <p:ext uri="{BB962C8B-B14F-4D97-AF65-F5344CB8AC3E}">
        <p14:creationId xmlns:p14="http://schemas.microsoft.com/office/powerpoint/2010/main" val="4162675964"/>
      </p:ext>
    </p:extLst>
  </p:cSld>
  <p:clrMapOvr>
    <a:masterClrMapping/>
  </p:clrMapOvr>
  <p:transition spd="med" advTm="8000">
    <p:wipe di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A4B4355-9092-418E-A285-E748E8080B2C}"/>
              </a:ext>
            </a:extLst>
          </p:cNvPr>
          <p:cNvSpPr>
            <a:spLocks noGrp="1" noChangeArrowheads="1"/>
          </p:cNvSpPr>
          <p:nvPr>
            <p:ph type="title"/>
          </p:nvPr>
        </p:nvSpPr>
        <p:spPr>
          <a:noFill/>
          <a:ln/>
        </p:spPr>
        <p:txBody>
          <a:bodyPr/>
          <a:lstStyle/>
          <a:p>
            <a:r>
              <a:rPr lang="en-US" altLang="fr-FR"/>
              <a:t>Using Shewhart Charts I</a:t>
            </a:r>
          </a:p>
        </p:txBody>
      </p:sp>
      <p:pic>
        <p:nvPicPr>
          <p:cNvPr id="55299" name="Picture 3">
            <a:extLst>
              <a:ext uri="{FF2B5EF4-FFF2-40B4-BE49-F238E27FC236}">
                <a16:creationId xmlns:a16="http://schemas.microsoft.com/office/drawing/2014/main" id="{02893575-0FA2-4C91-9E1A-33C7D3FA019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43295"/>
            <a:ext cx="5772150" cy="416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0" name="Rectangle 4">
            <a:extLst>
              <a:ext uri="{FF2B5EF4-FFF2-40B4-BE49-F238E27FC236}">
                <a16:creationId xmlns:a16="http://schemas.microsoft.com/office/drawing/2014/main" id="{96786988-105D-4445-8033-EE4867D53E20}"/>
              </a:ext>
            </a:extLst>
          </p:cNvPr>
          <p:cNvSpPr>
            <a:spLocks noChangeArrowheads="1"/>
          </p:cNvSpPr>
          <p:nvPr/>
        </p:nvSpPr>
        <p:spPr bwMode="auto">
          <a:xfrm>
            <a:off x="5494735" y="3168573"/>
            <a:ext cx="1252746"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FC0128"/>
                </a:solidFill>
              </a:rPr>
              <a:t>Repeatability</a:t>
            </a:r>
          </a:p>
        </p:txBody>
      </p:sp>
      <p:sp>
        <p:nvSpPr>
          <p:cNvPr id="3" name="Espace réservé du numéro de diapositive 2">
            <a:extLst>
              <a:ext uri="{FF2B5EF4-FFF2-40B4-BE49-F238E27FC236}">
                <a16:creationId xmlns:a16="http://schemas.microsoft.com/office/drawing/2014/main" id="{54A8BB13-14A7-FA46-AC14-BA9E602555DB}"/>
              </a:ext>
            </a:extLst>
          </p:cNvPr>
          <p:cNvSpPr>
            <a:spLocks noGrp="1"/>
          </p:cNvSpPr>
          <p:nvPr>
            <p:ph type="sldNum" sz="quarter" idx="11"/>
          </p:nvPr>
        </p:nvSpPr>
        <p:spPr/>
        <p:txBody>
          <a:bodyPr/>
          <a:lstStyle/>
          <a:p>
            <a:fld id="{4E950855-28E0-B842-9330-3B380073FD02}" type="slidenum">
              <a:rPr lang="fr-FR" smtClean="0"/>
              <a:pPr/>
              <a:t>74</a:t>
            </a:fld>
            <a:endParaRPr lang="fr-FR" dirty="0"/>
          </a:p>
        </p:txBody>
      </p:sp>
    </p:spTree>
    <p:extLst>
      <p:ext uri="{BB962C8B-B14F-4D97-AF65-F5344CB8AC3E}">
        <p14:creationId xmlns:p14="http://schemas.microsoft.com/office/powerpoint/2010/main" val="4096518620"/>
      </p:ext>
    </p:extLst>
  </p:cSld>
  <p:clrMapOvr>
    <a:masterClrMapping/>
  </p:clrMapOvr>
  <p:transition spd="med" advTm="8000">
    <p:wipe di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48787335-1509-4EE5-8077-6AF41CD83DCC}"/>
              </a:ext>
            </a:extLst>
          </p:cNvPr>
          <p:cNvSpPr>
            <a:spLocks noGrp="1" noChangeArrowheads="1"/>
          </p:cNvSpPr>
          <p:nvPr>
            <p:ph type="title"/>
          </p:nvPr>
        </p:nvSpPr>
        <p:spPr>
          <a:noFill/>
          <a:ln/>
        </p:spPr>
        <p:txBody>
          <a:bodyPr anchor="ctr"/>
          <a:lstStyle/>
          <a:p>
            <a:r>
              <a:rPr lang="en-US" altLang="fr-FR" sz="3000"/>
              <a:t>Using Shewhart Charts II</a:t>
            </a:r>
          </a:p>
        </p:txBody>
      </p:sp>
      <p:pic>
        <p:nvPicPr>
          <p:cNvPr id="56323" name="Picture 3">
            <a:extLst>
              <a:ext uri="{FF2B5EF4-FFF2-40B4-BE49-F238E27FC236}">
                <a16:creationId xmlns:a16="http://schemas.microsoft.com/office/drawing/2014/main" id="{A462E413-F497-4BDD-9E9C-7AB3320AC13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1650" y="987574"/>
            <a:ext cx="5691188" cy="407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A7C961D5-0A81-714F-BDEF-F2CA40F4896F}"/>
              </a:ext>
            </a:extLst>
          </p:cNvPr>
          <p:cNvSpPr>
            <a:spLocks noGrp="1"/>
          </p:cNvSpPr>
          <p:nvPr>
            <p:ph type="sldNum" sz="quarter" idx="11"/>
          </p:nvPr>
        </p:nvSpPr>
        <p:spPr/>
        <p:txBody>
          <a:bodyPr/>
          <a:lstStyle/>
          <a:p>
            <a:fld id="{4E950855-28E0-B842-9330-3B380073FD02}" type="slidenum">
              <a:rPr lang="fr-FR" smtClean="0"/>
              <a:pPr/>
              <a:t>75</a:t>
            </a:fld>
            <a:endParaRPr lang="fr-FR" dirty="0"/>
          </a:p>
        </p:txBody>
      </p:sp>
    </p:spTree>
    <p:extLst>
      <p:ext uri="{BB962C8B-B14F-4D97-AF65-F5344CB8AC3E}">
        <p14:creationId xmlns:p14="http://schemas.microsoft.com/office/powerpoint/2010/main" val="1560773025"/>
      </p:ext>
    </p:extLst>
  </p:cSld>
  <p:clrMapOvr>
    <a:masterClrMapping/>
  </p:clrMapOvr>
  <p:transition advTm="800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D142514C-DBA2-427C-998C-083BAC73F029}"/>
              </a:ext>
            </a:extLst>
          </p:cNvPr>
          <p:cNvSpPr>
            <a:spLocks noGrp="1" noChangeArrowheads="1"/>
          </p:cNvSpPr>
          <p:nvPr>
            <p:ph type="title"/>
          </p:nvPr>
        </p:nvSpPr>
        <p:spPr/>
        <p:txBody>
          <a:bodyPr/>
          <a:lstStyle/>
          <a:p>
            <a:r>
              <a:rPr lang="en-US" altLang="fr-FR"/>
              <a:t>Evaluating Bias &amp; Repeatability</a:t>
            </a:r>
          </a:p>
        </p:txBody>
      </p:sp>
      <p:sp>
        <p:nvSpPr>
          <p:cNvPr id="57347" name="Rectangle 3">
            <a:extLst>
              <a:ext uri="{FF2B5EF4-FFF2-40B4-BE49-F238E27FC236}">
                <a16:creationId xmlns:a16="http://schemas.microsoft.com/office/drawing/2014/main" id="{244066D7-DDF4-4B70-BC45-380E2E995B2B}"/>
              </a:ext>
            </a:extLst>
          </p:cNvPr>
          <p:cNvSpPr>
            <a:spLocks noGrp="1" noChangeArrowheads="1"/>
          </p:cNvSpPr>
          <p:nvPr>
            <p:ph sz="quarter" idx="12"/>
          </p:nvPr>
        </p:nvSpPr>
        <p:spPr/>
        <p:txBody>
          <a:bodyPr>
            <a:normAutofit lnSpcReduction="10000"/>
          </a:bodyPr>
          <a:lstStyle/>
          <a:p>
            <a:r>
              <a:rPr lang="en-US" altLang="fr-FR" dirty="0"/>
              <a:t>Same appraiser, Same part, Same instrument</a:t>
            </a:r>
          </a:p>
          <a:p>
            <a:r>
              <a:rPr lang="en-US" altLang="fr-FR" dirty="0"/>
              <a:t>Multiple readings (n≥10 with 20 to 40 better)</a:t>
            </a:r>
          </a:p>
          <a:p>
            <a:r>
              <a:rPr lang="en-US" altLang="fr-FR" dirty="0"/>
              <a:t>Analysis</a:t>
            </a:r>
          </a:p>
          <a:p>
            <a:pPr lvl="1"/>
            <a:r>
              <a:rPr lang="en-US" altLang="fr-FR" dirty="0"/>
              <a:t>Average minus Standard Value = Bias</a:t>
            </a:r>
          </a:p>
          <a:p>
            <a:pPr lvl="1"/>
            <a:r>
              <a:rPr lang="en-US" altLang="fr-FR" dirty="0"/>
              <a:t>5.15* Standard Deviation = Repeatability</a:t>
            </a:r>
          </a:p>
          <a:p>
            <a:pPr lvl="1"/>
            <a:r>
              <a:rPr lang="en-US" altLang="fr-FR" dirty="0"/>
              <a:t>or +/- 2.575 </a:t>
            </a:r>
            <a:r>
              <a:rPr lang="en-US" altLang="fr-FR" dirty="0">
                <a:sym typeface="Symbol" panose="05050102010706020507" pitchFamily="18" charset="2"/>
              </a:rPr>
              <a:t></a:t>
            </a:r>
            <a:r>
              <a:rPr lang="en-US" altLang="fr-FR" dirty="0"/>
              <a:t>    [99% repeatability]</a:t>
            </a:r>
          </a:p>
          <a:p>
            <a:pPr lvl="1"/>
            <a:r>
              <a:rPr lang="en-US" altLang="fr-FR" dirty="0"/>
              <a:t>or +/- 2 </a:t>
            </a:r>
            <a:r>
              <a:rPr lang="en-US" altLang="fr-FR" dirty="0">
                <a:sym typeface="Symbol" panose="05050102010706020507" pitchFamily="18" charset="2"/>
              </a:rPr>
              <a:t></a:t>
            </a:r>
            <a:r>
              <a:rPr lang="en-US" altLang="fr-FR" dirty="0"/>
              <a:t> [95% repeatability]</a:t>
            </a:r>
          </a:p>
          <a:p>
            <a:r>
              <a:rPr lang="en-US" altLang="fr-FR" dirty="0"/>
              <a:t>Histogram</a:t>
            </a:r>
          </a:p>
          <a:p>
            <a:r>
              <a:rPr lang="en-US" altLang="fr-FR" dirty="0"/>
              <a:t>Probability</a:t>
            </a:r>
          </a:p>
        </p:txBody>
      </p:sp>
      <p:sp>
        <p:nvSpPr>
          <p:cNvPr id="57350" name="Rectangle 6">
            <a:extLst>
              <a:ext uri="{FF2B5EF4-FFF2-40B4-BE49-F238E27FC236}">
                <a16:creationId xmlns:a16="http://schemas.microsoft.com/office/drawing/2014/main" id="{D3E59ED9-AAB0-4A83-A159-441EB8C66AF7}"/>
              </a:ext>
            </a:extLst>
          </p:cNvPr>
          <p:cNvSpPr>
            <a:spLocks noChangeArrowheads="1"/>
          </p:cNvSpPr>
          <p:nvPr/>
        </p:nvSpPr>
        <p:spPr bwMode="auto">
          <a:xfrm>
            <a:off x="3750916" y="2242831"/>
            <a:ext cx="595514"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dirty="0">
                <a:solidFill>
                  <a:srgbClr val="FC0128"/>
                </a:solidFill>
              </a:rPr>
              <a:t>AIAG</a:t>
            </a:r>
          </a:p>
        </p:txBody>
      </p:sp>
      <p:sp>
        <p:nvSpPr>
          <p:cNvPr id="57351" name="Line 7">
            <a:extLst>
              <a:ext uri="{FF2B5EF4-FFF2-40B4-BE49-F238E27FC236}">
                <a16:creationId xmlns:a16="http://schemas.microsoft.com/office/drawing/2014/main" id="{3EDAED82-7E93-4E99-AFFC-E0F634C58F82}"/>
              </a:ext>
            </a:extLst>
          </p:cNvPr>
          <p:cNvSpPr>
            <a:spLocks noChangeShapeType="1"/>
          </p:cNvSpPr>
          <p:nvPr/>
        </p:nvSpPr>
        <p:spPr bwMode="auto">
          <a:xfrm flipH="1" flipV="1">
            <a:off x="3275856" y="2114243"/>
            <a:ext cx="485775" cy="247650"/>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5" name="Espace réservé du numéro de diapositive 4">
            <a:extLst>
              <a:ext uri="{FF2B5EF4-FFF2-40B4-BE49-F238E27FC236}">
                <a16:creationId xmlns:a16="http://schemas.microsoft.com/office/drawing/2014/main" id="{B7C89617-007F-724B-9905-13ED8750A5D9}"/>
              </a:ext>
            </a:extLst>
          </p:cNvPr>
          <p:cNvSpPr>
            <a:spLocks noGrp="1"/>
          </p:cNvSpPr>
          <p:nvPr>
            <p:ph type="sldNum" sz="quarter" idx="11"/>
          </p:nvPr>
        </p:nvSpPr>
        <p:spPr/>
        <p:txBody>
          <a:bodyPr/>
          <a:lstStyle/>
          <a:p>
            <a:fld id="{4E950855-28E0-B842-9330-3B380073FD02}" type="slidenum">
              <a:rPr lang="fr-FR" smtClean="0"/>
              <a:pPr/>
              <a:t>76</a:t>
            </a:fld>
            <a:endParaRPr lang="fr-FR" dirty="0"/>
          </a:p>
        </p:txBody>
      </p:sp>
    </p:spTree>
    <p:extLst>
      <p:ext uri="{BB962C8B-B14F-4D97-AF65-F5344CB8AC3E}">
        <p14:creationId xmlns:p14="http://schemas.microsoft.com/office/powerpoint/2010/main" val="563441347"/>
      </p:ext>
    </p:extLst>
  </p:cSld>
  <p:clrMapOvr>
    <a:masterClrMapping/>
  </p:clrMapOvr>
  <p:transition spd="med" advTm="8000">
    <p:wipe di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A506B815-BB39-4704-BD82-E5354C645B64}"/>
              </a:ext>
            </a:extLst>
          </p:cNvPr>
          <p:cNvSpPr>
            <a:spLocks noGrp="1" noChangeArrowheads="1"/>
          </p:cNvSpPr>
          <p:nvPr>
            <p:ph type="title"/>
          </p:nvPr>
        </p:nvSpPr>
        <p:spPr/>
        <p:txBody>
          <a:bodyPr/>
          <a:lstStyle/>
          <a:p>
            <a:r>
              <a:rPr lang="en-US" altLang="fr-FR"/>
              <a:t>Repeatability Issues</a:t>
            </a:r>
          </a:p>
        </p:txBody>
      </p:sp>
      <p:sp>
        <p:nvSpPr>
          <p:cNvPr id="58371" name="Rectangle 3">
            <a:extLst>
              <a:ext uri="{FF2B5EF4-FFF2-40B4-BE49-F238E27FC236}">
                <a16:creationId xmlns:a16="http://schemas.microsoft.com/office/drawing/2014/main" id="{0356BF95-776A-4EE0-88C3-7895812AA7AD}"/>
              </a:ext>
            </a:extLst>
          </p:cNvPr>
          <p:cNvSpPr>
            <a:spLocks noGrp="1" noChangeArrowheads="1"/>
          </p:cNvSpPr>
          <p:nvPr>
            <p:ph sz="quarter" idx="12"/>
          </p:nvPr>
        </p:nvSpPr>
        <p:spPr/>
        <p:txBody>
          <a:bodyPr/>
          <a:lstStyle/>
          <a:p>
            <a:r>
              <a:rPr lang="en-US" altLang="fr-FR"/>
              <a:t>Making a measurement may involve numerous steps</a:t>
            </a:r>
          </a:p>
          <a:p>
            <a:pPr lvl="1"/>
            <a:r>
              <a:rPr lang="en-US" altLang="fr-FR"/>
              <a:t>Sample preparation</a:t>
            </a:r>
          </a:p>
          <a:p>
            <a:pPr lvl="1"/>
            <a:r>
              <a:rPr lang="en-US" altLang="fr-FR"/>
              <a:t>Setting up the instrument</a:t>
            </a:r>
          </a:p>
          <a:p>
            <a:pPr lvl="1"/>
            <a:r>
              <a:rPr lang="en-US" altLang="fr-FR"/>
              <a:t>Locating the part, etc.</a:t>
            </a:r>
          </a:p>
          <a:p>
            <a:r>
              <a:rPr lang="en-US" altLang="fr-FR"/>
              <a:t>How much of the measurement process should we repeat? How far do we go?</a:t>
            </a:r>
          </a:p>
        </p:txBody>
      </p:sp>
      <p:sp>
        <p:nvSpPr>
          <p:cNvPr id="5" name="Espace réservé du numéro de diapositive 4">
            <a:extLst>
              <a:ext uri="{FF2B5EF4-FFF2-40B4-BE49-F238E27FC236}">
                <a16:creationId xmlns:a16="http://schemas.microsoft.com/office/drawing/2014/main" id="{79395CDD-6523-184C-B81D-4C57D7BA9940}"/>
              </a:ext>
            </a:extLst>
          </p:cNvPr>
          <p:cNvSpPr>
            <a:spLocks noGrp="1"/>
          </p:cNvSpPr>
          <p:nvPr>
            <p:ph type="sldNum" sz="quarter" idx="11"/>
          </p:nvPr>
        </p:nvSpPr>
        <p:spPr/>
        <p:txBody>
          <a:bodyPr/>
          <a:lstStyle/>
          <a:p>
            <a:fld id="{4E950855-28E0-B842-9330-3B380073FD02}" type="slidenum">
              <a:rPr lang="fr-FR" smtClean="0"/>
              <a:pPr/>
              <a:t>77</a:t>
            </a:fld>
            <a:endParaRPr lang="fr-FR" dirty="0"/>
          </a:p>
        </p:txBody>
      </p:sp>
    </p:spTree>
    <p:extLst>
      <p:ext uri="{BB962C8B-B14F-4D97-AF65-F5344CB8AC3E}">
        <p14:creationId xmlns:p14="http://schemas.microsoft.com/office/powerpoint/2010/main" val="93182016"/>
      </p:ext>
    </p:extLst>
  </p:cSld>
  <p:clrMapOvr>
    <a:masterClrMapping/>
  </p:clrMapOvr>
  <p:transition spd="med" advTm="8000">
    <p:wipe di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DA60BF4-08C0-463E-AF45-1B0A96CB9D52}"/>
              </a:ext>
            </a:extLst>
          </p:cNvPr>
          <p:cNvSpPr>
            <a:spLocks noGrp="1" noChangeArrowheads="1"/>
          </p:cNvSpPr>
          <p:nvPr>
            <p:ph type="title"/>
          </p:nvPr>
        </p:nvSpPr>
        <p:spPr>
          <a:noFill/>
          <a:ln/>
        </p:spPr>
        <p:txBody>
          <a:bodyPr/>
          <a:lstStyle/>
          <a:p>
            <a:r>
              <a:rPr lang="en-US" altLang="fr-FR"/>
              <a:t>Bias &amp; Repeatability Histogram</a:t>
            </a:r>
          </a:p>
        </p:txBody>
      </p:sp>
      <p:pic>
        <p:nvPicPr>
          <p:cNvPr id="59395" name="Picture 3">
            <a:extLst>
              <a:ext uri="{FF2B5EF4-FFF2-40B4-BE49-F238E27FC236}">
                <a16:creationId xmlns:a16="http://schemas.microsoft.com/office/drawing/2014/main" id="{15245F71-99B9-46DF-9BC9-F96CFD7778D4}"/>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8275" y="983034"/>
            <a:ext cx="6268641"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Rectangle 4">
            <a:extLst>
              <a:ext uri="{FF2B5EF4-FFF2-40B4-BE49-F238E27FC236}">
                <a16:creationId xmlns:a16="http://schemas.microsoft.com/office/drawing/2014/main" id="{854EE806-EEB9-457C-8BC4-87770C5B0E4B}"/>
              </a:ext>
            </a:extLst>
          </p:cNvPr>
          <p:cNvSpPr>
            <a:spLocks noChangeArrowheads="1"/>
          </p:cNvSpPr>
          <p:nvPr/>
        </p:nvSpPr>
        <p:spPr bwMode="auto">
          <a:xfrm>
            <a:off x="1378744" y="2067694"/>
            <a:ext cx="3416799"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FC0128"/>
                </a:solidFill>
              </a:rPr>
              <a:t>Never include assignable cause errors</a:t>
            </a:r>
          </a:p>
        </p:txBody>
      </p:sp>
    </p:spTree>
    <p:extLst>
      <p:ext uri="{BB962C8B-B14F-4D97-AF65-F5344CB8AC3E}">
        <p14:creationId xmlns:p14="http://schemas.microsoft.com/office/powerpoint/2010/main" val="4284123953"/>
      </p:ext>
    </p:extLst>
  </p:cSld>
  <p:clrMapOvr>
    <a:masterClrMapping/>
  </p:clrMapOvr>
  <p:transition advTm="800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BDB5D371-4850-4C14-BE77-2A8CE748C40A}"/>
              </a:ext>
            </a:extLst>
          </p:cNvPr>
          <p:cNvSpPr>
            <a:spLocks noGrp="1" noChangeArrowheads="1"/>
          </p:cNvSpPr>
          <p:nvPr>
            <p:ph type="title"/>
          </p:nvPr>
        </p:nvSpPr>
        <p:spPr/>
        <p:txBody>
          <a:bodyPr/>
          <a:lstStyle/>
          <a:p>
            <a:r>
              <a:rPr lang="en-US" altLang="fr-FR"/>
              <a:t>Linearity</a:t>
            </a:r>
          </a:p>
        </p:txBody>
      </p:sp>
      <p:sp>
        <p:nvSpPr>
          <p:cNvPr id="60419" name="Rectangle 3">
            <a:extLst>
              <a:ext uri="{FF2B5EF4-FFF2-40B4-BE49-F238E27FC236}">
                <a16:creationId xmlns:a16="http://schemas.microsoft.com/office/drawing/2014/main" id="{D78933F3-A1DA-4972-8541-C5D3CA07290F}"/>
              </a:ext>
            </a:extLst>
          </p:cNvPr>
          <p:cNvSpPr>
            <a:spLocks noGrp="1" noChangeArrowheads="1"/>
          </p:cNvSpPr>
          <p:nvPr>
            <p:ph sz="quarter" idx="12"/>
          </p:nvPr>
        </p:nvSpPr>
        <p:spPr/>
        <p:txBody>
          <a:bodyPr/>
          <a:lstStyle/>
          <a:p>
            <a:r>
              <a:rPr lang="en-US" altLang="fr-FR" dirty="0"/>
              <a:t>The difference in the Bias or Repeatability across the expected operating range of the instrument.</a:t>
            </a:r>
          </a:p>
        </p:txBody>
      </p:sp>
      <p:pic>
        <p:nvPicPr>
          <p:cNvPr id="60420" name="Picture 4">
            <a:extLst>
              <a:ext uri="{FF2B5EF4-FFF2-40B4-BE49-F238E27FC236}">
                <a16:creationId xmlns:a16="http://schemas.microsoft.com/office/drawing/2014/main" id="{36D53774-6F8E-454B-BE8F-C79A1FE4339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775" y="2569483"/>
            <a:ext cx="661987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5975EEFF-B4B7-074A-92F4-26DBB294522C}"/>
              </a:ext>
            </a:extLst>
          </p:cNvPr>
          <p:cNvSpPr>
            <a:spLocks noGrp="1"/>
          </p:cNvSpPr>
          <p:nvPr>
            <p:ph type="sldNum" sz="quarter" idx="11"/>
          </p:nvPr>
        </p:nvSpPr>
        <p:spPr/>
        <p:txBody>
          <a:bodyPr/>
          <a:lstStyle/>
          <a:p>
            <a:fld id="{4E950855-28E0-B842-9330-3B380073FD02}" type="slidenum">
              <a:rPr lang="fr-FR" smtClean="0"/>
              <a:pPr/>
              <a:t>79</a:t>
            </a:fld>
            <a:endParaRPr lang="fr-FR" dirty="0"/>
          </a:p>
        </p:txBody>
      </p:sp>
    </p:spTree>
    <p:extLst>
      <p:ext uri="{BB962C8B-B14F-4D97-AF65-F5344CB8AC3E}">
        <p14:creationId xmlns:p14="http://schemas.microsoft.com/office/powerpoint/2010/main" val="2286200076"/>
      </p:ext>
    </p:extLst>
  </p:cSld>
  <p:clrMapOvr>
    <a:masterClrMapping/>
  </p:clrMapOvr>
  <p:transition spd="med" advTm="8000">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E50978-2F03-468D-815D-D4FB81166685}"/>
              </a:ext>
            </a:extLst>
          </p:cNvPr>
          <p:cNvSpPr>
            <a:spLocks noGrp="1"/>
          </p:cNvSpPr>
          <p:nvPr>
            <p:ph type="title"/>
          </p:nvPr>
        </p:nvSpPr>
        <p:spPr/>
        <p:txBody>
          <a:bodyPr>
            <a:normAutofit fontScale="90000"/>
          </a:bodyPr>
          <a:lstStyle/>
          <a:p>
            <a:r>
              <a:rPr lang="en-US" dirty="0"/>
              <a:t>What is a Measurement System?</a:t>
            </a:r>
            <a:br>
              <a:rPr lang="en-US" dirty="0"/>
            </a:br>
            <a:endParaRPr lang="fr-FR" dirty="0"/>
          </a:p>
        </p:txBody>
      </p:sp>
      <p:sp>
        <p:nvSpPr>
          <p:cNvPr id="3" name="Espace réservé du contenu 2">
            <a:extLst>
              <a:ext uri="{FF2B5EF4-FFF2-40B4-BE49-F238E27FC236}">
                <a16:creationId xmlns:a16="http://schemas.microsoft.com/office/drawing/2014/main" id="{BCB29DBB-11EE-40AE-84A0-9FFFF537AE0E}"/>
              </a:ext>
            </a:extLst>
          </p:cNvPr>
          <p:cNvSpPr>
            <a:spLocks noGrp="1"/>
          </p:cNvSpPr>
          <p:nvPr>
            <p:ph sz="quarter" idx="12"/>
          </p:nvPr>
        </p:nvSpPr>
        <p:spPr/>
        <p:txBody>
          <a:bodyPr/>
          <a:lstStyle/>
          <a:p>
            <a:r>
              <a:rPr lang="en-US" dirty="0"/>
              <a:t>All of these possible sources of variation should be considered during Measurement System Analysis. Evaluation of a measurement system should include the use of specific quality tools to identify the most likely source of variation. Most MSA activities examine two primary sources of variation, the parts and the measurement of those parts. The sum of these two values represents the total variation in a measurement system.</a:t>
            </a:r>
          </a:p>
        </p:txBody>
      </p:sp>
      <p:sp>
        <p:nvSpPr>
          <p:cNvPr id="7" name="Espace réservé du numéro de diapositive 6">
            <a:extLst>
              <a:ext uri="{FF2B5EF4-FFF2-40B4-BE49-F238E27FC236}">
                <a16:creationId xmlns:a16="http://schemas.microsoft.com/office/drawing/2014/main" id="{FB985C14-524D-D148-8D75-0F359412DD20}"/>
              </a:ext>
            </a:extLst>
          </p:cNvPr>
          <p:cNvSpPr>
            <a:spLocks noGrp="1"/>
          </p:cNvSpPr>
          <p:nvPr>
            <p:ph type="sldNum" sz="quarter" idx="11"/>
          </p:nvPr>
        </p:nvSpPr>
        <p:spPr/>
        <p:txBody>
          <a:bodyPr/>
          <a:lstStyle/>
          <a:p>
            <a:fld id="{4E950855-28E0-B842-9330-3B380073FD02}" type="slidenum">
              <a:rPr lang="fr-FR" smtClean="0"/>
              <a:pPr/>
              <a:t>8</a:t>
            </a:fld>
            <a:endParaRPr lang="fr-FR" dirty="0"/>
          </a:p>
        </p:txBody>
      </p:sp>
    </p:spTree>
    <p:extLst>
      <p:ext uri="{BB962C8B-B14F-4D97-AF65-F5344CB8AC3E}">
        <p14:creationId xmlns:p14="http://schemas.microsoft.com/office/powerpoint/2010/main" val="16783061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B60E2B1-138A-422B-8BB7-AA41B95F9117}"/>
              </a:ext>
            </a:extLst>
          </p:cNvPr>
          <p:cNvSpPr>
            <a:spLocks noGrp="1" noChangeArrowheads="1"/>
          </p:cNvSpPr>
          <p:nvPr>
            <p:ph type="title"/>
          </p:nvPr>
        </p:nvSpPr>
        <p:spPr>
          <a:noFill/>
          <a:ln/>
        </p:spPr>
        <p:txBody>
          <a:bodyPr/>
          <a:lstStyle/>
          <a:p>
            <a:r>
              <a:rPr lang="en-US" altLang="fr-FR"/>
              <a:t>Plot Biases vs. Ref. Values</a:t>
            </a:r>
          </a:p>
        </p:txBody>
      </p:sp>
      <p:pic>
        <p:nvPicPr>
          <p:cNvPr id="61443" name="Picture 3">
            <a:extLst>
              <a:ext uri="{FF2B5EF4-FFF2-40B4-BE49-F238E27FC236}">
                <a16:creationId xmlns:a16="http://schemas.microsoft.com/office/drawing/2014/main" id="{D6121DC7-0398-4D63-937C-6D403E0846C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258594"/>
            <a:ext cx="5546948" cy="313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4" name="Rectangle 4">
            <a:extLst>
              <a:ext uri="{FF2B5EF4-FFF2-40B4-BE49-F238E27FC236}">
                <a16:creationId xmlns:a16="http://schemas.microsoft.com/office/drawing/2014/main" id="{CE7E380E-9A04-4E31-BF4F-A73E9B6D32EB}"/>
              </a:ext>
            </a:extLst>
          </p:cNvPr>
          <p:cNvSpPr>
            <a:spLocks noChangeArrowheads="1"/>
          </p:cNvSpPr>
          <p:nvPr/>
        </p:nvSpPr>
        <p:spPr bwMode="auto">
          <a:xfrm>
            <a:off x="1525335" y="4515966"/>
            <a:ext cx="5879638" cy="52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5" tIns="33338" rIns="67865" bIns="33338">
            <a:spAutoFit/>
          </a:bodyPr>
          <a:lstStyle/>
          <a:p>
            <a:pPr algn="ctr"/>
            <a:r>
              <a:rPr lang="en-US" altLang="fr-FR" sz="1500" dirty="0">
                <a:solidFill>
                  <a:srgbClr val="FC0128"/>
                </a:solidFill>
              </a:rPr>
              <a:t>Linearity = |Slope| * Process Variation = 0.1317*6.00 = 0.79</a:t>
            </a:r>
          </a:p>
          <a:p>
            <a:pPr algn="ctr"/>
            <a:r>
              <a:rPr lang="en-US" altLang="fr-FR" sz="1500" dirty="0">
                <a:solidFill>
                  <a:srgbClr val="FC0128"/>
                </a:solidFill>
              </a:rPr>
              <a:t>% Linearity = 100 * |Slope| = 13.17%</a:t>
            </a:r>
          </a:p>
        </p:txBody>
      </p:sp>
      <p:sp>
        <p:nvSpPr>
          <p:cNvPr id="3" name="Espace réservé du numéro de diapositive 2">
            <a:extLst>
              <a:ext uri="{FF2B5EF4-FFF2-40B4-BE49-F238E27FC236}">
                <a16:creationId xmlns:a16="http://schemas.microsoft.com/office/drawing/2014/main" id="{3DA41F6C-00DC-0C43-B783-837FDC156777}"/>
              </a:ext>
            </a:extLst>
          </p:cNvPr>
          <p:cNvSpPr>
            <a:spLocks noGrp="1"/>
          </p:cNvSpPr>
          <p:nvPr>
            <p:ph type="sldNum" sz="quarter" idx="11"/>
          </p:nvPr>
        </p:nvSpPr>
        <p:spPr/>
        <p:txBody>
          <a:bodyPr/>
          <a:lstStyle/>
          <a:p>
            <a:fld id="{4E950855-28E0-B842-9330-3B380073FD02}" type="slidenum">
              <a:rPr lang="fr-FR" smtClean="0"/>
              <a:pPr/>
              <a:t>80</a:t>
            </a:fld>
            <a:endParaRPr lang="fr-FR" dirty="0"/>
          </a:p>
        </p:txBody>
      </p:sp>
    </p:spTree>
    <p:extLst>
      <p:ext uri="{BB962C8B-B14F-4D97-AF65-F5344CB8AC3E}">
        <p14:creationId xmlns:p14="http://schemas.microsoft.com/office/powerpoint/2010/main" val="223842384"/>
      </p:ext>
    </p:extLst>
  </p:cSld>
  <p:clrMapOvr>
    <a:masterClrMapping/>
  </p:clrMapOvr>
  <p:transition advTm="8000"/>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E28130F8-EFCB-44ED-ADB7-2DC0F75A9C04}"/>
              </a:ext>
            </a:extLst>
          </p:cNvPr>
          <p:cNvSpPr>
            <a:spLocks noGrp="1" noChangeArrowheads="1"/>
          </p:cNvSpPr>
          <p:nvPr>
            <p:ph type="title"/>
          </p:nvPr>
        </p:nvSpPr>
        <p:spPr>
          <a:noFill/>
          <a:ln/>
        </p:spPr>
        <p:txBody>
          <a:bodyPr/>
          <a:lstStyle/>
          <a:p>
            <a:r>
              <a:rPr lang="en-US" altLang="fr-FR"/>
              <a:t>Causes of Poor Linearity</a:t>
            </a:r>
          </a:p>
        </p:txBody>
      </p:sp>
      <p:sp>
        <p:nvSpPr>
          <p:cNvPr id="62467" name="Rectangle 3">
            <a:extLst>
              <a:ext uri="{FF2B5EF4-FFF2-40B4-BE49-F238E27FC236}">
                <a16:creationId xmlns:a16="http://schemas.microsoft.com/office/drawing/2014/main" id="{8353EECC-48FE-4997-AD52-AD07CD34AC3F}"/>
              </a:ext>
            </a:extLst>
          </p:cNvPr>
          <p:cNvSpPr>
            <a:spLocks noGrp="1" noChangeArrowheads="1"/>
          </p:cNvSpPr>
          <p:nvPr>
            <p:ph sz="quarter" idx="12"/>
          </p:nvPr>
        </p:nvSpPr>
        <p:spPr>
          <a:noFill/>
          <a:ln/>
        </p:spPr>
        <p:txBody>
          <a:bodyPr/>
          <a:lstStyle/>
          <a:p>
            <a:r>
              <a:rPr lang="en-US" altLang="fr-FR"/>
              <a:t>Instrument not properly calibrated at both Upper and Lower extremes</a:t>
            </a:r>
          </a:p>
          <a:p>
            <a:r>
              <a:rPr lang="en-US" altLang="fr-FR"/>
              <a:t>Error in the minimum or maximum Master</a:t>
            </a:r>
          </a:p>
          <a:p>
            <a:r>
              <a:rPr lang="en-US" altLang="fr-FR"/>
              <a:t>Worn Instrument</a:t>
            </a:r>
          </a:p>
          <a:p>
            <a:r>
              <a:rPr lang="en-US" altLang="fr-FR"/>
              <a:t>Instrument design characteristics</a:t>
            </a:r>
          </a:p>
        </p:txBody>
      </p:sp>
      <p:sp>
        <p:nvSpPr>
          <p:cNvPr id="3" name="Espace réservé du numéro de diapositive 2">
            <a:extLst>
              <a:ext uri="{FF2B5EF4-FFF2-40B4-BE49-F238E27FC236}">
                <a16:creationId xmlns:a16="http://schemas.microsoft.com/office/drawing/2014/main" id="{0B531B31-0BE6-614D-BFFA-79CD16F969E4}"/>
              </a:ext>
            </a:extLst>
          </p:cNvPr>
          <p:cNvSpPr>
            <a:spLocks noGrp="1"/>
          </p:cNvSpPr>
          <p:nvPr>
            <p:ph type="sldNum" sz="quarter" idx="11"/>
          </p:nvPr>
        </p:nvSpPr>
        <p:spPr/>
        <p:txBody>
          <a:bodyPr/>
          <a:lstStyle/>
          <a:p>
            <a:fld id="{4E950855-28E0-B842-9330-3B380073FD02}" type="slidenum">
              <a:rPr lang="fr-FR" smtClean="0"/>
              <a:pPr/>
              <a:t>81</a:t>
            </a:fld>
            <a:endParaRPr lang="fr-FR" dirty="0"/>
          </a:p>
        </p:txBody>
      </p:sp>
    </p:spTree>
    <p:extLst>
      <p:ext uri="{BB962C8B-B14F-4D97-AF65-F5344CB8AC3E}">
        <p14:creationId xmlns:p14="http://schemas.microsoft.com/office/powerpoint/2010/main" val="3115935301"/>
      </p:ext>
    </p:extLst>
  </p:cSld>
  <p:clrMapOvr>
    <a:masterClrMapping/>
  </p:clrMapOvr>
  <p:transition spd="med" advTm="8000">
    <p:wipe di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7AE0938-2A99-4A1B-88DD-893B897497B6}"/>
              </a:ext>
            </a:extLst>
          </p:cNvPr>
          <p:cNvSpPr>
            <a:spLocks noGrp="1" noChangeArrowheads="1"/>
          </p:cNvSpPr>
          <p:nvPr>
            <p:ph type="title"/>
          </p:nvPr>
        </p:nvSpPr>
        <p:spPr/>
        <p:txBody>
          <a:bodyPr/>
          <a:lstStyle/>
          <a:p>
            <a:r>
              <a:rPr lang="en-US" altLang="fr-FR"/>
              <a:t>Reproducibility</a:t>
            </a:r>
          </a:p>
        </p:txBody>
      </p:sp>
      <p:sp>
        <p:nvSpPr>
          <p:cNvPr id="63491" name="Rectangle 3">
            <a:extLst>
              <a:ext uri="{FF2B5EF4-FFF2-40B4-BE49-F238E27FC236}">
                <a16:creationId xmlns:a16="http://schemas.microsoft.com/office/drawing/2014/main" id="{F81F95F1-936D-47AD-ACA1-B70045E6B3DD}"/>
              </a:ext>
            </a:extLst>
          </p:cNvPr>
          <p:cNvSpPr>
            <a:spLocks noGrp="1" noChangeArrowheads="1"/>
          </p:cNvSpPr>
          <p:nvPr>
            <p:ph sz="quarter" idx="12"/>
          </p:nvPr>
        </p:nvSpPr>
        <p:spPr>
          <a:xfrm>
            <a:off x="457200" y="1541035"/>
            <a:ext cx="3466728" cy="3053588"/>
          </a:xfrm>
        </p:spPr>
        <p:txBody>
          <a:bodyPr/>
          <a:lstStyle/>
          <a:p>
            <a:r>
              <a:rPr lang="en-US" altLang="fr-FR" dirty="0"/>
              <a:t>Variation in the averages among different appraisers repeatedly measuring the same part characteristic</a:t>
            </a:r>
          </a:p>
          <a:p>
            <a:r>
              <a:rPr lang="en-US" altLang="fr-FR" dirty="0"/>
              <a:t>Concept can also apply to variation among different instruments</a:t>
            </a:r>
          </a:p>
        </p:txBody>
      </p:sp>
      <p:pic>
        <p:nvPicPr>
          <p:cNvPr id="63492" name="Picture 4">
            <a:extLst>
              <a:ext uri="{FF2B5EF4-FFF2-40B4-BE49-F238E27FC236}">
                <a16:creationId xmlns:a16="http://schemas.microsoft.com/office/drawing/2014/main" id="{DE1D745B-E6B4-4D83-8D02-B696A770597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0040" y="1486746"/>
            <a:ext cx="4173141"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3" name="Rectangle 5">
            <a:extLst>
              <a:ext uri="{FF2B5EF4-FFF2-40B4-BE49-F238E27FC236}">
                <a16:creationId xmlns:a16="http://schemas.microsoft.com/office/drawing/2014/main" id="{2CCE3B56-C29E-420D-BEFB-9AF6ADA3035F}"/>
              </a:ext>
            </a:extLst>
          </p:cNvPr>
          <p:cNvSpPr>
            <a:spLocks noChangeArrowheads="1"/>
          </p:cNvSpPr>
          <p:nvPr/>
        </p:nvSpPr>
        <p:spPr bwMode="auto">
          <a:xfrm>
            <a:off x="3923928" y="4379965"/>
            <a:ext cx="4547494"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pPr algn="ctr"/>
            <a:r>
              <a:rPr lang="en-US" altLang="fr-FR" sz="1500">
                <a:solidFill>
                  <a:schemeClr val="folHlink"/>
                </a:solidFill>
              </a:rPr>
              <a:t>Includes</a:t>
            </a:r>
            <a:r>
              <a:rPr lang="en-US" altLang="fr-FR" sz="1500">
                <a:solidFill>
                  <a:srgbClr val="AD6900"/>
                </a:solidFill>
              </a:rPr>
              <a:t> </a:t>
            </a:r>
            <a:r>
              <a:rPr lang="en-US" altLang="fr-FR" sz="1500">
                <a:solidFill>
                  <a:srgbClr val="FC0128"/>
                </a:solidFill>
              </a:rPr>
              <a:t>repeatability </a:t>
            </a:r>
            <a:r>
              <a:rPr lang="en-US" altLang="fr-FR" sz="1500">
                <a:solidFill>
                  <a:srgbClr val="AD6900"/>
                </a:solidFill>
              </a:rPr>
              <a:t> </a:t>
            </a:r>
            <a:r>
              <a:rPr lang="en-US" altLang="fr-FR" sz="1500">
                <a:solidFill>
                  <a:schemeClr val="folHlink"/>
                </a:solidFill>
              </a:rPr>
              <a:t>which must be accounted for.</a:t>
            </a:r>
          </a:p>
        </p:txBody>
      </p:sp>
      <p:sp>
        <p:nvSpPr>
          <p:cNvPr id="5" name="Espace réservé du numéro de diapositive 4">
            <a:extLst>
              <a:ext uri="{FF2B5EF4-FFF2-40B4-BE49-F238E27FC236}">
                <a16:creationId xmlns:a16="http://schemas.microsoft.com/office/drawing/2014/main" id="{87C5D107-A28C-9040-8B9C-7A22529705A4}"/>
              </a:ext>
            </a:extLst>
          </p:cNvPr>
          <p:cNvSpPr>
            <a:spLocks noGrp="1"/>
          </p:cNvSpPr>
          <p:nvPr>
            <p:ph type="sldNum" sz="quarter" idx="11"/>
          </p:nvPr>
        </p:nvSpPr>
        <p:spPr/>
        <p:txBody>
          <a:bodyPr/>
          <a:lstStyle/>
          <a:p>
            <a:fld id="{4E950855-28E0-B842-9330-3B380073FD02}" type="slidenum">
              <a:rPr lang="fr-FR" smtClean="0"/>
              <a:pPr/>
              <a:t>82</a:t>
            </a:fld>
            <a:endParaRPr lang="fr-FR" dirty="0"/>
          </a:p>
        </p:txBody>
      </p:sp>
    </p:spTree>
    <p:extLst>
      <p:ext uri="{BB962C8B-B14F-4D97-AF65-F5344CB8AC3E}">
        <p14:creationId xmlns:p14="http://schemas.microsoft.com/office/powerpoint/2010/main" val="2253060831"/>
      </p:ext>
    </p:extLst>
  </p:cSld>
  <p:clrMapOvr>
    <a:masterClrMapping/>
  </p:clrMapOvr>
  <p:transition spd="med" advTm="8000">
    <p:wipe di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83E192C-EB5C-4DE1-954B-C634AB207EB8}"/>
              </a:ext>
            </a:extLst>
          </p:cNvPr>
          <p:cNvSpPr>
            <a:spLocks noGrp="1" noChangeArrowheads="1"/>
          </p:cNvSpPr>
          <p:nvPr>
            <p:ph type="title"/>
          </p:nvPr>
        </p:nvSpPr>
        <p:spPr/>
        <p:txBody>
          <a:bodyPr/>
          <a:lstStyle/>
          <a:p>
            <a:r>
              <a:rPr lang="en-US" altLang="fr-FR"/>
              <a:t>Reproducibility Example</a:t>
            </a:r>
          </a:p>
        </p:txBody>
      </p:sp>
      <p:pic>
        <p:nvPicPr>
          <p:cNvPr id="64515" name="Picture 3">
            <a:extLst>
              <a:ext uri="{FF2B5EF4-FFF2-40B4-BE49-F238E27FC236}">
                <a16:creationId xmlns:a16="http://schemas.microsoft.com/office/drawing/2014/main" id="{46CB492F-07F4-4448-816B-74AB193A327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332" y="1347614"/>
            <a:ext cx="6503194" cy="360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a:extLst>
              <a:ext uri="{FF2B5EF4-FFF2-40B4-BE49-F238E27FC236}">
                <a16:creationId xmlns:a16="http://schemas.microsoft.com/office/drawing/2014/main" id="{7426C558-D601-AB4E-87C1-D1E5FCAC49D1}"/>
              </a:ext>
            </a:extLst>
          </p:cNvPr>
          <p:cNvSpPr>
            <a:spLocks noGrp="1"/>
          </p:cNvSpPr>
          <p:nvPr>
            <p:ph type="sldNum" sz="quarter" idx="11"/>
          </p:nvPr>
        </p:nvSpPr>
        <p:spPr/>
        <p:txBody>
          <a:bodyPr/>
          <a:lstStyle/>
          <a:p>
            <a:fld id="{4E950855-28E0-B842-9330-3B380073FD02}" type="slidenum">
              <a:rPr lang="fr-FR" smtClean="0"/>
              <a:pPr/>
              <a:t>83</a:t>
            </a:fld>
            <a:endParaRPr lang="fr-FR" dirty="0"/>
          </a:p>
        </p:txBody>
      </p:sp>
    </p:spTree>
    <p:extLst>
      <p:ext uri="{BB962C8B-B14F-4D97-AF65-F5344CB8AC3E}">
        <p14:creationId xmlns:p14="http://schemas.microsoft.com/office/powerpoint/2010/main" val="2446323429"/>
      </p:ext>
    </p:extLst>
  </p:cSld>
  <p:clrMapOvr>
    <a:masterClrMapping/>
  </p:clrMapOvr>
  <p:transition advTm="8000"/>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E885E810-FCA9-4E80-9C04-B7107688BD0D}"/>
              </a:ext>
            </a:extLst>
          </p:cNvPr>
          <p:cNvSpPr>
            <a:spLocks noGrp="1" noChangeArrowheads="1"/>
          </p:cNvSpPr>
          <p:nvPr>
            <p:ph type="title"/>
          </p:nvPr>
        </p:nvSpPr>
        <p:spPr>
          <a:noFill/>
          <a:ln/>
        </p:spPr>
        <p:txBody>
          <a:bodyPr/>
          <a:lstStyle/>
          <a:p>
            <a:r>
              <a:rPr lang="en-US" altLang="fr-FR"/>
              <a:t>Calculating Reproducibility (I)</a:t>
            </a:r>
          </a:p>
        </p:txBody>
      </p:sp>
      <p:sp>
        <p:nvSpPr>
          <p:cNvPr id="65539" name="Rectangle 3">
            <a:extLst>
              <a:ext uri="{FF2B5EF4-FFF2-40B4-BE49-F238E27FC236}">
                <a16:creationId xmlns:a16="http://schemas.microsoft.com/office/drawing/2014/main" id="{75F035EF-D8A5-430F-AA6A-F05528CA87E6}"/>
              </a:ext>
            </a:extLst>
          </p:cNvPr>
          <p:cNvSpPr>
            <a:spLocks noGrp="1" noChangeArrowheads="1"/>
          </p:cNvSpPr>
          <p:nvPr>
            <p:ph sz="quarter" idx="12"/>
          </p:nvPr>
        </p:nvSpPr>
        <p:spPr>
          <a:noFill/>
          <a:ln/>
        </p:spPr>
        <p:txBody>
          <a:bodyPr/>
          <a:lstStyle/>
          <a:p>
            <a:r>
              <a:rPr lang="en-US" altLang="fr-FR" sz="2100"/>
              <a:t>Find the range of the appraiser averages (R</a:t>
            </a:r>
            <a:r>
              <a:rPr lang="en-US" altLang="fr-FR" sz="1200"/>
              <a:t>0</a:t>
            </a:r>
            <a:r>
              <a:rPr lang="en-US" altLang="fr-FR" sz="2100"/>
              <a:t>)</a:t>
            </a:r>
          </a:p>
          <a:p>
            <a:r>
              <a:rPr lang="en-US" altLang="fr-FR" sz="2100"/>
              <a:t>Convert to Standard Deviation using d2*</a:t>
            </a:r>
            <a:endParaRPr lang="en-US" altLang="fr-FR"/>
          </a:p>
          <a:p>
            <a:pPr lvl="1">
              <a:buFontTx/>
              <a:buNone/>
            </a:pPr>
            <a:r>
              <a:rPr lang="en-US" altLang="fr-FR" sz="1500"/>
              <a:t>(m=# of appraisers; g=# of ranges used = 1)</a:t>
            </a:r>
            <a:endParaRPr lang="en-US" altLang="fr-FR"/>
          </a:p>
          <a:p>
            <a:r>
              <a:rPr lang="en-US" altLang="fr-FR" sz="2100"/>
              <a:t>Multiply by 5.15</a:t>
            </a:r>
          </a:p>
          <a:p>
            <a:r>
              <a:rPr lang="en-US" altLang="fr-FR" sz="2100"/>
              <a:t>Subtract the portion of this    due to repeatability</a:t>
            </a:r>
          </a:p>
        </p:txBody>
      </p:sp>
      <p:pic>
        <p:nvPicPr>
          <p:cNvPr id="65540" name="Picture 4">
            <a:extLst>
              <a:ext uri="{FF2B5EF4-FFF2-40B4-BE49-F238E27FC236}">
                <a16:creationId xmlns:a16="http://schemas.microsoft.com/office/drawing/2014/main" id="{1160ED6C-F1C4-4E53-B858-0F70999F2C5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3501" y="2743200"/>
            <a:ext cx="173831"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3699D6EB-C70A-E542-86FC-1A4D65F5AC7A}"/>
              </a:ext>
            </a:extLst>
          </p:cNvPr>
          <p:cNvSpPr>
            <a:spLocks noGrp="1"/>
          </p:cNvSpPr>
          <p:nvPr>
            <p:ph type="sldNum" sz="quarter" idx="11"/>
          </p:nvPr>
        </p:nvSpPr>
        <p:spPr/>
        <p:txBody>
          <a:bodyPr/>
          <a:lstStyle/>
          <a:p>
            <a:fld id="{4E950855-28E0-B842-9330-3B380073FD02}" type="slidenum">
              <a:rPr lang="fr-FR" smtClean="0"/>
              <a:pPr/>
              <a:t>84</a:t>
            </a:fld>
            <a:endParaRPr lang="fr-FR" dirty="0"/>
          </a:p>
        </p:txBody>
      </p:sp>
    </p:spTree>
    <p:extLst>
      <p:ext uri="{BB962C8B-B14F-4D97-AF65-F5344CB8AC3E}">
        <p14:creationId xmlns:p14="http://schemas.microsoft.com/office/powerpoint/2010/main" val="3855280597"/>
      </p:ext>
    </p:extLst>
  </p:cSld>
  <p:clrMapOvr>
    <a:masterClrMapping/>
  </p:clrMapOvr>
  <p:transition spd="med" advTm="8000">
    <p:wipe di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8D647541-803F-4FE0-A560-7C1EE32BBF28}"/>
              </a:ext>
            </a:extLst>
          </p:cNvPr>
          <p:cNvSpPr>
            <a:spLocks noGrp="1" noChangeArrowheads="1"/>
          </p:cNvSpPr>
          <p:nvPr>
            <p:ph type="title"/>
          </p:nvPr>
        </p:nvSpPr>
        <p:spPr>
          <a:noFill/>
          <a:ln/>
        </p:spPr>
        <p:txBody>
          <a:bodyPr/>
          <a:lstStyle/>
          <a:p>
            <a:r>
              <a:rPr lang="en-US" altLang="fr-FR"/>
              <a:t>Calculating Reproducibility</a:t>
            </a:r>
          </a:p>
        </p:txBody>
      </p:sp>
      <p:pic>
        <p:nvPicPr>
          <p:cNvPr id="66563" name="Picture 3">
            <a:extLst>
              <a:ext uri="{FF2B5EF4-FFF2-40B4-BE49-F238E27FC236}">
                <a16:creationId xmlns:a16="http://schemas.microsoft.com/office/drawing/2014/main" id="{7C19A1A5-DFBD-4A20-8095-B4C582CE75F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139702"/>
            <a:ext cx="6680597" cy="2651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6564" name="Rectangle 4">
            <a:extLst>
              <a:ext uri="{FF2B5EF4-FFF2-40B4-BE49-F238E27FC236}">
                <a16:creationId xmlns:a16="http://schemas.microsoft.com/office/drawing/2014/main" id="{9804357D-F5B7-4999-A08D-3DB4F222A40F}"/>
              </a:ext>
            </a:extLst>
          </p:cNvPr>
          <p:cNvSpPr>
            <a:spLocks noChangeArrowheads="1"/>
          </p:cNvSpPr>
          <p:nvPr/>
        </p:nvSpPr>
        <p:spPr bwMode="auto">
          <a:xfrm>
            <a:off x="4493518" y="1586062"/>
            <a:ext cx="1520448"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FC0128"/>
                </a:solidFill>
              </a:rPr>
              <a:t>People variance</a:t>
            </a:r>
          </a:p>
        </p:txBody>
      </p:sp>
      <p:sp>
        <p:nvSpPr>
          <p:cNvPr id="66565" name="Line 5">
            <a:extLst>
              <a:ext uri="{FF2B5EF4-FFF2-40B4-BE49-F238E27FC236}">
                <a16:creationId xmlns:a16="http://schemas.microsoft.com/office/drawing/2014/main" id="{F5C68CED-F86E-4314-A17A-26F55E04DAC8}"/>
              </a:ext>
            </a:extLst>
          </p:cNvPr>
          <p:cNvSpPr>
            <a:spLocks noChangeShapeType="1"/>
          </p:cNvSpPr>
          <p:nvPr/>
        </p:nvSpPr>
        <p:spPr bwMode="auto">
          <a:xfrm flipH="1">
            <a:off x="4923333" y="1905149"/>
            <a:ext cx="104775" cy="381000"/>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66566" name="Rectangle 6">
            <a:extLst>
              <a:ext uri="{FF2B5EF4-FFF2-40B4-BE49-F238E27FC236}">
                <a16:creationId xmlns:a16="http://schemas.microsoft.com/office/drawing/2014/main" id="{CF0CD859-31DD-46CD-A5DC-F44875F87574}"/>
              </a:ext>
            </a:extLst>
          </p:cNvPr>
          <p:cNvSpPr>
            <a:spLocks noChangeArrowheads="1"/>
          </p:cNvSpPr>
          <p:nvPr/>
        </p:nvSpPr>
        <p:spPr bwMode="auto">
          <a:xfrm>
            <a:off x="6027043" y="4214962"/>
            <a:ext cx="601222"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FC0128"/>
                </a:solidFill>
              </a:rPr>
              <a:t>Trials</a:t>
            </a:r>
          </a:p>
        </p:txBody>
      </p:sp>
      <p:sp>
        <p:nvSpPr>
          <p:cNvPr id="66567" name="Rectangle 7">
            <a:extLst>
              <a:ext uri="{FF2B5EF4-FFF2-40B4-BE49-F238E27FC236}">
                <a16:creationId xmlns:a16="http://schemas.microsoft.com/office/drawing/2014/main" id="{9872E526-FEEB-4532-9CDD-2B80B6CC3149}"/>
              </a:ext>
            </a:extLst>
          </p:cNvPr>
          <p:cNvSpPr>
            <a:spLocks noChangeArrowheads="1"/>
          </p:cNvSpPr>
          <p:nvPr/>
        </p:nvSpPr>
        <p:spPr bwMode="auto">
          <a:xfrm>
            <a:off x="6446143" y="3843487"/>
            <a:ext cx="1136625" cy="29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500">
                <a:solidFill>
                  <a:srgbClr val="FC0128"/>
                </a:solidFill>
              </a:rPr>
              <a:t>Times done</a:t>
            </a:r>
          </a:p>
        </p:txBody>
      </p:sp>
      <p:sp>
        <p:nvSpPr>
          <p:cNvPr id="66568" name="Line 8">
            <a:extLst>
              <a:ext uri="{FF2B5EF4-FFF2-40B4-BE49-F238E27FC236}">
                <a16:creationId xmlns:a16="http://schemas.microsoft.com/office/drawing/2014/main" id="{452AE5AD-8F80-48A6-B77D-4DEB84CDE33E}"/>
              </a:ext>
            </a:extLst>
          </p:cNvPr>
          <p:cNvSpPr>
            <a:spLocks noChangeShapeType="1"/>
          </p:cNvSpPr>
          <p:nvPr/>
        </p:nvSpPr>
        <p:spPr bwMode="auto">
          <a:xfrm flipH="1" flipV="1">
            <a:off x="6161583" y="3686324"/>
            <a:ext cx="123825" cy="523875"/>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66569" name="Line 9">
            <a:extLst>
              <a:ext uri="{FF2B5EF4-FFF2-40B4-BE49-F238E27FC236}">
                <a16:creationId xmlns:a16="http://schemas.microsoft.com/office/drawing/2014/main" id="{F776D397-D0D4-4B2E-B1DB-B008451ED25C}"/>
              </a:ext>
            </a:extLst>
          </p:cNvPr>
          <p:cNvSpPr>
            <a:spLocks noChangeShapeType="1"/>
          </p:cNvSpPr>
          <p:nvPr/>
        </p:nvSpPr>
        <p:spPr bwMode="auto">
          <a:xfrm flipH="1" flipV="1">
            <a:off x="6390183" y="3610124"/>
            <a:ext cx="428625" cy="247650"/>
          </a:xfrm>
          <a:prstGeom prst="line">
            <a:avLst/>
          </a:prstGeom>
          <a:noFill/>
          <a:ln w="25400">
            <a:solidFill>
              <a:srgbClr val="FC0128"/>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3" name="Espace réservé du numéro de diapositive 2">
            <a:extLst>
              <a:ext uri="{FF2B5EF4-FFF2-40B4-BE49-F238E27FC236}">
                <a16:creationId xmlns:a16="http://schemas.microsoft.com/office/drawing/2014/main" id="{4AE55E1B-FA43-4945-8072-42CFE5655E4D}"/>
              </a:ext>
            </a:extLst>
          </p:cNvPr>
          <p:cNvSpPr>
            <a:spLocks noGrp="1"/>
          </p:cNvSpPr>
          <p:nvPr>
            <p:ph type="sldNum" sz="quarter" idx="11"/>
          </p:nvPr>
        </p:nvSpPr>
        <p:spPr/>
        <p:txBody>
          <a:bodyPr/>
          <a:lstStyle/>
          <a:p>
            <a:fld id="{4E950855-28E0-B842-9330-3B380073FD02}" type="slidenum">
              <a:rPr lang="fr-FR" smtClean="0"/>
              <a:pPr/>
              <a:t>85</a:t>
            </a:fld>
            <a:endParaRPr lang="fr-FR" dirty="0"/>
          </a:p>
        </p:txBody>
      </p:sp>
    </p:spTree>
    <p:extLst>
      <p:ext uri="{BB962C8B-B14F-4D97-AF65-F5344CB8AC3E}">
        <p14:creationId xmlns:p14="http://schemas.microsoft.com/office/powerpoint/2010/main" val="2306196459"/>
      </p:ext>
    </p:extLst>
  </p:cSld>
  <p:clrMapOvr>
    <a:masterClrMapping/>
  </p:clrMapOvr>
  <p:transition advTm="800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434BDEEE-91BF-4860-B819-A7FE7636E6C3}"/>
              </a:ext>
            </a:extLst>
          </p:cNvPr>
          <p:cNvSpPr>
            <a:spLocks noGrp="1" noChangeArrowheads="1"/>
          </p:cNvSpPr>
          <p:nvPr>
            <p:ph type="title"/>
          </p:nvPr>
        </p:nvSpPr>
        <p:spPr>
          <a:noFill/>
          <a:ln/>
        </p:spPr>
        <p:txBody>
          <a:bodyPr/>
          <a:lstStyle/>
          <a:p>
            <a:r>
              <a:rPr lang="en-US" altLang="fr-FR"/>
              <a:t>Stability</a:t>
            </a:r>
          </a:p>
        </p:txBody>
      </p:sp>
      <p:sp>
        <p:nvSpPr>
          <p:cNvPr id="67587" name="Rectangle 3">
            <a:extLst>
              <a:ext uri="{FF2B5EF4-FFF2-40B4-BE49-F238E27FC236}">
                <a16:creationId xmlns:a16="http://schemas.microsoft.com/office/drawing/2014/main" id="{E40E678F-CFBA-4238-BE7B-9362A7FCF100}"/>
              </a:ext>
            </a:extLst>
          </p:cNvPr>
          <p:cNvSpPr>
            <a:spLocks noGrp="1" noChangeArrowheads="1"/>
          </p:cNvSpPr>
          <p:nvPr>
            <p:ph sz="quarter" idx="12"/>
          </p:nvPr>
        </p:nvSpPr>
        <p:spPr>
          <a:xfrm>
            <a:off x="457200" y="1541035"/>
            <a:ext cx="4114800" cy="3053588"/>
          </a:xfrm>
          <a:noFill/>
          <a:ln/>
        </p:spPr>
        <p:txBody>
          <a:bodyPr/>
          <a:lstStyle/>
          <a:p>
            <a:r>
              <a:rPr lang="en-US" altLang="fr-FR" sz="2100" dirty="0"/>
              <a:t>Variation in measurements </a:t>
            </a:r>
            <a:br>
              <a:rPr lang="en-US" altLang="fr-FR" sz="2100" dirty="0"/>
            </a:br>
            <a:r>
              <a:rPr lang="en-US" altLang="fr-FR" sz="2100" dirty="0"/>
              <a:t>of a single characteristic</a:t>
            </a:r>
          </a:p>
          <a:p>
            <a:r>
              <a:rPr lang="en-US" altLang="fr-FR" sz="2100" dirty="0"/>
              <a:t>On the same master</a:t>
            </a:r>
          </a:p>
          <a:p>
            <a:r>
              <a:rPr lang="en-US" altLang="fr-FR" sz="2100" dirty="0"/>
              <a:t>Over an extended period </a:t>
            </a:r>
            <a:br>
              <a:rPr lang="en-US" altLang="fr-FR" sz="2100" dirty="0"/>
            </a:br>
            <a:r>
              <a:rPr lang="en-US" altLang="fr-FR" sz="2100" dirty="0"/>
              <a:t>of time</a:t>
            </a:r>
          </a:p>
          <a:p>
            <a:r>
              <a:rPr lang="en-US" altLang="fr-FR" sz="2100" dirty="0"/>
              <a:t>Evaluate using Shewhart charts</a:t>
            </a:r>
          </a:p>
        </p:txBody>
      </p:sp>
      <p:pic>
        <p:nvPicPr>
          <p:cNvPr id="67588" name="Picture 4">
            <a:extLst>
              <a:ext uri="{FF2B5EF4-FFF2-40B4-BE49-F238E27FC236}">
                <a16:creationId xmlns:a16="http://schemas.microsoft.com/office/drawing/2014/main" id="{09380498-BE91-4BF3-B574-5E73E875387F}"/>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1162218"/>
            <a:ext cx="3955256"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08EEA85D-E6CB-A24E-B5C2-40FF529E10B1}"/>
              </a:ext>
            </a:extLst>
          </p:cNvPr>
          <p:cNvSpPr>
            <a:spLocks noGrp="1"/>
          </p:cNvSpPr>
          <p:nvPr>
            <p:ph type="sldNum" sz="quarter" idx="11"/>
          </p:nvPr>
        </p:nvSpPr>
        <p:spPr/>
        <p:txBody>
          <a:bodyPr/>
          <a:lstStyle/>
          <a:p>
            <a:fld id="{4E950855-28E0-B842-9330-3B380073FD02}" type="slidenum">
              <a:rPr lang="fr-FR" smtClean="0"/>
              <a:pPr/>
              <a:t>86</a:t>
            </a:fld>
            <a:endParaRPr lang="fr-FR" dirty="0"/>
          </a:p>
        </p:txBody>
      </p:sp>
    </p:spTree>
    <p:extLst>
      <p:ext uri="{BB962C8B-B14F-4D97-AF65-F5344CB8AC3E}">
        <p14:creationId xmlns:p14="http://schemas.microsoft.com/office/powerpoint/2010/main" val="2227128125"/>
      </p:ext>
    </p:extLst>
  </p:cSld>
  <p:clrMapOvr>
    <a:masterClrMapping/>
  </p:clrMapOvr>
  <p:transition spd="med" advTm="8000">
    <p:wipe di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7EF80827-6251-4BDE-AF24-3FA7F51E2AEF}"/>
              </a:ext>
            </a:extLst>
          </p:cNvPr>
          <p:cNvSpPr>
            <a:spLocks noGrp="1" noChangeArrowheads="1"/>
          </p:cNvSpPr>
          <p:nvPr>
            <p:ph type="title"/>
          </p:nvPr>
        </p:nvSpPr>
        <p:spPr>
          <a:noFill/>
          <a:ln/>
        </p:spPr>
        <p:txBody>
          <a:bodyPr/>
          <a:lstStyle/>
          <a:p>
            <a:r>
              <a:rPr lang="en-US" altLang="fr-FR"/>
              <a:t>Evaluate Stability with Run Charts</a:t>
            </a:r>
          </a:p>
        </p:txBody>
      </p:sp>
      <p:pic>
        <p:nvPicPr>
          <p:cNvPr id="68611" name="Picture 3">
            <a:extLst>
              <a:ext uri="{FF2B5EF4-FFF2-40B4-BE49-F238E27FC236}">
                <a16:creationId xmlns:a16="http://schemas.microsoft.com/office/drawing/2014/main" id="{CA400E7E-4E72-4F59-8B09-2F5AACAA4D0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275606"/>
            <a:ext cx="5574308" cy="348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B4F5C10F-4C04-1A4E-BF7C-83FD11785B65}"/>
              </a:ext>
            </a:extLst>
          </p:cNvPr>
          <p:cNvSpPr>
            <a:spLocks noGrp="1"/>
          </p:cNvSpPr>
          <p:nvPr>
            <p:ph type="sldNum" sz="quarter" idx="11"/>
          </p:nvPr>
        </p:nvSpPr>
        <p:spPr/>
        <p:txBody>
          <a:bodyPr/>
          <a:lstStyle/>
          <a:p>
            <a:fld id="{4E950855-28E0-B842-9330-3B380073FD02}" type="slidenum">
              <a:rPr lang="fr-FR" smtClean="0"/>
              <a:pPr/>
              <a:t>87</a:t>
            </a:fld>
            <a:endParaRPr lang="fr-FR" dirty="0"/>
          </a:p>
        </p:txBody>
      </p:sp>
    </p:spTree>
    <p:extLst>
      <p:ext uri="{BB962C8B-B14F-4D97-AF65-F5344CB8AC3E}">
        <p14:creationId xmlns:p14="http://schemas.microsoft.com/office/powerpoint/2010/main" val="1669911992"/>
      </p:ext>
    </p:extLst>
  </p:cSld>
  <p:clrMapOvr>
    <a:masterClrMapping/>
  </p:clrMapOvr>
  <p:transition advTm="8000"/>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614C658-7ECB-490C-837D-EEC0BB722E43}"/>
              </a:ext>
            </a:extLst>
          </p:cNvPr>
          <p:cNvSpPr>
            <a:spLocks noGrp="1" noChangeArrowheads="1"/>
          </p:cNvSpPr>
          <p:nvPr>
            <p:ph type="title"/>
          </p:nvPr>
        </p:nvSpPr>
        <p:spPr>
          <a:noFill/>
          <a:ln/>
        </p:spPr>
        <p:txBody>
          <a:bodyPr/>
          <a:lstStyle/>
          <a:p>
            <a:r>
              <a:rPr lang="en-US" altLang="fr-FR"/>
              <a:t>Stability</a:t>
            </a:r>
          </a:p>
        </p:txBody>
      </p:sp>
      <p:pic>
        <p:nvPicPr>
          <p:cNvPr id="69635" name="Picture 3">
            <a:extLst>
              <a:ext uri="{FF2B5EF4-FFF2-40B4-BE49-F238E27FC236}">
                <a16:creationId xmlns:a16="http://schemas.microsoft.com/office/drawing/2014/main" id="{7C297DAC-202C-4FE7-B99F-E47952B94F8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9730" y="1388710"/>
            <a:ext cx="6440091"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36" name="Rectangle 4">
            <a:extLst>
              <a:ext uri="{FF2B5EF4-FFF2-40B4-BE49-F238E27FC236}">
                <a16:creationId xmlns:a16="http://schemas.microsoft.com/office/drawing/2014/main" id="{A6C111D6-955D-4DF5-AD2D-8513224D0834}"/>
              </a:ext>
            </a:extLst>
          </p:cNvPr>
          <p:cNvSpPr>
            <a:spLocks noChangeArrowheads="1"/>
          </p:cNvSpPr>
          <p:nvPr/>
        </p:nvSpPr>
        <p:spPr bwMode="auto">
          <a:xfrm>
            <a:off x="2627784" y="4253354"/>
            <a:ext cx="4155784" cy="43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2400">
                <a:solidFill>
                  <a:srgbClr val="FC0128"/>
                </a:solidFill>
              </a:rPr>
              <a:t>Both gages are stable, but.....</a:t>
            </a:r>
          </a:p>
        </p:txBody>
      </p:sp>
      <p:sp>
        <p:nvSpPr>
          <p:cNvPr id="3" name="Espace réservé du numéro de diapositive 2">
            <a:extLst>
              <a:ext uri="{FF2B5EF4-FFF2-40B4-BE49-F238E27FC236}">
                <a16:creationId xmlns:a16="http://schemas.microsoft.com/office/drawing/2014/main" id="{4BF9F6CA-92E6-6949-8E10-37D2E159BD5D}"/>
              </a:ext>
            </a:extLst>
          </p:cNvPr>
          <p:cNvSpPr>
            <a:spLocks noGrp="1"/>
          </p:cNvSpPr>
          <p:nvPr>
            <p:ph type="sldNum" sz="quarter" idx="11"/>
          </p:nvPr>
        </p:nvSpPr>
        <p:spPr/>
        <p:txBody>
          <a:bodyPr/>
          <a:lstStyle/>
          <a:p>
            <a:fld id="{4E950855-28E0-B842-9330-3B380073FD02}" type="slidenum">
              <a:rPr lang="fr-FR" smtClean="0"/>
              <a:pPr/>
              <a:t>88</a:t>
            </a:fld>
            <a:endParaRPr lang="fr-FR" dirty="0"/>
          </a:p>
        </p:txBody>
      </p:sp>
    </p:spTree>
    <p:extLst>
      <p:ext uri="{BB962C8B-B14F-4D97-AF65-F5344CB8AC3E}">
        <p14:creationId xmlns:p14="http://schemas.microsoft.com/office/powerpoint/2010/main" val="3696595952"/>
      </p:ext>
    </p:extLst>
  </p:cSld>
  <p:clrMapOvr>
    <a:masterClrMapping/>
  </p:clrMapOvr>
  <p:transition advTm="8000"/>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82A3AA0C-D07B-4100-B14F-5467258D0E8F}"/>
              </a:ext>
            </a:extLst>
          </p:cNvPr>
          <p:cNvSpPr>
            <a:spLocks noGrp="1" noChangeArrowheads="1"/>
          </p:cNvSpPr>
          <p:nvPr>
            <p:ph type="title"/>
          </p:nvPr>
        </p:nvSpPr>
        <p:spPr/>
        <p:txBody>
          <a:bodyPr/>
          <a:lstStyle/>
          <a:p>
            <a:r>
              <a:rPr lang="en-US" altLang="fr-FR"/>
              <a:t>Importance of Stability</a:t>
            </a:r>
          </a:p>
        </p:txBody>
      </p:sp>
      <p:sp>
        <p:nvSpPr>
          <p:cNvPr id="70659" name="Rectangle 3">
            <a:extLst>
              <a:ext uri="{FF2B5EF4-FFF2-40B4-BE49-F238E27FC236}">
                <a16:creationId xmlns:a16="http://schemas.microsoft.com/office/drawing/2014/main" id="{712B9876-1CDC-459F-B42B-12016645A710}"/>
              </a:ext>
            </a:extLst>
          </p:cNvPr>
          <p:cNvSpPr>
            <a:spLocks noGrp="1" noChangeArrowheads="1"/>
          </p:cNvSpPr>
          <p:nvPr>
            <p:ph sz="quarter" idx="12"/>
          </p:nvPr>
        </p:nvSpPr>
        <p:spPr/>
        <p:txBody>
          <a:bodyPr/>
          <a:lstStyle/>
          <a:p>
            <a:r>
              <a:rPr lang="en-US" altLang="fr-FR"/>
              <a:t>Statistical stability, combined with subject-matter knowledge, allows predictions of process performance</a:t>
            </a:r>
          </a:p>
          <a:p>
            <a:r>
              <a:rPr lang="en-US" altLang="fr-FR"/>
              <a:t>Action based on analysis of Unstable systems may increase Variation due to ‘Tampering’</a:t>
            </a:r>
          </a:p>
          <a:p>
            <a:r>
              <a:rPr lang="en-US" altLang="fr-FR"/>
              <a:t>A statistically unstable measurement system cannot provide reliable data on the process</a:t>
            </a:r>
          </a:p>
        </p:txBody>
      </p:sp>
      <p:sp>
        <p:nvSpPr>
          <p:cNvPr id="5" name="Espace réservé du numéro de diapositive 4">
            <a:extLst>
              <a:ext uri="{FF2B5EF4-FFF2-40B4-BE49-F238E27FC236}">
                <a16:creationId xmlns:a16="http://schemas.microsoft.com/office/drawing/2014/main" id="{23C0F43B-DC39-2940-B49C-E09BE2F85A30}"/>
              </a:ext>
            </a:extLst>
          </p:cNvPr>
          <p:cNvSpPr>
            <a:spLocks noGrp="1"/>
          </p:cNvSpPr>
          <p:nvPr>
            <p:ph type="sldNum" sz="quarter" idx="11"/>
          </p:nvPr>
        </p:nvSpPr>
        <p:spPr/>
        <p:txBody>
          <a:bodyPr/>
          <a:lstStyle/>
          <a:p>
            <a:fld id="{4E950855-28E0-B842-9330-3B380073FD02}" type="slidenum">
              <a:rPr lang="fr-FR" smtClean="0"/>
              <a:pPr/>
              <a:t>89</a:t>
            </a:fld>
            <a:endParaRPr lang="fr-FR" dirty="0"/>
          </a:p>
        </p:txBody>
      </p:sp>
    </p:spTree>
    <p:extLst>
      <p:ext uri="{BB962C8B-B14F-4D97-AF65-F5344CB8AC3E}">
        <p14:creationId xmlns:p14="http://schemas.microsoft.com/office/powerpoint/2010/main" val="3169572872"/>
      </p:ext>
    </p:extLst>
  </p:cSld>
  <p:clrMapOvr>
    <a:masterClrMapping/>
  </p:clrMapOvr>
  <p:transition spd="med" advTm="8000">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DDE99F-B120-465E-AAE2-8C4919D8871E}"/>
              </a:ext>
            </a:extLst>
          </p:cNvPr>
          <p:cNvSpPr>
            <a:spLocks noGrp="1"/>
          </p:cNvSpPr>
          <p:nvPr>
            <p:ph type="title"/>
          </p:nvPr>
        </p:nvSpPr>
        <p:spPr/>
        <p:txBody>
          <a:bodyPr>
            <a:normAutofit fontScale="90000"/>
          </a:bodyPr>
          <a:lstStyle/>
          <a:p>
            <a:r>
              <a:rPr lang="en-US" dirty="0"/>
              <a:t>Why Perform Measurement System Analysis (MSA)</a:t>
            </a:r>
            <a:br>
              <a:rPr lang="en-US" dirty="0"/>
            </a:br>
            <a:endParaRPr lang="fr-FR" dirty="0"/>
          </a:p>
        </p:txBody>
      </p:sp>
      <p:sp>
        <p:nvSpPr>
          <p:cNvPr id="3" name="Espace réservé du contenu 2">
            <a:extLst>
              <a:ext uri="{FF2B5EF4-FFF2-40B4-BE49-F238E27FC236}">
                <a16:creationId xmlns:a16="http://schemas.microsoft.com/office/drawing/2014/main" id="{53C9590B-A91E-4658-AF5A-2C16B6CFC003}"/>
              </a:ext>
            </a:extLst>
          </p:cNvPr>
          <p:cNvSpPr>
            <a:spLocks noGrp="1"/>
          </p:cNvSpPr>
          <p:nvPr>
            <p:ph sz="quarter" idx="12"/>
          </p:nvPr>
        </p:nvSpPr>
        <p:spPr/>
        <p:txBody>
          <a:bodyPr/>
          <a:lstStyle/>
          <a:p>
            <a:r>
              <a:rPr lang="en-US" dirty="0"/>
              <a:t>An effective MSA process can help assure that the data being collected is accurate and the system of collecting the data is appropriate to the process. </a:t>
            </a:r>
          </a:p>
          <a:p>
            <a:r>
              <a:rPr lang="en-US" dirty="0"/>
              <a:t>Good reliable data can prevent wasted time, labor and scrap in a manufacturing process. </a:t>
            </a:r>
            <a:endParaRPr lang="fr-FR" dirty="0"/>
          </a:p>
        </p:txBody>
      </p:sp>
      <p:sp>
        <p:nvSpPr>
          <p:cNvPr id="7" name="Espace réservé du numéro de diapositive 6">
            <a:extLst>
              <a:ext uri="{FF2B5EF4-FFF2-40B4-BE49-F238E27FC236}">
                <a16:creationId xmlns:a16="http://schemas.microsoft.com/office/drawing/2014/main" id="{8FBF069B-CCE1-5A48-9669-46FC5AA327AD}"/>
              </a:ext>
            </a:extLst>
          </p:cNvPr>
          <p:cNvSpPr>
            <a:spLocks noGrp="1"/>
          </p:cNvSpPr>
          <p:nvPr>
            <p:ph type="sldNum" sz="quarter" idx="11"/>
          </p:nvPr>
        </p:nvSpPr>
        <p:spPr/>
        <p:txBody>
          <a:bodyPr/>
          <a:lstStyle/>
          <a:p>
            <a:fld id="{4E950855-28E0-B842-9330-3B380073FD02}" type="slidenum">
              <a:rPr lang="fr-FR" smtClean="0"/>
              <a:pPr/>
              <a:t>9</a:t>
            </a:fld>
            <a:endParaRPr lang="fr-FR" dirty="0"/>
          </a:p>
        </p:txBody>
      </p:sp>
    </p:spTree>
    <p:extLst>
      <p:ext uri="{BB962C8B-B14F-4D97-AF65-F5344CB8AC3E}">
        <p14:creationId xmlns:p14="http://schemas.microsoft.com/office/powerpoint/2010/main" val="35808293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79C024F-96BA-44C8-9914-5B036D13D2C1}"/>
              </a:ext>
            </a:extLst>
          </p:cNvPr>
          <p:cNvSpPr>
            <a:spLocks noGrp="1" noChangeArrowheads="1"/>
          </p:cNvSpPr>
          <p:nvPr>
            <p:ph type="ctrTitle"/>
          </p:nvPr>
        </p:nvSpPr>
        <p:spPr/>
        <p:txBody>
          <a:bodyPr/>
          <a:lstStyle/>
          <a:p>
            <a:r>
              <a:rPr lang="en-US" altLang="fr-FR"/>
              <a:t>Methods of Analysis</a:t>
            </a:r>
          </a:p>
        </p:txBody>
      </p:sp>
      <p:sp>
        <p:nvSpPr>
          <p:cNvPr id="4" name="Espace réservé du numéro de diapositive 3">
            <a:extLst>
              <a:ext uri="{FF2B5EF4-FFF2-40B4-BE49-F238E27FC236}">
                <a16:creationId xmlns:a16="http://schemas.microsoft.com/office/drawing/2014/main" id="{7AAA708F-2655-6C49-A819-479AFD003D86}"/>
              </a:ext>
            </a:extLst>
          </p:cNvPr>
          <p:cNvSpPr>
            <a:spLocks noGrp="1"/>
          </p:cNvSpPr>
          <p:nvPr>
            <p:ph type="sldNum" sz="quarter" idx="12"/>
          </p:nvPr>
        </p:nvSpPr>
        <p:spPr/>
        <p:txBody>
          <a:bodyPr/>
          <a:lstStyle/>
          <a:p>
            <a:fld id="{4E950855-28E0-B842-9330-3B380073FD02}" type="slidenum">
              <a:rPr lang="fr-FR" smtClean="0">
                <a:solidFill>
                  <a:prstClr val="white"/>
                </a:solidFill>
              </a:rPr>
              <a:pPr/>
              <a:t>90</a:t>
            </a:fld>
            <a:endParaRPr lang="fr-FR">
              <a:solidFill>
                <a:prstClr val="white"/>
              </a:solidFill>
            </a:endParaRPr>
          </a:p>
        </p:txBody>
      </p:sp>
    </p:spTree>
    <p:extLst>
      <p:ext uri="{BB962C8B-B14F-4D97-AF65-F5344CB8AC3E}">
        <p14:creationId xmlns:p14="http://schemas.microsoft.com/office/powerpoint/2010/main" val="84751763"/>
      </p:ext>
    </p:extLst>
  </p:cSld>
  <p:clrMapOvr>
    <a:masterClrMapping/>
  </p:clrMapOvr>
  <p:transition spd="med" advTm="8000">
    <p:wipe di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29AB466B-D972-4913-856B-840A1DE3EEE4}"/>
              </a:ext>
            </a:extLst>
          </p:cNvPr>
          <p:cNvSpPr>
            <a:spLocks noGrp="1" noChangeArrowheads="1"/>
          </p:cNvSpPr>
          <p:nvPr>
            <p:ph type="title"/>
          </p:nvPr>
        </p:nvSpPr>
        <p:spPr>
          <a:noFill/>
          <a:ln/>
        </p:spPr>
        <p:txBody>
          <a:bodyPr/>
          <a:lstStyle/>
          <a:p>
            <a:r>
              <a:rPr lang="en-US" altLang="fr-FR"/>
              <a:t>Analysis Tools</a:t>
            </a:r>
          </a:p>
        </p:txBody>
      </p:sp>
      <p:sp>
        <p:nvSpPr>
          <p:cNvPr id="72707" name="Rectangle 3">
            <a:extLst>
              <a:ext uri="{FF2B5EF4-FFF2-40B4-BE49-F238E27FC236}">
                <a16:creationId xmlns:a16="http://schemas.microsoft.com/office/drawing/2014/main" id="{9D15462F-4B97-42E9-9541-79E732EE3090}"/>
              </a:ext>
            </a:extLst>
          </p:cNvPr>
          <p:cNvSpPr>
            <a:spLocks noGrp="1" noChangeArrowheads="1"/>
          </p:cNvSpPr>
          <p:nvPr>
            <p:ph sz="quarter" idx="12"/>
          </p:nvPr>
        </p:nvSpPr>
        <p:spPr>
          <a:noFill/>
          <a:ln/>
        </p:spPr>
        <p:txBody>
          <a:bodyPr/>
          <a:lstStyle/>
          <a:p>
            <a:r>
              <a:rPr lang="en-US" altLang="fr-FR"/>
              <a:t>Calculations of Average and Standard Deviation</a:t>
            </a:r>
          </a:p>
          <a:p>
            <a:r>
              <a:rPr lang="en-US" altLang="fr-FR"/>
              <a:t>Correlation Charts</a:t>
            </a:r>
          </a:p>
          <a:p>
            <a:r>
              <a:rPr lang="en-US" altLang="fr-FR"/>
              <a:t>Multi-Vari Charts</a:t>
            </a:r>
          </a:p>
          <a:p>
            <a:r>
              <a:rPr lang="en-US" altLang="fr-FR"/>
              <a:t>Box-and-Whisker Plots</a:t>
            </a:r>
          </a:p>
          <a:p>
            <a:r>
              <a:rPr lang="en-US" altLang="fr-FR"/>
              <a:t>Run charts</a:t>
            </a:r>
          </a:p>
          <a:p>
            <a:r>
              <a:rPr lang="en-US" altLang="fr-FR"/>
              <a:t>Shewhart charts</a:t>
            </a:r>
          </a:p>
        </p:txBody>
      </p:sp>
      <p:sp>
        <p:nvSpPr>
          <p:cNvPr id="3" name="Espace réservé du numéro de diapositive 2">
            <a:extLst>
              <a:ext uri="{FF2B5EF4-FFF2-40B4-BE49-F238E27FC236}">
                <a16:creationId xmlns:a16="http://schemas.microsoft.com/office/drawing/2014/main" id="{A61B9781-BEC5-B149-A47D-DD8052705372}"/>
              </a:ext>
            </a:extLst>
          </p:cNvPr>
          <p:cNvSpPr>
            <a:spLocks noGrp="1"/>
          </p:cNvSpPr>
          <p:nvPr>
            <p:ph type="sldNum" sz="quarter" idx="11"/>
          </p:nvPr>
        </p:nvSpPr>
        <p:spPr/>
        <p:txBody>
          <a:bodyPr/>
          <a:lstStyle/>
          <a:p>
            <a:fld id="{4E950855-28E0-B842-9330-3B380073FD02}" type="slidenum">
              <a:rPr lang="fr-FR" smtClean="0"/>
              <a:pPr/>
              <a:t>91</a:t>
            </a:fld>
            <a:endParaRPr lang="fr-FR" dirty="0"/>
          </a:p>
        </p:txBody>
      </p:sp>
    </p:spTree>
    <p:extLst>
      <p:ext uri="{BB962C8B-B14F-4D97-AF65-F5344CB8AC3E}">
        <p14:creationId xmlns:p14="http://schemas.microsoft.com/office/powerpoint/2010/main" val="3766819528"/>
      </p:ext>
    </p:extLst>
  </p:cSld>
  <p:clrMapOvr>
    <a:masterClrMapping/>
  </p:clrMapOvr>
  <p:transition spd="med" advTm="8000">
    <p:wipe dir="d"/>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53B03F9-5A8B-4AAF-97B8-8960A371EEF3}"/>
              </a:ext>
            </a:extLst>
          </p:cNvPr>
          <p:cNvSpPr>
            <a:spLocks noGrp="1" noChangeArrowheads="1"/>
          </p:cNvSpPr>
          <p:nvPr>
            <p:ph type="title"/>
          </p:nvPr>
        </p:nvSpPr>
        <p:spPr>
          <a:noFill/>
          <a:ln/>
        </p:spPr>
        <p:txBody>
          <a:bodyPr/>
          <a:lstStyle/>
          <a:p>
            <a:r>
              <a:rPr lang="en-US" altLang="fr-FR"/>
              <a:t>Average and Standard Deviation</a:t>
            </a:r>
          </a:p>
        </p:txBody>
      </p:sp>
      <p:pic>
        <p:nvPicPr>
          <p:cNvPr id="73731" name="Picture 3">
            <a:extLst>
              <a:ext uri="{FF2B5EF4-FFF2-40B4-BE49-F238E27FC236}">
                <a16:creationId xmlns:a16="http://schemas.microsoft.com/office/drawing/2014/main" id="{DA383994-3ED7-424B-8980-67EC89DCC90C}"/>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3962" y="1779662"/>
            <a:ext cx="6654404"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u numéro de diapositive 3">
            <a:extLst>
              <a:ext uri="{FF2B5EF4-FFF2-40B4-BE49-F238E27FC236}">
                <a16:creationId xmlns:a16="http://schemas.microsoft.com/office/drawing/2014/main" id="{0C36C6B1-EEC7-5640-A949-CEA8E1515E3B}"/>
              </a:ext>
            </a:extLst>
          </p:cNvPr>
          <p:cNvSpPr>
            <a:spLocks noGrp="1"/>
          </p:cNvSpPr>
          <p:nvPr>
            <p:ph type="sldNum" sz="quarter" idx="11"/>
          </p:nvPr>
        </p:nvSpPr>
        <p:spPr/>
        <p:txBody>
          <a:bodyPr/>
          <a:lstStyle/>
          <a:p>
            <a:fld id="{4E950855-28E0-B842-9330-3B380073FD02}" type="slidenum">
              <a:rPr lang="fr-FR" smtClean="0"/>
              <a:pPr/>
              <a:t>92</a:t>
            </a:fld>
            <a:endParaRPr lang="fr-FR" dirty="0"/>
          </a:p>
        </p:txBody>
      </p:sp>
    </p:spTree>
    <p:extLst>
      <p:ext uri="{BB962C8B-B14F-4D97-AF65-F5344CB8AC3E}">
        <p14:creationId xmlns:p14="http://schemas.microsoft.com/office/powerpoint/2010/main" val="893907509"/>
      </p:ext>
    </p:extLst>
  </p:cSld>
  <p:clrMapOvr>
    <a:masterClrMapping/>
  </p:clrMapOvr>
  <p:transition advTm="8000"/>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15ED4C4F-4CAE-49E0-B4F1-DA9C82D064C8}"/>
              </a:ext>
            </a:extLst>
          </p:cNvPr>
          <p:cNvSpPr>
            <a:spLocks noGrp="1" noChangeArrowheads="1"/>
          </p:cNvSpPr>
          <p:nvPr>
            <p:ph type="title"/>
          </p:nvPr>
        </p:nvSpPr>
        <p:spPr/>
        <p:txBody>
          <a:bodyPr/>
          <a:lstStyle/>
          <a:p>
            <a:r>
              <a:rPr lang="en-US" altLang="fr-FR"/>
              <a:t>Correlation Charts</a:t>
            </a:r>
          </a:p>
        </p:txBody>
      </p:sp>
      <p:sp>
        <p:nvSpPr>
          <p:cNvPr id="74755" name="Rectangle 3">
            <a:extLst>
              <a:ext uri="{FF2B5EF4-FFF2-40B4-BE49-F238E27FC236}">
                <a16:creationId xmlns:a16="http://schemas.microsoft.com/office/drawing/2014/main" id="{CF6A1619-304E-4F90-9B7A-4ADF0B34C610}"/>
              </a:ext>
            </a:extLst>
          </p:cNvPr>
          <p:cNvSpPr>
            <a:spLocks noGrp="1" noChangeArrowheads="1"/>
          </p:cNvSpPr>
          <p:nvPr>
            <p:ph sz="quarter" idx="12"/>
          </p:nvPr>
        </p:nvSpPr>
        <p:spPr/>
        <p:txBody>
          <a:bodyPr/>
          <a:lstStyle/>
          <a:p>
            <a:r>
              <a:rPr lang="en-US" altLang="fr-FR"/>
              <a:t>Describe Relationships</a:t>
            </a:r>
          </a:p>
          <a:p>
            <a:r>
              <a:rPr lang="en-US" altLang="fr-FR"/>
              <a:t>Substitute measurement for desired measurement</a:t>
            </a:r>
          </a:p>
          <a:p>
            <a:r>
              <a:rPr lang="en-US" altLang="fr-FR"/>
              <a:t>Actual measurement to reference value</a:t>
            </a:r>
          </a:p>
          <a:p>
            <a:r>
              <a:rPr lang="en-US" altLang="fr-FR"/>
              <a:t>Inexpensive gaging method versus Expensive gaging method</a:t>
            </a:r>
          </a:p>
          <a:p>
            <a:r>
              <a:rPr lang="en-US" altLang="fr-FR"/>
              <a:t>Appraiser A with appraiser B</a:t>
            </a:r>
          </a:p>
        </p:txBody>
      </p:sp>
      <p:sp>
        <p:nvSpPr>
          <p:cNvPr id="5" name="Espace réservé du numéro de diapositive 4">
            <a:extLst>
              <a:ext uri="{FF2B5EF4-FFF2-40B4-BE49-F238E27FC236}">
                <a16:creationId xmlns:a16="http://schemas.microsoft.com/office/drawing/2014/main" id="{308EA470-C106-CE4C-84BB-7E277A7F0FD0}"/>
              </a:ext>
            </a:extLst>
          </p:cNvPr>
          <p:cNvSpPr>
            <a:spLocks noGrp="1"/>
          </p:cNvSpPr>
          <p:nvPr>
            <p:ph type="sldNum" sz="quarter" idx="11"/>
          </p:nvPr>
        </p:nvSpPr>
        <p:spPr/>
        <p:txBody>
          <a:bodyPr/>
          <a:lstStyle/>
          <a:p>
            <a:fld id="{4E950855-28E0-B842-9330-3B380073FD02}" type="slidenum">
              <a:rPr lang="fr-FR" smtClean="0"/>
              <a:pPr/>
              <a:t>93</a:t>
            </a:fld>
            <a:endParaRPr lang="fr-FR" dirty="0"/>
          </a:p>
        </p:txBody>
      </p:sp>
    </p:spTree>
    <p:extLst>
      <p:ext uri="{BB962C8B-B14F-4D97-AF65-F5344CB8AC3E}">
        <p14:creationId xmlns:p14="http://schemas.microsoft.com/office/powerpoint/2010/main" val="4084568335"/>
      </p:ext>
    </p:extLst>
  </p:cSld>
  <p:clrMapOvr>
    <a:masterClrMapping/>
  </p:clrMapOvr>
  <p:transition spd="med" advTm="8000">
    <p:wipe dir="d"/>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1E5C2570-9E95-40E3-9A29-562032EA6C87}"/>
              </a:ext>
            </a:extLst>
          </p:cNvPr>
          <p:cNvSpPr>
            <a:spLocks noGrp="1" noChangeArrowheads="1"/>
          </p:cNvSpPr>
          <p:nvPr>
            <p:ph type="title"/>
          </p:nvPr>
        </p:nvSpPr>
        <p:spPr/>
        <p:txBody>
          <a:bodyPr/>
          <a:lstStyle/>
          <a:p>
            <a:r>
              <a:rPr lang="en-US" altLang="fr-FR"/>
              <a:t>Substitute Measurements</a:t>
            </a:r>
          </a:p>
        </p:txBody>
      </p:sp>
      <p:sp>
        <p:nvSpPr>
          <p:cNvPr id="75779" name="Rectangle 3">
            <a:extLst>
              <a:ext uri="{FF2B5EF4-FFF2-40B4-BE49-F238E27FC236}">
                <a16:creationId xmlns:a16="http://schemas.microsoft.com/office/drawing/2014/main" id="{F84A75A2-E701-4CFD-9370-A77738F40B9C}"/>
              </a:ext>
            </a:extLst>
          </p:cNvPr>
          <p:cNvSpPr>
            <a:spLocks noGrp="1" noChangeArrowheads="1"/>
          </p:cNvSpPr>
          <p:nvPr>
            <p:ph sz="quarter" idx="12"/>
          </p:nvPr>
        </p:nvSpPr>
        <p:spPr/>
        <p:txBody>
          <a:bodyPr/>
          <a:lstStyle/>
          <a:p>
            <a:r>
              <a:rPr lang="en-US" altLang="fr-FR"/>
              <a:t>Cannot directly measure quality</a:t>
            </a:r>
          </a:p>
          <a:p>
            <a:r>
              <a:rPr lang="en-US" altLang="fr-FR"/>
              <a:t>Correlate substitute measure</a:t>
            </a:r>
          </a:p>
          <a:p>
            <a:r>
              <a:rPr lang="en-US" altLang="fr-FR"/>
              <a:t>Measure substitute</a:t>
            </a:r>
          </a:p>
          <a:p>
            <a:r>
              <a:rPr lang="en-US" altLang="fr-FR"/>
              <a:t>Convert to desired quality</a:t>
            </a:r>
          </a:p>
        </p:txBody>
      </p:sp>
      <p:pic>
        <p:nvPicPr>
          <p:cNvPr id="75780" name="Picture 4">
            <a:extLst>
              <a:ext uri="{FF2B5EF4-FFF2-40B4-BE49-F238E27FC236}">
                <a16:creationId xmlns:a16="http://schemas.microsoft.com/office/drawing/2014/main" id="{C6F2B3D9-6DF0-4A2D-8021-839FA00A9740}"/>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059582"/>
            <a:ext cx="3152775" cy="389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space réservé du numéro de diapositive 4">
            <a:extLst>
              <a:ext uri="{FF2B5EF4-FFF2-40B4-BE49-F238E27FC236}">
                <a16:creationId xmlns:a16="http://schemas.microsoft.com/office/drawing/2014/main" id="{92EA2841-A3F5-AB44-85B0-6C2E013ED1C2}"/>
              </a:ext>
            </a:extLst>
          </p:cNvPr>
          <p:cNvSpPr>
            <a:spLocks noGrp="1"/>
          </p:cNvSpPr>
          <p:nvPr>
            <p:ph type="sldNum" sz="quarter" idx="11"/>
          </p:nvPr>
        </p:nvSpPr>
        <p:spPr/>
        <p:txBody>
          <a:bodyPr/>
          <a:lstStyle/>
          <a:p>
            <a:fld id="{4E950855-28E0-B842-9330-3B380073FD02}" type="slidenum">
              <a:rPr lang="fr-FR" smtClean="0"/>
              <a:pPr/>
              <a:t>94</a:t>
            </a:fld>
            <a:endParaRPr lang="fr-FR" dirty="0"/>
          </a:p>
        </p:txBody>
      </p:sp>
    </p:spTree>
    <p:extLst>
      <p:ext uri="{BB962C8B-B14F-4D97-AF65-F5344CB8AC3E}">
        <p14:creationId xmlns:p14="http://schemas.microsoft.com/office/powerpoint/2010/main" val="218466452"/>
      </p:ext>
    </p:extLst>
  </p:cSld>
  <p:clrMapOvr>
    <a:masterClrMapping/>
  </p:clrMapOvr>
  <p:transition spd="med" advTm="8000">
    <p:wipe dir="d"/>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B4A8A6F-AF09-4233-B7F2-256D6F2DB7DE}"/>
              </a:ext>
            </a:extLst>
          </p:cNvPr>
          <p:cNvSpPr>
            <a:spLocks noGrp="1" noChangeArrowheads="1"/>
          </p:cNvSpPr>
          <p:nvPr>
            <p:ph type="title"/>
          </p:nvPr>
        </p:nvSpPr>
        <p:spPr>
          <a:noFill/>
          <a:ln/>
        </p:spPr>
        <p:txBody>
          <a:bodyPr/>
          <a:lstStyle/>
          <a:p>
            <a:r>
              <a:rPr lang="en-US" altLang="fr-FR"/>
              <a:t>Comparing Two Methods</a:t>
            </a:r>
          </a:p>
        </p:txBody>
      </p:sp>
      <p:sp>
        <p:nvSpPr>
          <p:cNvPr id="76803" name="Rectangle 3">
            <a:extLst>
              <a:ext uri="{FF2B5EF4-FFF2-40B4-BE49-F238E27FC236}">
                <a16:creationId xmlns:a16="http://schemas.microsoft.com/office/drawing/2014/main" id="{B18A48B5-4EB4-41CC-8021-8849E63D4760}"/>
              </a:ext>
            </a:extLst>
          </p:cNvPr>
          <p:cNvSpPr>
            <a:spLocks noGrp="1" noChangeArrowheads="1"/>
          </p:cNvSpPr>
          <p:nvPr>
            <p:ph sz="quarter" idx="12"/>
          </p:nvPr>
        </p:nvSpPr>
        <p:spPr>
          <a:noFill/>
          <a:ln/>
        </p:spPr>
        <p:txBody>
          <a:bodyPr/>
          <a:lstStyle/>
          <a:p>
            <a:r>
              <a:rPr lang="en-US" altLang="fr-FR" sz="2100"/>
              <a:t>Two methods</a:t>
            </a:r>
          </a:p>
          <a:p>
            <a:r>
              <a:rPr lang="en-US" altLang="fr-FR" sz="2100"/>
              <a:t>Measure parts using both</a:t>
            </a:r>
          </a:p>
          <a:p>
            <a:r>
              <a:rPr lang="en-US" altLang="fr-FR" sz="2100"/>
              <a:t>Correlate the two</a:t>
            </a:r>
          </a:p>
          <a:p>
            <a:r>
              <a:rPr lang="en-US" altLang="fr-FR" sz="2100"/>
              <a:t>Compare to “Line of No Bias”</a:t>
            </a:r>
          </a:p>
          <a:p>
            <a:r>
              <a:rPr lang="en-US" altLang="fr-FR" sz="2100"/>
              <a:t>Investigate differences</a:t>
            </a:r>
          </a:p>
        </p:txBody>
      </p:sp>
      <p:grpSp>
        <p:nvGrpSpPr>
          <p:cNvPr id="2" name="Groupe 1">
            <a:extLst>
              <a:ext uri="{FF2B5EF4-FFF2-40B4-BE49-F238E27FC236}">
                <a16:creationId xmlns:a16="http://schemas.microsoft.com/office/drawing/2014/main" id="{8D5C7DD2-81B2-6445-AE37-C4A0D137FA6D}"/>
              </a:ext>
            </a:extLst>
          </p:cNvPr>
          <p:cNvGrpSpPr/>
          <p:nvPr/>
        </p:nvGrpSpPr>
        <p:grpSpPr>
          <a:xfrm>
            <a:off x="3951067" y="1275606"/>
            <a:ext cx="4136528" cy="3634286"/>
            <a:chOff x="3027760" y="753666"/>
            <a:chExt cx="4812506" cy="4228189"/>
          </a:xfrm>
        </p:grpSpPr>
        <p:sp>
          <p:nvSpPr>
            <p:cNvPr id="76804" name="Rectangle 4">
              <a:extLst>
                <a:ext uri="{FF2B5EF4-FFF2-40B4-BE49-F238E27FC236}">
                  <a16:creationId xmlns:a16="http://schemas.microsoft.com/office/drawing/2014/main" id="{999FE622-61B3-4377-98B1-FFF91977DF69}"/>
                </a:ext>
              </a:extLst>
            </p:cNvPr>
            <p:cNvSpPr>
              <a:spLocks noChangeArrowheads="1"/>
            </p:cNvSpPr>
            <p:nvPr/>
          </p:nvSpPr>
          <p:spPr bwMode="auto">
            <a:xfrm>
              <a:off x="3027760" y="973932"/>
              <a:ext cx="883058" cy="29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t>Magnetic</a:t>
              </a:r>
            </a:p>
          </p:txBody>
        </p:sp>
        <p:sp>
          <p:nvSpPr>
            <p:cNvPr id="76805" name="Rectangle 5">
              <a:extLst>
                <a:ext uri="{FF2B5EF4-FFF2-40B4-BE49-F238E27FC236}">
                  <a16:creationId xmlns:a16="http://schemas.microsoft.com/office/drawing/2014/main" id="{E5498D98-7D8B-4E0F-A409-1279E2DB0922}"/>
                </a:ext>
              </a:extLst>
            </p:cNvPr>
            <p:cNvSpPr>
              <a:spLocks noChangeArrowheads="1"/>
            </p:cNvSpPr>
            <p:nvPr/>
          </p:nvSpPr>
          <p:spPr bwMode="auto">
            <a:xfrm>
              <a:off x="5399485" y="4688682"/>
              <a:ext cx="862543" cy="29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t>Stripping</a:t>
              </a:r>
            </a:p>
          </p:txBody>
        </p:sp>
        <p:pic>
          <p:nvPicPr>
            <p:cNvPr id="76806" name="Picture 6">
              <a:extLst>
                <a:ext uri="{FF2B5EF4-FFF2-40B4-BE49-F238E27FC236}">
                  <a16:creationId xmlns:a16="http://schemas.microsoft.com/office/drawing/2014/main" id="{F7092565-0AD9-4D97-A726-76B1AFFE84A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4003" y="753666"/>
              <a:ext cx="4386263" cy="3979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7" name="Rectangle 7">
              <a:extLst>
                <a:ext uri="{FF2B5EF4-FFF2-40B4-BE49-F238E27FC236}">
                  <a16:creationId xmlns:a16="http://schemas.microsoft.com/office/drawing/2014/main" id="{C69576EC-6F6C-47A2-9A4D-2F3ABB333A26}"/>
                </a:ext>
              </a:extLst>
            </p:cNvPr>
            <p:cNvSpPr>
              <a:spLocks noChangeArrowheads="1"/>
            </p:cNvSpPr>
            <p:nvPr/>
          </p:nvSpPr>
          <p:spPr bwMode="auto">
            <a:xfrm>
              <a:off x="4370785" y="1126332"/>
              <a:ext cx="2225307" cy="29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t>Line of Perfect Agreement</a:t>
              </a:r>
            </a:p>
          </p:txBody>
        </p:sp>
        <p:sp>
          <p:nvSpPr>
            <p:cNvPr id="76808" name="Rectangle 8">
              <a:extLst>
                <a:ext uri="{FF2B5EF4-FFF2-40B4-BE49-F238E27FC236}">
                  <a16:creationId xmlns:a16="http://schemas.microsoft.com/office/drawing/2014/main" id="{16F009C5-B5BD-45CD-87F0-3C6D34E42EF7}"/>
                </a:ext>
              </a:extLst>
            </p:cNvPr>
            <p:cNvSpPr>
              <a:spLocks noChangeArrowheads="1"/>
            </p:cNvSpPr>
            <p:nvPr/>
          </p:nvSpPr>
          <p:spPr bwMode="auto">
            <a:xfrm>
              <a:off x="5923360" y="3574257"/>
              <a:ext cx="1615987" cy="29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7865" tIns="33338" rIns="67865" bIns="33338">
              <a:spAutoFit/>
            </a:bodyPr>
            <a:lstStyle/>
            <a:p>
              <a:r>
                <a:rPr lang="en-US" altLang="fr-FR" sz="1200"/>
                <a:t>Line of Correlation</a:t>
              </a:r>
            </a:p>
          </p:txBody>
        </p:sp>
        <p:sp>
          <p:nvSpPr>
            <p:cNvPr id="76809" name="Line 9">
              <a:extLst>
                <a:ext uri="{FF2B5EF4-FFF2-40B4-BE49-F238E27FC236}">
                  <a16:creationId xmlns:a16="http://schemas.microsoft.com/office/drawing/2014/main" id="{0FD9016A-8774-4373-8628-C0959835B68B}"/>
                </a:ext>
              </a:extLst>
            </p:cNvPr>
            <p:cNvSpPr>
              <a:spLocks noChangeShapeType="1"/>
            </p:cNvSpPr>
            <p:nvPr/>
          </p:nvSpPr>
          <p:spPr bwMode="auto">
            <a:xfrm>
              <a:off x="5372100" y="1457325"/>
              <a:ext cx="723900" cy="495300"/>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00"/>
            </a:p>
          </p:txBody>
        </p:sp>
        <p:sp>
          <p:nvSpPr>
            <p:cNvPr id="76810" name="Line 10">
              <a:extLst>
                <a:ext uri="{FF2B5EF4-FFF2-40B4-BE49-F238E27FC236}">
                  <a16:creationId xmlns:a16="http://schemas.microsoft.com/office/drawing/2014/main" id="{E8FEB8B4-3484-439F-BD96-754BA458CC28}"/>
                </a:ext>
              </a:extLst>
            </p:cNvPr>
            <p:cNvSpPr>
              <a:spLocks noChangeShapeType="1"/>
            </p:cNvSpPr>
            <p:nvPr/>
          </p:nvSpPr>
          <p:spPr bwMode="auto">
            <a:xfrm flipH="1" flipV="1">
              <a:off x="5953125" y="2438400"/>
              <a:ext cx="828675" cy="1133475"/>
            </a:xfrm>
            <a:prstGeom prst="line">
              <a:avLst/>
            </a:prstGeom>
            <a:noFill/>
            <a:ln w="254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200"/>
            </a:p>
          </p:txBody>
        </p:sp>
      </p:grpSp>
      <p:sp>
        <p:nvSpPr>
          <p:cNvPr id="4" name="Espace réservé du numéro de diapositive 3">
            <a:extLst>
              <a:ext uri="{FF2B5EF4-FFF2-40B4-BE49-F238E27FC236}">
                <a16:creationId xmlns:a16="http://schemas.microsoft.com/office/drawing/2014/main" id="{13B26126-CD34-6642-A643-35697B3A50C4}"/>
              </a:ext>
            </a:extLst>
          </p:cNvPr>
          <p:cNvSpPr>
            <a:spLocks noGrp="1"/>
          </p:cNvSpPr>
          <p:nvPr>
            <p:ph type="sldNum" sz="quarter" idx="11"/>
          </p:nvPr>
        </p:nvSpPr>
        <p:spPr/>
        <p:txBody>
          <a:bodyPr/>
          <a:lstStyle/>
          <a:p>
            <a:fld id="{4E950855-28E0-B842-9330-3B380073FD02}" type="slidenum">
              <a:rPr lang="fr-FR" smtClean="0"/>
              <a:pPr/>
              <a:t>95</a:t>
            </a:fld>
            <a:endParaRPr lang="fr-FR" dirty="0"/>
          </a:p>
        </p:txBody>
      </p:sp>
    </p:spTree>
    <p:extLst>
      <p:ext uri="{BB962C8B-B14F-4D97-AF65-F5344CB8AC3E}">
        <p14:creationId xmlns:p14="http://schemas.microsoft.com/office/powerpoint/2010/main" val="3213322928"/>
      </p:ext>
    </p:extLst>
  </p:cSld>
  <p:clrMapOvr>
    <a:masterClrMapping/>
  </p:clrMapOvr>
  <p:transition spd="med" advTm="8000">
    <p:wipe dir="d"/>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AE18440-5463-42CC-B480-A36887778BF0}"/>
              </a:ext>
            </a:extLst>
          </p:cNvPr>
          <p:cNvSpPr>
            <a:spLocks noGrp="1" noChangeArrowheads="1"/>
          </p:cNvSpPr>
          <p:nvPr>
            <p:ph type="title"/>
          </p:nvPr>
        </p:nvSpPr>
        <p:spPr>
          <a:noFill/>
          <a:ln/>
        </p:spPr>
        <p:txBody>
          <a:bodyPr/>
          <a:lstStyle/>
          <a:p>
            <a:r>
              <a:rPr lang="en-US" altLang="fr-FR"/>
              <a:t>Measurements vs. Reference Data</a:t>
            </a:r>
          </a:p>
        </p:txBody>
      </p:sp>
      <p:pic>
        <p:nvPicPr>
          <p:cNvPr id="77827" name="Picture 3">
            <a:extLst>
              <a:ext uri="{FF2B5EF4-FFF2-40B4-BE49-F238E27FC236}">
                <a16:creationId xmlns:a16="http://schemas.microsoft.com/office/drawing/2014/main" id="{3EACD60F-0351-4086-A1F0-7DED081C114B}"/>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18" y="1531227"/>
            <a:ext cx="5834979" cy="3158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0D7189DC-FA57-D743-A3E1-DCD6B5704C86}"/>
              </a:ext>
            </a:extLst>
          </p:cNvPr>
          <p:cNvSpPr>
            <a:spLocks noGrp="1"/>
          </p:cNvSpPr>
          <p:nvPr>
            <p:ph type="sldNum" sz="quarter" idx="11"/>
          </p:nvPr>
        </p:nvSpPr>
        <p:spPr/>
        <p:txBody>
          <a:bodyPr/>
          <a:lstStyle/>
          <a:p>
            <a:fld id="{4E950855-28E0-B842-9330-3B380073FD02}" type="slidenum">
              <a:rPr lang="fr-FR" smtClean="0"/>
              <a:pPr/>
              <a:t>96</a:t>
            </a:fld>
            <a:endParaRPr lang="fr-FR" dirty="0"/>
          </a:p>
        </p:txBody>
      </p:sp>
    </p:spTree>
    <p:extLst>
      <p:ext uri="{BB962C8B-B14F-4D97-AF65-F5344CB8AC3E}">
        <p14:creationId xmlns:p14="http://schemas.microsoft.com/office/powerpoint/2010/main" val="2907986864"/>
      </p:ext>
    </p:extLst>
  </p:cSld>
  <p:clrMapOvr>
    <a:masterClrMapping/>
  </p:clrMapOvr>
  <p:transition advTm="8000"/>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C38F492-8A40-4BDF-80D2-F9856748FB27}"/>
              </a:ext>
            </a:extLst>
          </p:cNvPr>
          <p:cNvSpPr>
            <a:spLocks noGrp="1" noChangeArrowheads="1"/>
          </p:cNvSpPr>
          <p:nvPr>
            <p:ph type="title"/>
          </p:nvPr>
        </p:nvSpPr>
        <p:spPr>
          <a:noFill/>
          <a:ln/>
        </p:spPr>
        <p:txBody>
          <a:bodyPr/>
          <a:lstStyle/>
          <a:p>
            <a:r>
              <a:rPr lang="en-US" altLang="fr-FR" sz="2700"/>
              <a:t>Measurements vs. Reference Correlation</a:t>
            </a:r>
          </a:p>
        </p:txBody>
      </p:sp>
      <p:grpSp>
        <p:nvGrpSpPr>
          <p:cNvPr id="3" name="Groupe 2">
            <a:extLst>
              <a:ext uri="{FF2B5EF4-FFF2-40B4-BE49-F238E27FC236}">
                <a16:creationId xmlns:a16="http://schemas.microsoft.com/office/drawing/2014/main" id="{4A13158B-A509-4F4D-B4B2-E79C47E7E3D4}"/>
              </a:ext>
            </a:extLst>
          </p:cNvPr>
          <p:cNvGrpSpPr/>
          <p:nvPr/>
        </p:nvGrpSpPr>
        <p:grpSpPr>
          <a:xfrm>
            <a:off x="587645" y="1491629"/>
            <a:ext cx="3968204" cy="3375645"/>
            <a:chOff x="2220516" y="729853"/>
            <a:chExt cx="4863703" cy="4137422"/>
          </a:xfrm>
        </p:grpSpPr>
        <p:pic>
          <p:nvPicPr>
            <p:cNvPr id="78851" name="Picture 3">
              <a:extLst>
                <a:ext uri="{FF2B5EF4-FFF2-40B4-BE49-F238E27FC236}">
                  <a16:creationId xmlns:a16="http://schemas.microsoft.com/office/drawing/2014/main" id="{C3F0610A-ECBD-4EF9-B1C4-F858F6271EF1}"/>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0516" y="729853"/>
              <a:ext cx="4863703" cy="4137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Rectangle 4">
              <a:extLst>
                <a:ext uri="{FF2B5EF4-FFF2-40B4-BE49-F238E27FC236}">
                  <a16:creationId xmlns:a16="http://schemas.microsoft.com/office/drawing/2014/main" id="{E3B52A69-A732-4832-B11B-07053A7ABBB0}"/>
                </a:ext>
              </a:extLst>
            </p:cNvPr>
            <p:cNvSpPr>
              <a:spLocks noChangeArrowheads="1"/>
            </p:cNvSpPr>
            <p:nvPr/>
          </p:nvSpPr>
          <p:spPr bwMode="auto">
            <a:xfrm>
              <a:off x="4227910" y="1602582"/>
              <a:ext cx="810316" cy="280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7865" tIns="33338" rIns="67865" bIns="33338">
              <a:spAutoFit/>
            </a:bodyPr>
            <a:lstStyle/>
            <a:p>
              <a:r>
                <a:rPr lang="en-US" altLang="fr-FR" sz="1050"/>
                <a:t>Disparity</a:t>
              </a:r>
            </a:p>
          </p:txBody>
        </p:sp>
      </p:grpSp>
      <p:sp>
        <p:nvSpPr>
          <p:cNvPr id="5" name="Espace réservé du numéro de diapositive 4">
            <a:extLst>
              <a:ext uri="{FF2B5EF4-FFF2-40B4-BE49-F238E27FC236}">
                <a16:creationId xmlns:a16="http://schemas.microsoft.com/office/drawing/2014/main" id="{B9940997-1C84-CA46-A13D-F7F0B189CC28}"/>
              </a:ext>
            </a:extLst>
          </p:cNvPr>
          <p:cNvSpPr>
            <a:spLocks noGrp="1"/>
          </p:cNvSpPr>
          <p:nvPr>
            <p:ph type="sldNum" sz="quarter" idx="11"/>
          </p:nvPr>
        </p:nvSpPr>
        <p:spPr/>
        <p:txBody>
          <a:bodyPr/>
          <a:lstStyle/>
          <a:p>
            <a:fld id="{4E950855-28E0-B842-9330-3B380073FD02}" type="slidenum">
              <a:rPr lang="fr-FR" smtClean="0"/>
              <a:pPr/>
              <a:t>97</a:t>
            </a:fld>
            <a:endParaRPr lang="fr-FR" dirty="0"/>
          </a:p>
        </p:txBody>
      </p:sp>
    </p:spTree>
    <p:extLst>
      <p:ext uri="{BB962C8B-B14F-4D97-AF65-F5344CB8AC3E}">
        <p14:creationId xmlns:p14="http://schemas.microsoft.com/office/powerpoint/2010/main" val="603238199"/>
      </p:ext>
    </p:extLst>
  </p:cSld>
  <p:clrMapOvr>
    <a:masterClrMapping/>
  </p:clrMapOvr>
  <p:transition advTm="8000"/>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7002C68-DF27-4DE6-8918-E5459A74112F}"/>
              </a:ext>
            </a:extLst>
          </p:cNvPr>
          <p:cNvSpPr>
            <a:spLocks noGrp="1" noChangeArrowheads="1"/>
          </p:cNvSpPr>
          <p:nvPr>
            <p:ph type="title"/>
          </p:nvPr>
        </p:nvSpPr>
        <p:spPr>
          <a:noFill/>
          <a:ln/>
        </p:spPr>
        <p:txBody>
          <a:bodyPr/>
          <a:lstStyle/>
          <a:p>
            <a:r>
              <a:rPr lang="en-US" altLang="fr-FR"/>
              <a:t>Comparing Two Appraisers</a:t>
            </a:r>
          </a:p>
        </p:txBody>
      </p:sp>
      <p:pic>
        <p:nvPicPr>
          <p:cNvPr id="79875" name="Picture 3">
            <a:extLst>
              <a:ext uri="{FF2B5EF4-FFF2-40B4-BE49-F238E27FC236}">
                <a16:creationId xmlns:a16="http://schemas.microsoft.com/office/drawing/2014/main" id="{A888880F-94E0-4E40-BA96-119A0F4802DD}"/>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1354" y="1275606"/>
            <a:ext cx="6569869"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D0BEEC7C-3EEB-2048-A409-AB7A50A97B7C}"/>
              </a:ext>
            </a:extLst>
          </p:cNvPr>
          <p:cNvSpPr>
            <a:spLocks noGrp="1"/>
          </p:cNvSpPr>
          <p:nvPr>
            <p:ph type="sldNum" sz="quarter" idx="11"/>
          </p:nvPr>
        </p:nvSpPr>
        <p:spPr/>
        <p:txBody>
          <a:bodyPr/>
          <a:lstStyle/>
          <a:p>
            <a:fld id="{4E950855-28E0-B842-9330-3B380073FD02}" type="slidenum">
              <a:rPr lang="fr-FR" smtClean="0"/>
              <a:pPr/>
              <a:t>98</a:t>
            </a:fld>
            <a:endParaRPr lang="fr-FR" dirty="0"/>
          </a:p>
        </p:txBody>
      </p:sp>
    </p:spTree>
    <p:extLst>
      <p:ext uri="{BB962C8B-B14F-4D97-AF65-F5344CB8AC3E}">
        <p14:creationId xmlns:p14="http://schemas.microsoft.com/office/powerpoint/2010/main" val="1645513110"/>
      </p:ext>
    </p:extLst>
  </p:cSld>
  <p:clrMapOvr>
    <a:masterClrMapping/>
  </p:clrMapOvr>
  <p:transition advTm="8000"/>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D72452BF-0878-4FC7-AB6D-F808CE156DC3}"/>
              </a:ext>
            </a:extLst>
          </p:cNvPr>
          <p:cNvSpPr>
            <a:spLocks noGrp="1" noChangeArrowheads="1"/>
          </p:cNvSpPr>
          <p:nvPr>
            <p:ph type="title"/>
          </p:nvPr>
        </p:nvSpPr>
        <p:spPr>
          <a:noFill/>
          <a:ln/>
        </p:spPr>
        <p:txBody>
          <a:bodyPr/>
          <a:lstStyle/>
          <a:p>
            <a:r>
              <a:rPr lang="en-US" altLang="fr-FR"/>
              <a:t>Run Charts Examine Stability</a:t>
            </a:r>
          </a:p>
        </p:txBody>
      </p:sp>
      <p:pic>
        <p:nvPicPr>
          <p:cNvPr id="80899" name="Picture 3">
            <a:extLst>
              <a:ext uri="{FF2B5EF4-FFF2-40B4-BE49-F238E27FC236}">
                <a16:creationId xmlns:a16="http://schemas.microsoft.com/office/drawing/2014/main" id="{CB96FEB4-F2EC-4E68-A9F6-3286FC4AA042}"/>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3050" y="1214942"/>
            <a:ext cx="5477221" cy="3663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numéro de diapositive 2">
            <a:extLst>
              <a:ext uri="{FF2B5EF4-FFF2-40B4-BE49-F238E27FC236}">
                <a16:creationId xmlns:a16="http://schemas.microsoft.com/office/drawing/2014/main" id="{0A338015-2E86-924B-9826-3DE2D67A7361}"/>
              </a:ext>
            </a:extLst>
          </p:cNvPr>
          <p:cNvSpPr>
            <a:spLocks noGrp="1"/>
          </p:cNvSpPr>
          <p:nvPr>
            <p:ph type="sldNum" sz="quarter" idx="11"/>
          </p:nvPr>
        </p:nvSpPr>
        <p:spPr/>
        <p:txBody>
          <a:bodyPr/>
          <a:lstStyle/>
          <a:p>
            <a:fld id="{4E950855-28E0-B842-9330-3B380073FD02}" type="slidenum">
              <a:rPr lang="fr-FR" smtClean="0"/>
              <a:pPr/>
              <a:t>99</a:t>
            </a:fld>
            <a:endParaRPr lang="fr-FR" dirty="0"/>
          </a:p>
        </p:txBody>
      </p:sp>
    </p:spTree>
    <p:extLst>
      <p:ext uri="{BB962C8B-B14F-4D97-AF65-F5344CB8AC3E}">
        <p14:creationId xmlns:p14="http://schemas.microsoft.com/office/powerpoint/2010/main" val="3021235739"/>
      </p:ext>
    </p:extLst>
  </p:cSld>
  <p:clrMapOvr>
    <a:masterClrMapping/>
  </p:clrMapOvr>
  <p:transition advTm="8000"/>
</p:sld>
</file>

<file path=ppt/theme/theme1.xml><?xml version="1.0" encoding="utf-8"?>
<a:theme xmlns:a="http://schemas.openxmlformats.org/drawingml/2006/main" name="Power_Point_template_16_9">
  <a:themeElements>
    <a:clrScheme name="Personnalisée 2">
      <a:dk1>
        <a:srgbClr val="000000"/>
      </a:dk1>
      <a:lt1>
        <a:sysClr val="window" lastClr="FFFFFF"/>
      </a:lt1>
      <a:dk2>
        <a:srgbClr val="000000"/>
      </a:dk2>
      <a:lt2>
        <a:srgbClr val="DFDFDF"/>
      </a:lt2>
      <a:accent1>
        <a:srgbClr val="0057B8"/>
      </a:accent1>
      <a:accent2>
        <a:srgbClr val="000000"/>
      </a:accent2>
      <a:accent3>
        <a:srgbClr val="474746"/>
      </a:accent3>
      <a:accent4>
        <a:srgbClr val="777877"/>
      </a:accent4>
      <a:accent5>
        <a:srgbClr val="B2B3B2"/>
      </a:accent5>
      <a:accent6>
        <a:srgbClr val="213D67"/>
      </a:accent6>
      <a:hlink>
        <a:srgbClr val="0057B8"/>
      </a:hlink>
      <a:folHlink>
        <a:srgbClr val="213D67"/>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solidFill>
          <a:srgbClr val="92D050"/>
        </a:solidFill>
        <a:ln w="3175">
          <a:solidFill>
            <a:schemeClr val="accent1"/>
          </a:solidFill>
        </a:ln>
      </a:spPr>
      <a:bodyPr wrap="square" lIns="72000" rIns="72000" rtlCol="0">
        <a:spAutoFit/>
      </a:bodyPr>
      <a:lstStyle>
        <a:defPPr algn="ctr">
          <a:defRPr sz="800" b="1" dirty="0" smtClean="0">
            <a:sym typeface="Wingdings"/>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B3D13B044326D4DBC5624356B36718E" ma:contentTypeVersion="29" ma:contentTypeDescription="Create a new document." ma:contentTypeScope="" ma:versionID="5eb23d8f3cea2fd326d8e6097e052e57">
  <xsd:schema xmlns:xsd="http://www.w3.org/2001/XMLSchema" xmlns:xs="http://www.w3.org/2001/XMLSchema" xmlns:p="http://schemas.microsoft.com/office/2006/metadata/properties" xmlns:ns2="ca42e56b-bc88-4832-895c-a5c8772d8fb2" xmlns:ns3="c35a4fdd-32cc-4f7e-b36c-89b9ae49882f" xmlns:ns4="5a24fd49-0d8e-42c9-a9da-9a32987227d0" targetNamespace="http://schemas.microsoft.com/office/2006/metadata/properties" ma:root="true" ma:fieldsID="9dd740481fb22217fbd93aa0e966a755" ns2:_="" ns3:_="" ns4:_="">
    <xsd:import namespace="ca42e56b-bc88-4832-895c-a5c8772d8fb2"/>
    <xsd:import namespace="c35a4fdd-32cc-4f7e-b36c-89b9ae49882f"/>
    <xsd:import namespace="5a24fd49-0d8e-42c9-a9da-9a32987227d0"/>
    <xsd:element name="properties">
      <xsd:complexType>
        <xsd:sequence>
          <xsd:element name="documentManagement">
            <xsd:complexType>
              <xsd:all>
                <xsd:element ref="ns2:_dlc_DocId" minOccurs="0"/>
                <xsd:element ref="ns2:_dlc_DocIdUrl" minOccurs="0"/>
                <xsd:element ref="ns2:_dlc_DocIdPersistId" minOccurs="0"/>
                <xsd:element ref="ns3:Report_x0020_Date_x0020_20" minOccurs="0"/>
                <xsd:element ref="ns4:Arch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2e56b-bc88-4832-895c-a5c8772d8f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35a4fdd-32cc-4f7e-b36c-89b9ae49882f" elementFormDefault="qualified">
    <xsd:import namespace="http://schemas.microsoft.com/office/2006/documentManagement/types"/>
    <xsd:import namespace="http://schemas.microsoft.com/office/infopath/2007/PartnerControls"/>
    <xsd:element name="Report_x0020_Date_x0020_20" ma:index="12" nillable="true" ma:displayName="Report Date" ma:format="DateOnly" ma:internalName="Report_x0020_Date_x0020_20">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a24fd49-0d8e-42c9-a9da-9a32987227d0" elementFormDefault="qualified">
    <xsd:import namespace="http://schemas.microsoft.com/office/2006/documentManagement/types"/>
    <xsd:import namespace="http://schemas.microsoft.com/office/infopath/2007/PartnerControls"/>
    <xsd:element name="Archive" ma:index="15" nillable="true" ma:displayName="Archive" ma:default="0" ma:internalName="Archi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a42e56b-bc88-4832-895c-a5c8772d8fb2">Z3ZR4PWJDZ74-101-616</_dlc_DocId>
    <_dlc_DocIdUrl xmlns="ca42e56b-bc88-4832-895c-a5c8772d8fb2">
      <Url>https://intranet.camso.co/teams/GP/SQ/_layouts/DocIdRedir.aspx?ID=Z3ZR4PWJDZ74-101-616</Url>
      <Description>Z3ZR4PWJDZ74-101-616</Description>
    </_dlc_DocIdUrl>
    <Report_x0020_Date_x0020_20 xmlns="c35a4fdd-32cc-4f7e-b36c-89b9ae49882f" xsi:nil="true"/>
    <Archive xmlns="5a24fd49-0d8e-42c9-a9da-9a32987227d0">false</Archive>
  </documentManagement>
</p:properties>
</file>

<file path=customXml/itemProps1.xml><?xml version="1.0" encoding="utf-8"?>
<ds:datastoreItem xmlns:ds="http://schemas.openxmlformats.org/officeDocument/2006/customXml" ds:itemID="{58BC4B28-807D-4638-8B70-50AF12A4C1E9}">
  <ds:schemaRefs>
    <ds:schemaRef ds:uri="http://schemas.microsoft.com/sharepoint/v3/contenttype/forms"/>
  </ds:schemaRefs>
</ds:datastoreItem>
</file>

<file path=customXml/itemProps2.xml><?xml version="1.0" encoding="utf-8"?>
<ds:datastoreItem xmlns:ds="http://schemas.openxmlformats.org/officeDocument/2006/customXml" ds:itemID="{F00AFCEB-2597-4D32-B481-A36835744F05}">
  <ds:schemaRefs>
    <ds:schemaRef ds:uri="http://schemas.microsoft.com/sharepoint/events"/>
  </ds:schemaRefs>
</ds:datastoreItem>
</file>

<file path=customXml/itemProps3.xml><?xml version="1.0" encoding="utf-8"?>
<ds:datastoreItem xmlns:ds="http://schemas.openxmlformats.org/officeDocument/2006/customXml" ds:itemID="{9B9825FD-77C2-49B0-B00D-0D75C8468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42e56b-bc88-4832-895c-a5c8772d8fb2"/>
    <ds:schemaRef ds:uri="c35a4fdd-32cc-4f7e-b36c-89b9ae49882f"/>
    <ds:schemaRef ds:uri="5a24fd49-0d8e-42c9-a9da-9a3298722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A82875D-8EC1-4AA4-95F5-84BC3B7018BE}">
  <ds:schemaRefs>
    <ds:schemaRef ds:uri="ca42e56b-bc88-4832-895c-a5c8772d8fb2"/>
    <ds:schemaRef ds:uri="http://purl.org/dc/elements/1.1/"/>
    <ds:schemaRef ds:uri="http://schemas.microsoft.com/office/infopath/2007/PartnerControls"/>
    <ds:schemaRef ds:uri="5a24fd49-0d8e-42c9-a9da-9a32987227d0"/>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c35a4fdd-32cc-4f7e-b36c-89b9ae4988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174</TotalTime>
  <Words>4772</Words>
  <Application>Microsoft Office PowerPoint</Application>
  <PresentationFormat>Affichage à l'écran (16:9)</PresentationFormat>
  <Paragraphs>923</Paragraphs>
  <Slides>134</Slides>
  <Notes>10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134</vt:i4>
      </vt:variant>
    </vt:vector>
  </HeadingPairs>
  <TitlesOfParts>
    <vt:vector size="142" baseType="lpstr">
      <vt:lpstr>Arial</vt:lpstr>
      <vt:lpstr>Calibri</vt:lpstr>
      <vt:lpstr>Symbol</vt:lpstr>
      <vt:lpstr>Wingdings</vt:lpstr>
      <vt:lpstr>Wingdings 3</vt:lpstr>
      <vt:lpstr>Power_Point_template_16_9</vt:lpstr>
      <vt:lpstr>Worksheet</vt:lpstr>
      <vt:lpstr>Microsoft ClipArt Gallery</vt:lpstr>
      <vt:lpstr>Global Procurement - Supplier Quality Introduction to MSA</vt:lpstr>
      <vt:lpstr>Introduction to Measurement System Analysis (MSA)</vt:lpstr>
      <vt:lpstr>What is Measurement System Analysis (MSA) </vt:lpstr>
      <vt:lpstr>What is a Measurement System? </vt:lpstr>
      <vt:lpstr>What is a Measurement System? </vt:lpstr>
      <vt:lpstr>What is a Measurement System? </vt:lpstr>
      <vt:lpstr>What is a Measurement System? </vt:lpstr>
      <vt:lpstr>What is a Measurement System? </vt:lpstr>
      <vt:lpstr>Why Perform Measurement System Analysis (MSA) </vt:lpstr>
      <vt:lpstr>Why Perform Measurement System Analysis (MSA) </vt:lpstr>
      <vt:lpstr>How to Perform Measurement System Analysis (MSA)</vt:lpstr>
      <vt:lpstr>How to Perform Measurement System Analysis (MSA)</vt:lpstr>
      <vt:lpstr>How to Perform Measurement System Analysis (MSA)</vt:lpstr>
      <vt:lpstr>How to Perform Measurement System Analysis (MSA)</vt:lpstr>
      <vt:lpstr>How to Perform Measurement System Analysis (MSA)</vt:lpstr>
      <vt:lpstr>How to Perform Measurement System Analysis (MSA)</vt:lpstr>
      <vt:lpstr>How to Perform Measurement System Analysis (MSA)</vt:lpstr>
      <vt:lpstr>How to Perform Measurement System Analysis (MSA)</vt:lpstr>
      <vt:lpstr>How to Perform Measurement System Analysis (MSA)</vt:lpstr>
      <vt:lpstr>How to Perform Measurement System Analysis (MSA)</vt:lpstr>
      <vt:lpstr>How to Perform Measurement System Analysis (MSA)</vt:lpstr>
      <vt:lpstr>Key terms and definitions</vt:lpstr>
      <vt:lpstr>Key terms and definitions</vt:lpstr>
      <vt:lpstr>Key terms and definitions</vt:lpstr>
      <vt:lpstr>Measurement Systems  Analysis</vt:lpstr>
      <vt:lpstr>Measurement Systems Analysis</vt:lpstr>
      <vt:lpstr>Course Focus &amp; Flow</vt:lpstr>
      <vt:lpstr>Place Timeline Here</vt:lpstr>
      <vt:lpstr>The Target &amp; Goal</vt:lpstr>
      <vt:lpstr>Key Words</vt:lpstr>
      <vt:lpstr>Terminology</vt:lpstr>
      <vt:lpstr>Measurement Uncertainty</vt:lpstr>
      <vt:lpstr>Measurement Uncertainty</vt:lpstr>
      <vt:lpstr>Measurement as a Process</vt:lpstr>
      <vt:lpstr>Measurement Related Systems</vt:lpstr>
      <vt:lpstr>Basic Concepts</vt:lpstr>
      <vt:lpstr>The Measurement Process</vt:lpstr>
      <vt:lpstr>Measurement Systems Components</vt:lpstr>
      <vt:lpstr>Where Does It Start?</vt:lpstr>
      <vt:lpstr>Typical Progression</vt:lpstr>
      <vt:lpstr>Measurement Systems Variables</vt:lpstr>
      <vt:lpstr>Determining What To Measure</vt:lpstr>
      <vt:lpstr>Voice of the Customer</vt:lpstr>
      <vt:lpstr>Convert to Technical Features</vt:lpstr>
      <vt:lpstr>Failure Modes Analysis</vt:lpstr>
      <vt:lpstr>Automotive FMEA</vt:lpstr>
      <vt:lpstr>Control Plan / Flow Diagram</vt:lpstr>
      <vt:lpstr>GM Process Flow Chart</vt:lpstr>
      <vt:lpstr>Standard Control Plan Example</vt:lpstr>
      <vt:lpstr>Ford’s Dimensional Control Plan (DCP)</vt:lpstr>
      <vt:lpstr>Measurement as a System</vt:lpstr>
      <vt:lpstr>Measurement Error</vt:lpstr>
      <vt:lpstr>Sources of Measurement Error</vt:lpstr>
      <vt:lpstr>Types of Measurement Scales</vt:lpstr>
      <vt:lpstr>How We Get Data</vt:lpstr>
      <vt:lpstr>Operational Definitions</vt:lpstr>
      <vt:lpstr>Different Method = Different Results</vt:lpstr>
      <vt:lpstr>Measurement System Variability</vt:lpstr>
      <vt:lpstr>Studying the Measurement System</vt:lpstr>
      <vt:lpstr>Environmental Factors</vt:lpstr>
      <vt:lpstr>Human Factors</vt:lpstr>
      <vt:lpstr>Human Measurement Errors</vt:lpstr>
      <vt:lpstr>Measurement System Features</vt:lpstr>
      <vt:lpstr>Discrimination</vt:lpstr>
      <vt:lpstr>Discrimination</vt:lpstr>
      <vt:lpstr>Range Charts &amp; Discrimination</vt:lpstr>
      <vt:lpstr>Bias and Repeatability</vt:lpstr>
      <vt:lpstr>Bias</vt:lpstr>
      <vt:lpstr>Causes of Bias</vt:lpstr>
      <vt:lpstr>Bias</vt:lpstr>
      <vt:lpstr>Bias</vt:lpstr>
      <vt:lpstr>Repeatability</vt:lpstr>
      <vt:lpstr>Repeatability Issues</vt:lpstr>
      <vt:lpstr>Using Shewhart Charts I</vt:lpstr>
      <vt:lpstr>Using Shewhart Charts II</vt:lpstr>
      <vt:lpstr>Evaluating Bias &amp; Repeatability</vt:lpstr>
      <vt:lpstr>Repeatability Issues</vt:lpstr>
      <vt:lpstr>Bias &amp; Repeatability Histogram</vt:lpstr>
      <vt:lpstr>Linearity</vt:lpstr>
      <vt:lpstr>Plot Biases vs. Ref. Values</vt:lpstr>
      <vt:lpstr>Causes of Poor Linearity</vt:lpstr>
      <vt:lpstr>Reproducibility</vt:lpstr>
      <vt:lpstr>Reproducibility Example</vt:lpstr>
      <vt:lpstr>Calculating Reproducibility (I)</vt:lpstr>
      <vt:lpstr>Calculating Reproducibility</vt:lpstr>
      <vt:lpstr>Stability</vt:lpstr>
      <vt:lpstr>Evaluate Stability with Run Charts</vt:lpstr>
      <vt:lpstr>Stability</vt:lpstr>
      <vt:lpstr>Importance of Stability</vt:lpstr>
      <vt:lpstr>Methods of Analysis</vt:lpstr>
      <vt:lpstr>Analysis Tools</vt:lpstr>
      <vt:lpstr>Average and Standard Deviation</vt:lpstr>
      <vt:lpstr>Correlation Charts</vt:lpstr>
      <vt:lpstr>Substitute Measurements</vt:lpstr>
      <vt:lpstr>Comparing Two Methods</vt:lpstr>
      <vt:lpstr>Measurements vs. Reference Data</vt:lpstr>
      <vt:lpstr>Measurements vs. Reference Correlation</vt:lpstr>
      <vt:lpstr>Comparing Two Appraisers</vt:lpstr>
      <vt:lpstr>Run Charts Examine Stability</vt:lpstr>
      <vt:lpstr>Multiple Run Charts</vt:lpstr>
      <vt:lpstr>Multi-Vari Charts</vt:lpstr>
      <vt:lpstr>Multi-Vari Type I</vt:lpstr>
      <vt:lpstr>Multi-Vari Type II</vt:lpstr>
      <vt:lpstr>Multi-Vari Type III</vt:lpstr>
      <vt:lpstr>Multi-Vari Chart Example</vt:lpstr>
      <vt:lpstr>Multi-Vari Chart, Joined</vt:lpstr>
      <vt:lpstr>Using Shewhart Charts</vt:lpstr>
      <vt:lpstr>Shewhart Charts</vt:lpstr>
      <vt:lpstr>Shewhart Chart of Instrument</vt:lpstr>
      <vt:lpstr>Gage R&amp;R Studies</vt:lpstr>
      <vt:lpstr>Gauge R&amp;R Studies</vt:lpstr>
      <vt:lpstr>Terms Used in R&amp;R (I)</vt:lpstr>
      <vt:lpstr>Terms Used in R&amp;R (II)</vt:lpstr>
      <vt:lpstr>R&amp;R Calculations</vt:lpstr>
      <vt:lpstr>Accumulation of Variances</vt:lpstr>
      <vt:lpstr>Evaluating R&amp;R</vt:lpstr>
      <vt:lpstr>Analysis of Variance I</vt:lpstr>
      <vt:lpstr>Analysis of Variance II</vt:lpstr>
      <vt:lpstr>Special Gauging Situations</vt:lpstr>
      <vt:lpstr>If Gauges were Perfect</vt:lpstr>
      <vt:lpstr>But Repeatability Means We Never Know The Precise Value</vt:lpstr>
      <vt:lpstr>So - Actual Part Acceptance Will Look Like This:</vt:lpstr>
      <vt:lpstr>The Effect of Bias on Part Acceptance</vt:lpstr>
      <vt:lpstr>Go/No-Go gauges</vt:lpstr>
      <vt:lpstr>“Short” Go/No-Go Study</vt:lpstr>
      <vt:lpstr>Destructive Tests</vt:lpstr>
      <vt:lpstr>Destructive Tests: Interpreting Samples</vt:lpstr>
      <vt:lpstr>Summary</vt:lpstr>
      <vt:lpstr>Measurement Variation</vt:lpstr>
      <vt:lpstr>Types of Measurement Variation</vt:lpstr>
      <vt:lpstr>Measurement Systems</vt:lpstr>
      <vt:lpstr>Measurement Systems Evaluation Tools</vt:lpstr>
      <vt:lpstr>Shewhart Charts</vt:lpstr>
      <vt:lpstr>Conclusion</vt:lpstr>
    </vt:vector>
  </TitlesOfParts>
  <Company>Camoplast Solideal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Frederic Dionne</dc:creator>
  <cp:lastModifiedBy>Nordin Mimouni</cp:lastModifiedBy>
  <cp:revision>1693</cp:revision>
  <cp:lastPrinted>2016-03-15T08:03:46Z</cp:lastPrinted>
  <dcterms:created xsi:type="dcterms:W3CDTF">2015-04-06T19:16:48Z</dcterms:created>
  <dcterms:modified xsi:type="dcterms:W3CDTF">2019-03-27T19:59:34Z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0x0101002B3D13B044326D4DBC5624356B36718E</vt:lpwstr>
  </property>
  <property fmtid="{D5CDD505-2E9C-101B-9397-08002B2CF9AE}" pid="3" name="Actions">
    <vt:lpwstr>&lt;Actions&gt;&lt;Run /&gt;&lt;History&gt;&lt;Execution ActionID="30ab373a-9a56-4038-8a33-869e41923365" Date="6/9/2015 11:36:05 AM" Outcome="Success" UserID="58" Message="" /&gt;&lt;Execution ActionID="d54e164f-5204-425a-b52d-c0c4bf6a6c9c" Date="6/9/2015 11:36:04 AM" Outcome="Succ</vt:lpwstr>
  </property>
  <property fmtid="{D5CDD505-2E9C-101B-9397-08002B2CF9AE}" pid="4" name="_dlc_DocIdItemGuid">
    <vt:lpwstr>281a5a01-406a-4184-8984-f622b7981255</vt:lpwstr>
  </property>
  <property fmtid="{D5CDD505-2E9C-101B-9397-08002B2CF9AE}" pid="5" name="Order">
    <vt:r8>33900</vt:r8>
  </property>
</Properties>
</file>