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4"/>
  </p:sldMasterIdLst>
  <p:notesMasterIdLst>
    <p:notesMasterId r:id="rId21"/>
  </p:notesMasterIdLst>
  <p:handoutMasterIdLst>
    <p:handoutMasterId r:id="rId22"/>
  </p:handoutMasterIdLst>
  <p:sldIdLst>
    <p:sldId id="1743" r:id="rId5"/>
    <p:sldId id="1727" r:id="rId6"/>
    <p:sldId id="1728" r:id="rId7"/>
    <p:sldId id="1729" r:id="rId8"/>
    <p:sldId id="1730" r:id="rId9"/>
    <p:sldId id="1734" r:id="rId10"/>
    <p:sldId id="1736" r:id="rId11"/>
    <p:sldId id="1737" r:id="rId12"/>
    <p:sldId id="1735" r:id="rId13"/>
    <p:sldId id="1738" r:id="rId14"/>
    <p:sldId id="1739" r:id="rId15"/>
    <p:sldId id="1740" r:id="rId16"/>
    <p:sldId id="1741" r:id="rId17"/>
    <p:sldId id="1732" r:id="rId18"/>
    <p:sldId id="1744" r:id="rId19"/>
    <p:sldId id="2241" r:id="rId20"/>
  </p:sldIdLst>
  <p:sldSz cx="9144000" cy="5143500" type="screen16x9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AF3"/>
    <a:srgbClr val="CBD1E6"/>
    <a:srgbClr val="0000CC"/>
    <a:srgbClr val="FFFFCC"/>
    <a:srgbClr val="00FF00"/>
    <a:srgbClr val="009900"/>
    <a:srgbClr val="E7EAEE"/>
    <a:srgbClr val="5583BE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A3B2A-3974-4AA1-9E07-011D680E8132}" v="44" dt="2019-12-06T16:15:35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3890" autoAdjust="0"/>
  </p:normalViewPr>
  <p:slideViewPr>
    <p:cSldViewPr>
      <p:cViewPr varScale="1">
        <p:scale>
          <a:sx n="141" d="100"/>
          <a:sy n="141" d="100"/>
        </p:scale>
        <p:origin x="94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B8770B7B-1828-4B28-8740-FF8E004054AF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0D3A5A3-361F-4865-A144-878CFD90A4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32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EFFBC41-C631-4DC9-BD89-AC26E0572EB5}" type="datetimeFigureOut">
              <a:rPr lang="en-CA" smtClean="0"/>
              <a:t>2020-03-04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1925E56-4F45-4B6F-8A65-8EEC490912AA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823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1- DPAR = Design Process &amp; Assembly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2- Purpose for DPAR process is to get a commitment from Supplier and Camso cross functional teams regarding feasibility of a product/(process/service): we mostly use it for a product development but we could extend it (ex.: </a:t>
            </a:r>
            <a:r>
              <a:rPr lang="en-US" sz="1200" dirty="0" err="1"/>
              <a:t>moulds</a:t>
            </a:r>
            <a:r>
              <a:rPr lang="en-US" sz="1200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includes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feasibility in design, manufacturability, quality, packaging definition and timing in order to minimize any risk and cost avoidance upfront.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3- Achieving Zero Defects and Time to Market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Zero defect: do good, the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 to market: on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3- Any change </a:t>
            </a:r>
            <a:r>
              <a:rPr lang="en-US" sz="1200" dirty="0">
                <a:sym typeface="Wingdings" panose="05000000000000000000" pitchFamily="2" charset="2"/>
              </a:rPr>
              <a:t> question the impact, adjust what you need to review in the DPAR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333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PPL = </a:t>
            </a:r>
            <a:r>
              <a:rPr lang="fr-FR" dirty="0" err="1"/>
              <a:t>Bandleader</a:t>
            </a:r>
            <a:endParaRPr lang="fr-FR" dirty="0"/>
          </a:p>
          <a:p>
            <a:r>
              <a:rPr lang="fr-FR" dirty="0"/>
              <a:t>SPQD = APQP </a:t>
            </a:r>
            <a:r>
              <a:rPr lang="fr-FR" dirty="0" err="1"/>
              <a:t>owner</a:t>
            </a:r>
            <a:endParaRPr lang="fr-FR" dirty="0"/>
          </a:p>
          <a:p>
            <a:r>
              <a:rPr lang="fr-FR" dirty="0"/>
              <a:t>Facility QA = </a:t>
            </a:r>
            <a:r>
              <a:rPr lang="fr-FR" dirty="0" err="1"/>
              <a:t>voice</a:t>
            </a:r>
            <a:r>
              <a:rPr lang="fr-FR" dirty="0"/>
              <a:t> of the </a:t>
            </a:r>
            <a:r>
              <a:rPr lang="fr-FR" dirty="0" err="1"/>
              <a:t>customer</a:t>
            </a:r>
            <a:endParaRPr lang="fr-FR" dirty="0"/>
          </a:p>
          <a:p>
            <a:r>
              <a:rPr lang="fr-FR" dirty="0"/>
              <a:t>PE = </a:t>
            </a:r>
            <a:r>
              <a:rPr lang="fr-FR" dirty="0" err="1"/>
              <a:t>voice</a:t>
            </a:r>
            <a:r>
              <a:rPr lang="fr-FR" dirty="0"/>
              <a:t> of the </a:t>
            </a:r>
            <a:r>
              <a:rPr lang="fr-FR" dirty="0" err="1"/>
              <a:t>customer</a:t>
            </a:r>
            <a:r>
              <a:rPr lang="fr-FR" dirty="0"/>
              <a:t> and design </a:t>
            </a:r>
            <a:r>
              <a:rPr lang="fr-FR" dirty="0" err="1"/>
              <a:t>owner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Adjust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Supplier team </a:t>
            </a:r>
            <a:r>
              <a:rPr lang="fr-FR" dirty="0" err="1"/>
              <a:t>accordingly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to </a:t>
            </a:r>
            <a:r>
              <a:rPr lang="fr-FR" dirty="0" err="1"/>
              <a:t>feel</a:t>
            </a:r>
            <a:r>
              <a:rPr lang="fr-FR" dirty="0"/>
              <a:t> a Team effort!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5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71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 review. We need to add a formal review of design verifications for Supplier. </a:t>
            </a:r>
          </a:p>
          <a:p>
            <a:r>
              <a:rPr lang="en-US" dirty="0"/>
              <a:t>For instance, for castings, we shall expect supplier to show us mold fill analysis and solidification to identify shrinkage risk, porosity risk…</a:t>
            </a:r>
          </a:p>
          <a:p>
            <a:r>
              <a:rPr lang="en-US" dirty="0"/>
              <a:t>Manufacturability: supplier shall confirm our design is fit for manufacturability (GD&amp;T but also simple machining, limit number of tool change, holes sizes to evacuate sands sufficient…)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28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NEW: </a:t>
            </a:r>
            <a:r>
              <a:rPr lang="fr-FR" dirty="0" err="1"/>
              <a:t>Lessons</a:t>
            </a:r>
            <a:r>
              <a:rPr lang="fr-FR" dirty="0"/>
              <a:t> </a:t>
            </a:r>
            <a:r>
              <a:rPr lang="fr-FR" dirty="0" err="1"/>
              <a:t>Learnt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previous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430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Notes: the </a:t>
            </a:r>
            <a:r>
              <a:rPr lang="fr-FR" dirty="0" err="1"/>
              <a:t>Measurement</a:t>
            </a:r>
            <a:r>
              <a:rPr lang="fr-FR" dirty="0"/>
              <a:t> agreement </a:t>
            </a:r>
            <a:r>
              <a:rPr lang="fr-FR" dirty="0" err="1"/>
              <a:t>is</a:t>
            </a:r>
            <a:r>
              <a:rPr lang="fr-FR" dirty="0"/>
              <a:t> an input to Supplier Control Plan and to Camso </a:t>
            </a:r>
            <a:r>
              <a:rPr lang="fr-FR" dirty="0" err="1"/>
              <a:t>incoming</a:t>
            </a:r>
            <a:r>
              <a:rPr lang="fr-FR" dirty="0"/>
              <a:t> inspection plan</a:t>
            </a:r>
          </a:p>
          <a:p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supplier’s</a:t>
            </a:r>
            <a:r>
              <a:rPr lang="fr-FR" dirty="0"/>
              <a:t> </a:t>
            </a:r>
            <a:r>
              <a:rPr lang="fr-FR" dirty="0" err="1"/>
              <a:t>responsibility</a:t>
            </a:r>
            <a:r>
              <a:rPr lang="fr-FR" dirty="0"/>
              <a:t> to </a:t>
            </a:r>
            <a:r>
              <a:rPr lang="fr-FR" dirty="0" err="1"/>
              <a:t>ensure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agreement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applied</a:t>
            </a:r>
            <a:r>
              <a:rPr lang="fr-FR" dirty="0"/>
              <a:t> in </a:t>
            </a:r>
            <a:r>
              <a:rPr lang="fr-FR" dirty="0" err="1"/>
              <a:t>related</a:t>
            </a:r>
            <a:r>
              <a:rPr lang="fr-FR" dirty="0"/>
              <a:t> control plans.</a:t>
            </a:r>
          </a:p>
          <a:p>
            <a:endParaRPr lang="fr-FR" dirty="0"/>
          </a:p>
          <a:p>
            <a:r>
              <a:rPr lang="fr-FR" dirty="0" err="1"/>
              <a:t>Furthermore</a:t>
            </a:r>
            <a:r>
              <a:rPr lang="fr-FR" dirty="0"/>
              <a:t>, the SPQD has the </a:t>
            </a:r>
            <a:r>
              <a:rPr lang="fr-FR" dirty="0" err="1"/>
              <a:t>responsibility</a:t>
            </a:r>
            <a:r>
              <a:rPr lang="fr-FR" dirty="0"/>
              <a:t> to </a:t>
            </a:r>
            <a:r>
              <a:rPr lang="fr-FR" dirty="0" err="1"/>
              <a:t>confirm</a:t>
            </a:r>
            <a:r>
              <a:rPr lang="fr-FR" dirty="0"/>
              <a:t> </a:t>
            </a:r>
            <a:r>
              <a:rPr lang="fr-FR" dirty="0" err="1"/>
              <a:t>delverables</a:t>
            </a:r>
            <a:r>
              <a:rPr lang="fr-FR" dirty="0"/>
              <a:t> have been </a:t>
            </a:r>
            <a:r>
              <a:rPr lang="fr-FR" dirty="0" err="1"/>
              <a:t>submitted</a:t>
            </a:r>
            <a:r>
              <a:rPr lang="fr-FR" dirty="0"/>
              <a:t> for the P3 phase in line </a:t>
            </a:r>
            <a:r>
              <a:rPr lang="fr-FR" dirty="0" err="1"/>
              <a:t>with</a:t>
            </a:r>
            <a:r>
              <a:rPr lang="fr-FR" dirty="0"/>
              <a:t> the MA, </a:t>
            </a:r>
            <a:r>
              <a:rPr lang="fr-FR" dirty="0" err="1"/>
              <a:t>same</a:t>
            </a:r>
            <a:r>
              <a:rPr lang="fr-FR" dirty="0"/>
              <a:t> for PPAP (and </a:t>
            </a:r>
            <a:r>
              <a:rPr lang="fr-FR" dirty="0" err="1"/>
              <a:t>related</a:t>
            </a:r>
            <a:r>
              <a:rPr lang="fr-FR" dirty="0"/>
              <a:t> documents like PFD – CP – FMEA)</a:t>
            </a:r>
          </a:p>
          <a:p>
            <a:endParaRPr lang="fr-FR" dirty="0"/>
          </a:p>
          <a:p>
            <a:r>
              <a:rPr lang="en-US" dirty="0"/>
              <a:t>Impact of no measurement agreement: </a:t>
            </a:r>
            <a:r>
              <a:rPr lang="en-US" dirty="0" err="1"/>
              <a:t>CoPQ</a:t>
            </a:r>
            <a:r>
              <a:rPr lang="en-US" dirty="0"/>
              <a:t> (misalignment on methods, late identification of process gaps vs needs, PSI costs…)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25E56-4F45-4B6F-8A65-8EEC490912A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192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5A023-FD47-4D51-9C02-96F9AF6E0F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Camso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541035"/>
            <a:ext cx="822960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28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494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08085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08429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_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Camso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/>
          </p:nvPr>
        </p:nvSpPr>
        <p:spPr>
          <a:xfrm>
            <a:off x="457200" y="1541035"/>
            <a:ext cx="404493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4642772" y="1541035"/>
            <a:ext cx="4044930" cy="3053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100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_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Camso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532446" y="4948014"/>
            <a:ext cx="465851" cy="119040"/>
          </a:xfrm>
        </p:spPr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457218" y="123478"/>
            <a:ext cx="7639423" cy="71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663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_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0000"/>
                </a:solidFill>
              </a:rPr>
              <a:t>Camso 2015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532446" y="4948014"/>
            <a:ext cx="465851" cy="119040"/>
          </a:xfrm>
        </p:spPr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457218" y="123478"/>
            <a:ext cx="7639423" cy="71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17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PT_1503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3"/>
          <a:stretch/>
        </p:blipFill>
        <p:spPr>
          <a:xfrm>
            <a:off x="7084786" y="3"/>
            <a:ext cx="2059214" cy="5150303"/>
          </a:xfrm>
          <a:prstGeom prst="rect">
            <a:avLst/>
          </a:prstGeom>
        </p:spPr>
      </p:pic>
      <p:pic>
        <p:nvPicPr>
          <p:cNvPr id="7" name="Image 6" descr="PPT_1503-0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1"/>
          <a:stretch/>
        </p:blipFill>
        <p:spPr>
          <a:xfrm>
            <a:off x="0" y="3"/>
            <a:ext cx="4572000" cy="51503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2225" y="1766823"/>
            <a:ext cx="5870117" cy="10310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CA" dirty="0"/>
              <a:t>Cliquez </a:t>
            </a:r>
            <a:br>
              <a:rPr lang="fr-CA" dirty="0"/>
            </a:br>
            <a:r>
              <a:rPr lang="fr-CA" dirty="0"/>
              <a:t>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42225" y="2858721"/>
            <a:ext cx="5870575" cy="461963"/>
          </a:xfrm>
        </p:spPr>
        <p:txBody>
          <a:bodyPr anchor="ctr">
            <a:normAutofit/>
          </a:bodyPr>
          <a:lstStyle>
            <a:lvl1pPr marL="0" indent="0">
              <a:buNone/>
              <a:defRPr sz="1600" b="1" i="0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_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PPT_1503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8418"/>
            <a:ext cx="80010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Camso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6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_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3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8418"/>
            <a:ext cx="80010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Camso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_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4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5236" y="3558418"/>
            <a:ext cx="7401564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00000"/>
                </a:solidFill>
              </a:rPr>
              <a:t>Camso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7B8"/>
                </a:solidFill>
              </a:defRPr>
            </a:lvl1pPr>
          </a:lstStyle>
          <a:p>
            <a:fld id="{4E950855-28E0-B842-9330-3B380073FD0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9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PPT_1503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9" descr="PPT_1503-0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7" b="25000"/>
          <a:stretch/>
        </p:blipFill>
        <p:spPr>
          <a:xfrm>
            <a:off x="4573588" y="0"/>
            <a:ext cx="4570412" cy="5143500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Camso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507751" y="1346610"/>
            <a:ext cx="2713198" cy="23479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/>
          </p:nvPr>
        </p:nvSpPr>
        <p:spPr>
          <a:xfrm>
            <a:off x="471488" y="1346610"/>
            <a:ext cx="3644900" cy="23479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30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PPT_1503-05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18" y="123478"/>
            <a:ext cx="7639423" cy="717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43954"/>
            <a:ext cx="8229600" cy="2950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91199" y="4660937"/>
            <a:ext cx="2895600" cy="187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fr-FR" dirty="0">
                <a:solidFill>
                  <a:srgbClr val="000000"/>
                </a:solidFill>
              </a:rPr>
              <a:t>Camso 2015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20989" y="1421995"/>
            <a:ext cx="465851" cy="11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rgbClr val="0057B8"/>
                </a:solidFill>
                <a:latin typeface="Arial"/>
                <a:cs typeface="Arial"/>
              </a:defRPr>
            </a:lvl1pPr>
          </a:lstStyle>
          <a:p>
            <a:pPr defTabSz="457200"/>
            <a:fld id="{4E950855-28E0-B842-9330-3B380073FD02}" type="slidenum">
              <a:rPr lang="fr-FR" smtClean="0"/>
              <a:pPr defTabSz="45720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2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935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936" r:id="rId10"/>
    <p:sldLayoutId id="2147483937" r:id="rId11"/>
    <p:sldLayoutId id="2147483938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2563" indent="-182563" algn="l" defTabSz="457200" rtl="0" eaLnBrk="1" latinLnBrk="0" hangingPunct="1">
        <a:spcBef>
          <a:spcPct val="20000"/>
        </a:spcBef>
        <a:buClr>
          <a:srgbClr val="0640A9"/>
        </a:buClr>
        <a:buFont typeface="Wingdings" charset="2"/>
        <a:buChar char="§"/>
        <a:defRPr sz="2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25" y="1766823"/>
            <a:ext cx="6318007" cy="1031063"/>
          </a:xfrm>
        </p:spPr>
        <p:txBody>
          <a:bodyPr>
            <a:normAutofit fontScale="90000"/>
          </a:bodyPr>
          <a:lstStyle/>
          <a:p>
            <a:r>
              <a:rPr lang="en-US" dirty="0"/>
              <a:t>DPAR Training Material</a:t>
            </a:r>
            <a:br>
              <a:rPr lang="en-US" dirty="0"/>
            </a:br>
            <a:r>
              <a:rPr lang="en-US" sz="2200" dirty="0"/>
              <a:t>Nordin Mimouni – Supplier Quality Manager</a:t>
            </a:r>
            <a:br>
              <a:rPr lang="en-US" dirty="0"/>
            </a:br>
            <a:r>
              <a:rPr lang="en-US" sz="2200" dirty="0"/>
              <a:t>Rev. 4 – Nov. 25</a:t>
            </a:r>
            <a:r>
              <a:rPr lang="en-US" sz="2200" baseline="30000" dirty="0"/>
              <a:t>th</a:t>
            </a:r>
            <a:r>
              <a:rPr lang="en-US" sz="2200" dirty="0"/>
              <a:t>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78863" y="1422400"/>
            <a:ext cx="465137" cy="119063"/>
          </a:xfrm>
        </p:spPr>
        <p:txBody>
          <a:bodyPr/>
          <a:lstStyle/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1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6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74A2F10-FA8C-464F-A1CA-F54B130C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04" y="1138467"/>
            <a:ext cx="5938416" cy="3826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 4: Packaging Review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20204" y="1780955"/>
            <a:ext cx="3563764" cy="934811"/>
            <a:chOff x="305360" y="3520650"/>
            <a:chExt cx="2919201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60" y="3520650"/>
              <a:ext cx="65129" cy="6327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6" name="Line Callout 2 26"/>
          <p:cNvSpPr/>
          <p:nvPr/>
        </p:nvSpPr>
        <p:spPr bwMode="auto">
          <a:xfrm>
            <a:off x="126674" y="1030265"/>
            <a:ext cx="1440160" cy="443812"/>
          </a:xfrm>
          <a:prstGeom prst="borderCallout2">
            <a:avLst>
              <a:gd name="adj1" fmla="val 105243"/>
              <a:gd name="adj2" fmla="val 50818"/>
              <a:gd name="adj3" fmla="val 133111"/>
              <a:gd name="adj4" fmla="val 64821"/>
              <a:gd name="adj5" fmla="val 161603"/>
              <a:gd name="adj6" fmla="val 95917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actions to be prepared by assigned responsible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4283968" y="1776154"/>
            <a:ext cx="792088" cy="939611"/>
            <a:chOff x="305360" y="3520650"/>
            <a:chExt cx="2919201" cy="658948"/>
          </a:xfrm>
        </p:grpSpPr>
        <p:sp>
          <p:nvSpPr>
            <p:cNvPr id="29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hteck 20"/>
            <p:cNvSpPr/>
            <p:nvPr/>
          </p:nvSpPr>
          <p:spPr bwMode="auto">
            <a:xfrm>
              <a:off x="305360" y="3520650"/>
              <a:ext cx="449883" cy="68534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2" name="Line Callout 2 26"/>
          <p:cNvSpPr/>
          <p:nvPr/>
        </p:nvSpPr>
        <p:spPr bwMode="auto">
          <a:xfrm>
            <a:off x="3160430" y="821204"/>
            <a:ext cx="1440160" cy="648073"/>
          </a:xfrm>
          <a:prstGeom prst="borderCallout2">
            <a:avLst>
              <a:gd name="adj1" fmla="val 106712"/>
              <a:gd name="adj2" fmla="val 47378"/>
              <a:gd name="adj3" fmla="val 122528"/>
              <a:gd name="adj4" fmla="val 74477"/>
              <a:gd name="adj5" fmla="val 136594"/>
              <a:gd name="adj6" fmla="val 95140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reviewed and agreed during DPAR meeting</a:t>
            </a:r>
          </a:p>
        </p:txBody>
      </p:sp>
      <p:sp>
        <p:nvSpPr>
          <p:cNvPr id="35" name="Line Callout 2 26"/>
          <p:cNvSpPr/>
          <p:nvPr/>
        </p:nvSpPr>
        <p:spPr bwMode="auto">
          <a:xfrm>
            <a:off x="5474106" y="577063"/>
            <a:ext cx="1440160" cy="1006524"/>
          </a:xfrm>
          <a:prstGeom prst="borderCallout2">
            <a:avLst>
              <a:gd name="adj1" fmla="val 104125"/>
              <a:gd name="adj2" fmla="val 33504"/>
              <a:gd name="adj3" fmla="val 107396"/>
              <a:gd name="adj4" fmla="val 31745"/>
              <a:gd name="adj5" fmla="val 123198"/>
              <a:gd name="adj6" fmla="val 12653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these fields shall list all data shared during DPAR (drawings, specifications…)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5076057" y="1776154"/>
            <a:ext cx="1512167" cy="939611"/>
            <a:chOff x="305360" y="3520650"/>
            <a:chExt cx="2919201" cy="658948"/>
          </a:xfrm>
        </p:grpSpPr>
        <p:sp>
          <p:nvSpPr>
            <p:cNvPr id="46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hteck 20"/>
            <p:cNvSpPr/>
            <p:nvPr/>
          </p:nvSpPr>
          <p:spPr bwMode="auto">
            <a:xfrm>
              <a:off x="305360" y="3520651"/>
              <a:ext cx="139008" cy="66313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A3E96DF3-D009-4C22-A43E-830ECAFF9C17}"/>
              </a:ext>
            </a:extLst>
          </p:cNvPr>
          <p:cNvGrpSpPr/>
          <p:nvPr/>
        </p:nvGrpSpPr>
        <p:grpSpPr>
          <a:xfrm>
            <a:off x="2141071" y="3186499"/>
            <a:ext cx="6876256" cy="1822988"/>
            <a:chOff x="2141071" y="3186499"/>
            <a:chExt cx="6876256" cy="182298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43E9B8EC-D638-41DB-A03C-EF73AE9DF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1071" y="3186499"/>
              <a:ext cx="6876256" cy="182298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2DDDD6-A394-43BF-85AA-7B67A41CCC1F}"/>
                </a:ext>
              </a:extLst>
            </p:cNvPr>
            <p:cNvSpPr/>
            <p:nvPr/>
          </p:nvSpPr>
          <p:spPr>
            <a:xfrm rot="20182129">
              <a:off x="5114780" y="3273569"/>
              <a:ext cx="928837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2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1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455D9A8-F8E4-4905-AD6D-8DCB6B12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3" y="1643256"/>
            <a:ext cx="8474174" cy="3231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 5: Procurement Review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34911" y="1638456"/>
            <a:ext cx="5139194" cy="3231159"/>
            <a:chOff x="305359" y="3520650"/>
            <a:chExt cx="2919202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59" y="3520650"/>
              <a:ext cx="75338" cy="43482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6" name="Line Callout 2 26"/>
          <p:cNvSpPr/>
          <p:nvPr/>
        </p:nvSpPr>
        <p:spPr bwMode="auto">
          <a:xfrm>
            <a:off x="126674" y="1030265"/>
            <a:ext cx="1440160" cy="443812"/>
          </a:xfrm>
          <a:prstGeom prst="borderCallout2">
            <a:avLst>
              <a:gd name="adj1" fmla="val 105243"/>
              <a:gd name="adj2" fmla="val 50818"/>
              <a:gd name="adj3" fmla="val 120234"/>
              <a:gd name="adj4" fmla="val 63498"/>
              <a:gd name="adj5" fmla="val 127264"/>
              <a:gd name="adj6" fmla="val 89303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actions to be prepared by assigned responsible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74104" y="1643256"/>
            <a:ext cx="1114119" cy="3221558"/>
            <a:chOff x="305360" y="3520650"/>
            <a:chExt cx="2919201" cy="658948"/>
          </a:xfrm>
        </p:grpSpPr>
        <p:sp>
          <p:nvSpPr>
            <p:cNvPr id="29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hteck 20"/>
            <p:cNvSpPr/>
            <p:nvPr/>
          </p:nvSpPr>
          <p:spPr bwMode="auto">
            <a:xfrm>
              <a:off x="305363" y="3520650"/>
              <a:ext cx="277761" cy="4263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2" name="Line Callout 2 26"/>
          <p:cNvSpPr/>
          <p:nvPr/>
        </p:nvSpPr>
        <p:spPr bwMode="auto">
          <a:xfrm>
            <a:off x="3563888" y="756288"/>
            <a:ext cx="1440160" cy="648073"/>
          </a:xfrm>
          <a:prstGeom prst="borderCallout2">
            <a:avLst>
              <a:gd name="adj1" fmla="val 106712"/>
              <a:gd name="adj2" fmla="val 47378"/>
              <a:gd name="adj3" fmla="val 122528"/>
              <a:gd name="adj4" fmla="val 67202"/>
              <a:gd name="adj5" fmla="val 134109"/>
              <a:gd name="adj6" fmla="val 144597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reviewed and agreed during DPAR meeting</a:t>
            </a:r>
          </a:p>
        </p:txBody>
      </p:sp>
      <p:sp>
        <p:nvSpPr>
          <p:cNvPr id="35" name="Line Callout 2 26"/>
          <p:cNvSpPr/>
          <p:nvPr/>
        </p:nvSpPr>
        <p:spPr bwMode="auto">
          <a:xfrm>
            <a:off x="5724128" y="847725"/>
            <a:ext cx="1755836" cy="685801"/>
          </a:xfrm>
          <a:prstGeom prst="borderCallout2">
            <a:avLst>
              <a:gd name="adj1" fmla="val 51185"/>
              <a:gd name="adj2" fmla="val 102935"/>
              <a:gd name="adj3" fmla="val 61645"/>
              <a:gd name="adj4" fmla="val 109398"/>
              <a:gd name="adj5" fmla="val 107676"/>
              <a:gd name="adj6" fmla="val 126391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these fields shall list all data shared during DPAR (drawings, specifications…)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6588222" y="1643256"/>
            <a:ext cx="2220865" cy="3221558"/>
            <a:chOff x="305360" y="3520650"/>
            <a:chExt cx="2919201" cy="658948"/>
          </a:xfrm>
        </p:grpSpPr>
        <p:sp>
          <p:nvSpPr>
            <p:cNvPr id="46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hteck 20"/>
            <p:cNvSpPr/>
            <p:nvPr/>
          </p:nvSpPr>
          <p:spPr bwMode="auto">
            <a:xfrm>
              <a:off x="305360" y="3520650"/>
              <a:ext cx="189303" cy="4263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3291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2D0BBC-8BEB-471E-B945-E0BE1A6B5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31" y="915566"/>
            <a:ext cx="5298938" cy="3833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Tab: Submission Index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771798" y="2355726"/>
            <a:ext cx="720082" cy="216024"/>
            <a:chOff x="305357" y="3520650"/>
            <a:chExt cx="2919204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57" y="3520650"/>
              <a:ext cx="243270" cy="21964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C5D57DE-3700-42D7-AA1F-B4C7E7E10868}"/>
              </a:ext>
            </a:extLst>
          </p:cNvPr>
          <p:cNvGrpSpPr/>
          <p:nvPr/>
        </p:nvGrpSpPr>
        <p:grpSpPr>
          <a:xfrm>
            <a:off x="4559003" y="1998516"/>
            <a:ext cx="2533277" cy="213194"/>
            <a:chOff x="305358" y="3520650"/>
            <a:chExt cx="2919203" cy="658948"/>
          </a:xfrm>
        </p:grpSpPr>
        <p:sp>
          <p:nvSpPr>
            <p:cNvPr id="10" name="Rechteck 19">
              <a:extLst>
                <a:ext uri="{FF2B5EF4-FFF2-40B4-BE49-F238E27FC236}">
                  <a16:creationId xmlns:a16="http://schemas.microsoft.com/office/drawing/2014/main" id="{33C274AE-7677-4E1A-81B9-1F34705D288A}"/>
                </a:ext>
              </a:extLst>
            </p:cNvPr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hteck 20">
              <a:extLst>
                <a:ext uri="{FF2B5EF4-FFF2-40B4-BE49-F238E27FC236}">
                  <a16:creationId xmlns:a16="http://schemas.microsoft.com/office/drawing/2014/main" id="{23A3F3D0-FC5F-4037-B35E-C0012F953DD6}"/>
                </a:ext>
              </a:extLst>
            </p:cNvPr>
            <p:cNvSpPr/>
            <p:nvPr/>
          </p:nvSpPr>
          <p:spPr bwMode="auto">
            <a:xfrm>
              <a:off x="305358" y="3520653"/>
              <a:ext cx="97956" cy="213818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7A09021-1A11-4AC2-80C0-9D65725CC34C}"/>
              </a:ext>
            </a:extLst>
          </p:cNvPr>
          <p:cNvSpPr/>
          <p:nvPr/>
        </p:nvSpPr>
        <p:spPr>
          <a:xfrm>
            <a:off x="539552" y="2211710"/>
            <a:ext cx="1152128" cy="22322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SPQD, reviewed and agreed during DPAR meeting</a:t>
            </a:r>
          </a:p>
          <a:p>
            <a:endParaRPr lang="en-US" sz="900" i="1" dirty="0">
              <a:solidFill>
                <a:srgbClr val="052B8E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1- drawing rev and samples</a:t>
            </a:r>
          </a:p>
          <a:p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2- Standard PPAP level is 4</a:t>
            </a:r>
          </a:p>
          <a:p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3- New: SPQD can request a P3 “package”</a:t>
            </a:r>
          </a:p>
          <a:p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4- New: SPQD can request a Production “package”</a:t>
            </a: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33D2A3A-BDBF-4E05-8A22-6EDC1458B53F}"/>
              </a:ext>
            </a:extLst>
          </p:cNvPr>
          <p:cNvGrpSpPr/>
          <p:nvPr/>
        </p:nvGrpSpPr>
        <p:grpSpPr>
          <a:xfrm>
            <a:off x="4601506" y="2571750"/>
            <a:ext cx="1224136" cy="2177536"/>
            <a:chOff x="305357" y="3520650"/>
            <a:chExt cx="2919204" cy="658948"/>
          </a:xfrm>
        </p:grpSpPr>
        <p:sp>
          <p:nvSpPr>
            <p:cNvPr id="18" name="Rechteck 19">
              <a:extLst>
                <a:ext uri="{FF2B5EF4-FFF2-40B4-BE49-F238E27FC236}">
                  <a16:creationId xmlns:a16="http://schemas.microsoft.com/office/drawing/2014/main" id="{103C1049-806B-4BF2-BF00-2E3D9E733E4A}"/>
                </a:ext>
              </a:extLst>
            </p:cNvPr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Rechteck 20">
              <a:extLst>
                <a:ext uri="{FF2B5EF4-FFF2-40B4-BE49-F238E27FC236}">
                  <a16:creationId xmlns:a16="http://schemas.microsoft.com/office/drawing/2014/main" id="{27DDF32B-26C3-4936-A3CF-90C0404CBDAF}"/>
                </a:ext>
              </a:extLst>
            </p:cNvPr>
            <p:cNvSpPr/>
            <p:nvPr/>
          </p:nvSpPr>
          <p:spPr bwMode="auto">
            <a:xfrm>
              <a:off x="305357" y="3520650"/>
              <a:ext cx="263910" cy="2179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E70B367C-42F6-4FDD-8709-F587DCAE579B}"/>
              </a:ext>
            </a:extLst>
          </p:cNvPr>
          <p:cNvGrpSpPr/>
          <p:nvPr/>
        </p:nvGrpSpPr>
        <p:grpSpPr>
          <a:xfrm>
            <a:off x="3334868" y="2571750"/>
            <a:ext cx="1266637" cy="2177536"/>
            <a:chOff x="305357" y="3520650"/>
            <a:chExt cx="2919204" cy="658948"/>
          </a:xfrm>
        </p:grpSpPr>
        <p:sp>
          <p:nvSpPr>
            <p:cNvPr id="23" name="Rechteck 19">
              <a:extLst>
                <a:ext uri="{FF2B5EF4-FFF2-40B4-BE49-F238E27FC236}">
                  <a16:creationId xmlns:a16="http://schemas.microsoft.com/office/drawing/2014/main" id="{D22896ED-30FB-4601-B7FF-9C9E827FEA77}"/>
                </a:ext>
              </a:extLst>
            </p:cNvPr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Rechteck 20">
              <a:extLst>
                <a:ext uri="{FF2B5EF4-FFF2-40B4-BE49-F238E27FC236}">
                  <a16:creationId xmlns:a16="http://schemas.microsoft.com/office/drawing/2014/main" id="{C197F1C1-DD35-45CB-9A36-2A69B993A483}"/>
                </a:ext>
              </a:extLst>
            </p:cNvPr>
            <p:cNvSpPr/>
            <p:nvPr/>
          </p:nvSpPr>
          <p:spPr bwMode="auto">
            <a:xfrm>
              <a:off x="305357" y="3520650"/>
              <a:ext cx="263910" cy="2179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A360A99-B872-4165-A7E0-C95436313F25}"/>
              </a:ext>
            </a:extLst>
          </p:cNvPr>
          <p:cNvGrpSpPr/>
          <p:nvPr/>
        </p:nvGrpSpPr>
        <p:grpSpPr>
          <a:xfrm>
            <a:off x="5825643" y="2571750"/>
            <a:ext cx="1266637" cy="2177536"/>
            <a:chOff x="305357" y="3520650"/>
            <a:chExt cx="2919204" cy="658948"/>
          </a:xfrm>
        </p:grpSpPr>
        <p:sp>
          <p:nvSpPr>
            <p:cNvPr id="27" name="Rechteck 19">
              <a:extLst>
                <a:ext uri="{FF2B5EF4-FFF2-40B4-BE49-F238E27FC236}">
                  <a16:creationId xmlns:a16="http://schemas.microsoft.com/office/drawing/2014/main" id="{D75B6C62-FE4B-4521-9313-E8B3CEBAD670}"/>
                </a:ext>
              </a:extLst>
            </p:cNvPr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Rechteck 20">
              <a:extLst>
                <a:ext uri="{FF2B5EF4-FFF2-40B4-BE49-F238E27FC236}">
                  <a16:creationId xmlns:a16="http://schemas.microsoft.com/office/drawing/2014/main" id="{038E259A-8800-4258-BFC1-49C21A1997DE}"/>
                </a:ext>
              </a:extLst>
            </p:cNvPr>
            <p:cNvSpPr/>
            <p:nvPr/>
          </p:nvSpPr>
          <p:spPr bwMode="auto">
            <a:xfrm>
              <a:off x="305357" y="3520650"/>
              <a:ext cx="263910" cy="2179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77172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184" y="915566"/>
            <a:ext cx="3225960" cy="3888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Tab: PPAP Submission Index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498167" y="1419623"/>
            <a:ext cx="1759651" cy="2376259"/>
            <a:chOff x="305360" y="3520650"/>
            <a:chExt cx="2919201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60" y="3520650"/>
              <a:ext cx="233538" cy="6327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2" name="Line Callout 2 26"/>
          <p:cNvSpPr/>
          <p:nvPr/>
        </p:nvSpPr>
        <p:spPr bwMode="auto">
          <a:xfrm>
            <a:off x="596149" y="860536"/>
            <a:ext cx="1440160" cy="530536"/>
          </a:xfrm>
          <a:prstGeom prst="borderCallout2">
            <a:avLst>
              <a:gd name="adj1" fmla="val 106712"/>
              <a:gd name="adj2" fmla="val 47378"/>
              <a:gd name="adj3" fmla="val 144072"/>
              <a:gd name="adj4" fmla="val 63895"/>
              <a:gd name="adj5" fmla="val 187020"/>
              <a:gd name="adj6" fmla="val 129385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this is an aid to remind the Team of PPAP manual chapters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4254229" y="1125804"/>
            <a:ext cx="1484300" cy="2670078"/>
            <a:chOff x="233782" y="3441569"/>
            <a:chExt cx="2925023" cy="660505"/>
          </a:xfrm>
        </p:grpSpPr>
        <p:sp>
          <p:nvSpPr>
            <p:cNvPr id="10" name="Rechteck 19"/>
            <p:cNvSpPr/>
            <p:nvPr/>
          </p:nvSpPr>
          <p:spPr bwMode="auto">
            <a:xfrm>
              <a:off x="239604" y="3443126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Rechteck 20"/>
            <p:cNvSpPr/>
            <p:nvPr/>
          </p:nvSpPr>
          <p:spPr bwMode="auto">
            <a:xfrm>
              <a:off x="233782" y="3441569"/>
              <a:ext cx="203249" cy="6327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2" name="Line Callout 2 26"/>
          <p:cNvSpPr/>
          <p:nvPr/>
        </p:nvSpPr>
        <p:spPr bwMode="auto">
          <a:xfrm>
            <a:off x="6219054" y="1647784"/>
            <a:ext cx="2268948" cy="1279166"/>
          </a:xfrm>
          <a:prstGeom prst="borderCallout2">
            <a:avLst>
              <a:gd name="adj1" fmla="val 50865"/>
              <a:gd name="adj2" fmla="val -2158"/>
              <a:gd name="adj3" fmla="val 71099"/>
              <a:gd name="adj4" fmla="val -8049"/>
              <a:gd name="adj5" fmla="val 81068"/>
              <a:gd name="adj6" fmla="val -17062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this is an aid to remind the Supplier of</a:t>
            </a:r>
          </a:p>
          <a:p>
            <a:pPr marL="258763" lvl="1" indent="-171450">
              <a:buFontTx/>
              <a:buChar char="-"/>
            </a:pP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Chapters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to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be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retained</a:t>
            </a:r>
            <a:endParaRPr lang="fr-FR" sz="900" i="1" dirty="0">
              <a:solidFill>
                <a:srgbClr val="052B8E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58763" lvl="1" indent="-171450">
              <a:buFontTx/>
              <a:buChar char="-"/>
            </a:pP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Chapters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to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be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submitted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</a:p>
          <a:p>
            <a:pPr marL="87313" lvl="1"/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For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each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PPAP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level</a:t>
            </a:r>
            <a:endParaRPr lang="fr-FR" sz="900" i="1" dirty="0">
              <a:solidFill>
                <a:srgbClr val="052B8E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87313" lvl="1"/>
            <a:endParaRPr lang="fr-FR" sz="900" i="1" dirty="0">
              <a:solidFill>
                <a:srgbClr val="052B8E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87313" lvl="1"/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NOTA: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whatever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PPAP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level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we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ask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for, ALL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chapters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are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required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. The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only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difference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is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the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submitted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chapters</a:t>
            </a:r>
            <a:endParaRPr lang="en-US" sz="900" i="1" dirty="0">
              <a:solidFill>
                <a:srgbClr val="052B8E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647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586" y="742950"/>
            <a:ext cx="6631686" cy="38793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Review each “note” and “dimensions”  from drawing for concerns </a:t>
            </a:r>
          </a:p>
          <a:p>
            <a:r>
              <a:rPr lang="en-US" dirty="0"/>
              <a:t>Check measurability for each characteristic</a:t>
            </a:r>
          </a:p>
          <a:p>
            <a:r>
              <a:rPr lang="en-US" dirty="0"/>
              <a:t>Proactively suggest solutions for each concern identified</a:t>
            </a:r>
          </a:p>
          <a:p>
            <a:r>
              <a:rPr lang="en-US" dirty="0"/>
              <a:t>Suggest improvements for more robust production (quality and efficiency)</a:t>
            </a:r>
          </a:p>
          <a:p>
            <a:r>
              <a:rPr lang="en-US" dirty="0"/>
              <a:t>Promote open and honest communication with Camso</a:t>
            </a:r>
          </a:p>
          <a:p>
            <a:pPr lvl="1"/>
            <a:r>
              <a:rPr lang="en-US" dirty="0"/>
              <a:t>Address issues/concerns as soon as possible</a:t>
            </a:r>
          </a:p>
          <a:p>
            <a:pPr lvl="1"/>
            <a:r>
              <a:rPr lang="en-US" dirty="0"/>
              <a:t>Response in a timely manner to achieve project milestones</a:t>
            </a:r>
          </a:p>
          <a:p>
            <a:r>
              <a:rPr lang="en-US" dirty="0"/>
              <a:t>Supplier responsible to meet agreed timing</a:t>
            </a:r>
          </a:p>
          <a:p>
            <a:r>
              <a:rPr lang="fr-FR" dirty="0"/>
              <a:t>Supplier </a:t>
            </a:r>
            <a:r>
              <a:rPr lang="fr-FR" dirty="0" err="1"/>
              <a:t>representatives</a:t>
            </a:r>
            <a:r>
              <a:rPr lang="fr-FR" dirty="0"/>
              <a:t> </a:t>
            </a:r>
            <a:r>
              <a:rPr lang="fr-FR" dirty="0" err="1"/>
              <a:t>shall</a:t>
            </a:r>
            <a:r>
              <a:rPr lang="fr-FR" dirty="0"/>
              <a:t> </a:t>
            </a:r>
            <a:r>
              <a:rPr lang="fr-FR" dirty="0" err="1"/>
              <a:t>sign</a:t>
            </a:r>
            <a:r>
              <a:rPr lang="fr-FR" dirty="0"/>
              <a:t> off </a:t>
            </a:r>
            <a:r>
              <a:rPr lang="fr-FR" dirty="0" err="1"/>
              <a:t>each</a:t>
            </a:r>
            <a:r>
              <a:rPr lang="fr-FR" dirty="0"/>
              <a:t> DPAR tab as a confirmation of </a:t>
            </a:r>
            <a:r>
              <a:rPr lang="fr-FR" dirty="0" err="1"/>
              <a:t>feasibility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26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81117-D364-4CF5-9E7C-68C0D2E408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Thanks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participation</a:t>
            </a:r>
            <a:br>
              <a:rPr lang="fr-FR" dirty="0"/>
            </a:b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E76022-B8C6-4656-9D0C-62E39910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0855-28E0-B842-9330-3B380073FD02}" type="slidenum">
              <a:rPr lang="fr-FR" smtClean="0">
                <a:solidFill>
                  <a:prstClr val="white"/>
                </a:solidFill>
              </a:rPr>
              <a:pPr/>
              <a:t>15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0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eople raising their hand">
            <a:extLst>
              <a:ext uri="{FF2B5EF4-FFF2-40B4-BE49-F238E27FC236}">
                <a16:creationId xmlns:a16="http://schemas.microsoft.com/office/drawing/2014/main" id="{7AC867B1-6004-4CD2-93C7-0D74F6FCF5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BB34E7E-E032-4FFB-9B2F-8B84D0EEFCD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85800" y="3558346"/>
            <a:ext cx="80010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32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16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Outline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DPAR Purpose and objectives</a:t>
            </a:r>
          </a:p>
          <a:p>
            <a:r>
              <a:rPr lang="en-US" dirty="0"/>
              <a:t>DPAR Participants</a:t>
            </a:r>
          </a:p>
          <a:p>
            <a:r>
              <a:rPr lang="en-US" dirty="0"/>
              <a:t>Understanding the DPAR Template </a:t>
            </a:r>
          </a:p>
          <a:p>
            <a:r>
              <a:rPr lang="en-US" dirty="0"/>
              <a:t>Supplier Expectations</a:t>
            </a:r>
          </a:p>
        </p:txBody>
      </p:sp>
    </p:spTree>
    <p:extLst>
      <p:ext uri="{BB962C8B-B14F-4D97-AF65-F5344CB8AC3E}">
        <p14:creationId xmlns:p14="http://schemas.microsoft.com/office/powerpoint/2010/main" val="23761154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123478"/>
            <a:ext cx="8075222" cy="717348"/>
          </a:xfrm>
        </p:spPr>
        <p:txBody>
          <a:bodyPr>
            <a:normAutofit/>
          </a:bodyPr>
          <a:lstStyle/>
          <a:p>
            <a:r>
              <a:rPr lang="en-US" dirty="0"/>
              <a:t>DPAR Purpose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17" y="1059582"/>
            <a:ext cx="7859199" cy="3717736"/>
          </a:xfrm>
        </p:spPr>
        <p:txBody>
          <a:bodyPr>
            <a:normAutofit/>
          </a:bodyPr>
          <a:lstStyle/>
          <a:p>
            <a:r>
              <a:rPr lang="en-US" sz="1500" b="1" dirty="0"/>
              <a:t>DPAR stands for Design, Process and Assembly Review</a:t>
            </a:r>
          </a:p>
          <a:p>
            <a:endParaRPr lang="en-US" sz="1500" b="1" dirty="0"/>
          </a:p>
          <a:p>
            <a:r>
              <a:rPr lang="en-US" sz="1500" b="1" dirty="0"/>
              <a:t>Purpose: commitment from Supplier AND Camso cross functional teams on a product/(process/service) feasibility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1500" b="1" dirty="0"/>
              <a:t>Target: Zero Defects and Time to Market</a:t>
            </a:r>
          </a:p>
          <a:p>
            <a:endParaRPr lang="en-US" sz="1200" dirty="0"/>
          </a:p>
          <a:p>
            <a:r>
              <a:rPr lang="en-US" sz="1200" dirty="0"/>
              <a:t>We ensure we clarified all requirements in terms of manufacturability, quality, packaging definition and timing and we ensure Supplier understands them</a:t>
            </a:r>
          </a:p>
          <a:p>
            <a:pPr lvl="1"/>
            <a:r>
              <a:rPr lang="en-US" sz="1200" dirty="0"/>
              <a:t>Create/Complete actions to agree on a drawing and </a:t>
            </a:r>
            <a:r>
              <a:rPr lang="en-US" sz="1200" b="1" dirty="0"/>
              <a:t>measurement method for tool kick off </a:t>
            </a:r>
          </a:p>
          <a:p>
            <a:pPr lvl="1"/>
            <a:r>
              <a:rPr lang="en-US" sz="1200" dirty="0"/>
              <a:t>Target for supplier to provide </a:t>
            </a:r>
            <a:r>
              <a:rPr lang="en-US" sz="1200" b="1" dirty="0"/>
              <a:t>parts 100% to drawing at PPAP submission on-time</a:t>
            </a:r>
          </a:p>
          <a:p>
            <a:endParaRPr lang="en-US" sz="1200" dirty="0"/>
          </a:p>
          <a:p>
            <a:r>
              <a:rPr lang="en-US" sz="1200" dirty="0"/>
              <a:t>DPAR required for </a:t>
            </a:r>
            <a:r>
              <a:rPr lang="en-US" sz="1200" b="1" dirty="0">
                <a:highlight>
                  <a:srgbClr val="FFFF00"/>
                </a:highlight>
              </a:rPr>
              <a:t>each new design developed by Camso / Engineering Change Request / Supplier Change Request</a:t>
            </a:r>
          </a:p>
        </p:txBody>
      </p:sp>
    </p:spTree>
    <p:extLst>
      <p:ext uri="{BB962C8B-B14F-4D97-AF65-F5344CB8AC3E}">
        <p14:creationId xmlns:p14="http://schemas.microsoft.com/office/powerpoint/2010/main" val="11132428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16"/>
            <a:ext cx="8229600" cy="857250"/>
          </a:xfrm>
        </p:spPr>
        <p:txBody>
          <a:bodyPr/>
          <a:lstStyle/>
          <a:p>
            <a:r>
              <a:rPr lang="en-US" dirty="0"/>
              <a:t>DPAR Participants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9552" y="914400"/>
            <a:ext cx="3030141" cy="479822"/>
          </a:xfrm>
        </p:spPr>
        <p:txBody>
          <a:bodyPr/>
          <a:lstStyle/>
          <a:p>
            <a:r>
              <a:rPr lang="en-US" dirty="0"/>
              <a:t>Participants </a:t>
            </a:r>
            <a:r>
              <a:rPr lang="en-US" dirty="0">
                <a:highlight>
                  <a:srgbClr val="FFFF00"/>
                </a:highlight>
              </a:rPr>
              <a:t>(mandatory)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394222"/>
            <a:ext cx="3258741" cy="2963466"/>
          </a:xfrm>
        </p:spPr>
        <p:txBody>
          <a:bodyPr>
            <a:normAutofit/>
          </a:bodyPr>
          <a:lstStyle/>
          <a:p>
            <a:r>
              <a:rPr lang="en-US" sz="1600" dirty="0"/>
              <a:t>Camso – Procurement Project Leader</a:t>
            </a:r>
          </a:p>
          <a:p>
            <a:r>
              <a:rPr lang="en-US" sz="1600" dirty="0"/>
              <a:t>Camso – SPQD Function</a:t>
            </a:r>
          </a:p>
          <a:p>
            <a:r>
              <a:rPr lang="en-US" sz="1600" dirty="0"/>
              <a:t>Camso – Facility QA</a:t>
            </a:r>
          </a:p>
          <a:p>
            <a:r>
              <a:rPr lang="en-US" sz="1600" dirty="0"/>
              <a:t>Camso – Product Engineer</a:t>
            </a:r>
          </a:p>
          <a:p>
            <a:r>
              <a:rPr lang="en-US" sz="1600" dirty="0"/>
              <a:t>Supplier - Representative(s) </a:t>
            </a:r>
            <a:r>
              <a:rPr lang="en-US" sz="1200" dirty="0"/>
              <a:t>(covering functions: Engineering, Tooling, Quality, Account Management, Sales)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1679" y="914400"/>
            <a:ext cx="3031331" cy="479822"/>
          </a:xfrm>
        </p:spPr>
        <p:txBody>
          <a:bodyPr/>
          <a:lstStyle/>
          <a:p>
            <a:r>
              <a:rPr lang="en-US" dirty="0"/>
              <a:t>Support </a:t>
            </a:r>
            <a:r>
              <a:rPr lang="en-US" sz="1200" dirty="0"/>
              <a:t>(if necessary)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125" y="1394222"/>
            <a:ext cx="3543299" cy="2963466"/>
          </a:xfrm>
        </p:spPr>
        <p:txBody>
          <a:bodyPr/>
          <a:lstStyle/>
          <a:p>
            <a:r>
              <a:rPr lang="en-US" sz="1600" dirty="0"/>
              <a:t>Camso – Project Manager</a:t>
            </a:r>
          </a:p>
          <a:p>
            <a:r>
              <a:rPr lang="en-US" sz="1600" dirty="0"/>
              <a:t>Camso – Tool Engineer</a:t>
            </a:r>
          </a:p>
          <a:p>
            <a:r>
              <a:rPr lang="en-US" sz="1600" dirty="0"/>
              <a:t>Camso – Logistics</a:t>
            </a:r>
          </a:p>
          <a:p>
            <a:r>
              <a:rPr lang="en-US" sz="1600" dirty="0"/>
              <a:t>Camso – Industrial Engineer</a:t>
            </a:r>
          </a:p>
          <a:p>
            <a:r>
              <a:rPr lang="en-US" sz="1600" dirty="0"/>
              <a:t>Camso – Raw Material Expert</a:t>
            </a:r>
          </a:p>
          <a:p>
            <a:r>
              <a:rPr lang="en-US" sz="1600" dirty="0"/>
              <a:t>Supplier – Tool Maker</a:t>
            </a:r>
          </a:p>
          <a:p>
            <a:r>
              <a:rPr lang="en-US" sz="1600" dirty="0"/>
              <a:t>Supplier – Logistics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66627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E2834B-804B-4F55-A22A-8E0B851D3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906960"/>
            <a:ext cx="6389763" cy="3181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Sections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39829" y="4088078"/>
            <a:ext cx="1507836" cy="499919"/>
            <a:chOff x="305359" y="3411832"/>
            <a:chExt cx="2106402" cy="227347"/>
          </a:xfrm>
        </p:grpSpPr>
        <p:grpSp>
          <p:nvGrpSpPr>
            <p:cNvPr id="5" name="Groupe 4"/>
            <p:cNvGrpSpPr/>
            <p:nvPr/>
          </p:nvGrpSpPr>
          <p:grpSpPr>
            <a:xfrm>
              <a:off x="305359" y="3494103"/>
              <a:ext cx="1386321" cy="145076"/>
              <a:chOff x="305359" y="3457070"/>
              <a:chExt cx="2919202" cy="347327"/>
            </a:xfrm>
          </p:grpSpPr>
          <p:sp>
            <p:nvSpPr>
              <p:cNvPr id="20" name="Rechteck 19"/>
              <p:cNvSpPr/>
              <p:nvPr/>
            </p:nvSpPr>
            <p:spPr bwMode="auto">
              <a:xfrm>
                <a:off x="305359" y="3457070"/>
                <a:ext cx="2919202" cy="347327"/>
              </a:xfrm>
              <a:prstGeom prst="rect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Sum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up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of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DPAR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steps</a:t>
                </a:r>
                <a:endParaRPr lang="de-DE" sz="9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305359" y="3472342"/>
                <a:ext cx="191529" cy="69876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7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</p:grpSp>
        <p:cxnSp>
          <p:nvCxnSpPr>
            <p:cNvPr id="7" name="Connecteur en angle 6"/>
            <p:cNvCxnSpPr>
              <a:cxnSpLocks/>
              <a:stCxn id="20" idx="3"/>
            </p:cNvCxnSpPr>
            <p:nvPr/>
          </p:nvCxnSpPr>
          <p:spPr>
            <a:xfrm flipV="1">
              <a:off x="1691680" y="3411832"/>
              <a:ext cx="720081" cy="154809"/>
            </a:xfrm>
            <a:prstGeom prst="bentConnector3">
              <a:avLst>
                <a:gd name="adj1" fmla="val 100071"/>
              </a:avLst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2771801" y="4255320"/>
            <a:ext cx="4320481" cy="783263"/>
            <a:chOff x="4415448" y="4169261"/>
            <a:chExt cx="3385714" cy="661394"/>
          </a:xfrm>
        </p:grpSpPr>
        <p:grpSp>
          <p:nvGrpSpPr>
            <p:cNvPr id="41" name="Groupe 40"/>
            <p:cNvGrpSpPr/>
            <p:nvPr/>
          </p:nvGrpSpPr>
          <p:grpSpPr>
            <a:xfrm>
              <a:off x="4415448" y="4257264"/>
              <a:ext cx="3385714" cy="573391"/>
              <a:chOff x="5033464" y="3947859"/>
              <a:chExt cx="7129361" cy="1372767"/>
            </a:xfrm>
          </p:grpSpPr>
          <p:sp>
            <p:nvSpPr>
              <p:cNvPr id="45" name="Rechteck 19"/>
              <p:cNvSpPr/>
              <p:nvPr/>
            </p:nvSpPr>
            <p:spPr bwMode="auto">
              <a:xfrm>
                <a:off x="5033464" y="3947861"/>
                <a:ext cx="7129361" cy="1372765"/>
              </a:xfrm>
              <a:prstGeom prst="rect">
                <a:avLst/>
              </a:prstGeom>
              <a:noFill/>
              <a:ln w="254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Sections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to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be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reviewed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,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fulfilled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and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submitted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by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Supplier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to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Camso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prior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to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DPAR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meeting</a:t>
                </a:r>
                <a:endParaRPr lang="de-DE" sz="900" dirty="0">
                  <a:solidFill>
                    <a:srgbClr val="000000"/>
                  </a:solidFill>
                  <a:latin typeface="Arial" charset="0"/>
                </a:endParaRPr>
              </a:p>
              <a:p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Camso Team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shall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also review and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fulfill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those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sections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prior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to</a:t>
                </a:r>
                <a:r>
                  <a:rPr lang="de-DE" sz="900" dirty="0">
                    <a:solidFill>
                      <a:srgbClr val="000000"/>
                    </a:solidFill>
                    <a:latin typeface="Arial" charset="0"/>
                  </a:rPr>
                  <a:t> DPAR </a:t>
                </a:r>
                <a:r>
                  <a:rPr lang="de-DE" sz="900" dirty="0" err="1">
                    <a:solidFill>
                      <a:srgbClr val="000000"/>
                    </a:solidFill>
                    <a:latin typeface="Arial" charset="0"/>
                  </a:rPr>
                  <a:t>meeting</a:t>
                </a:r>
                <a:endParaRPr lang="de-DE" sz="9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Rechteck 20"/>
              <p:cNvSpPr/>
              <p:nvPr/>
            </p:nvSpPr>
            <p:spPr bwMode="auto">
              <a:xfrm>
                <a:off x="5033464" y="3947859"/>
                <a:ext cx="191530" cy="186516"/>
              </a:xfrm>
              <a:prstGeom prst="rect">
                <a:avLst/>
              </a:prstGeom>
              <a:solidFill>
                <a:srgbClr val="FFC000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de-DE" sz="7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</p:grpSp>
        <p:cxnSp>
          <p:nvCxnSpPr>
            <p:cNvPr id="44" name="Connecteur en angle 43"/>
            <p:cNvCxnSpPr>
              <a:cxnSpLocks/>
              <a:stCxn id="45" idx="0"/>
              <a:endCxn id="19" idx="1"/>
            </p:cNvCxnSpPr>
            <p:nvPr/>
          </p:nvCxnSpPr>
          <p:spPr>
            <a:xfrm rot="16200000" flipV="1">
              <a:off x="5875583" y="4024542"/>
              <a:ext cx="88003" cy="377442"/>
            </a:xfrm>
            <a:prstGeom prst="bentConnector3">
              <a:avLst>
                <a:gd name="adj1" fmla="val 101226"/>
              </a:avLst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ccolade fermante 18"/>
          <p:cNvSpPr/>
          <p:nvPr/>
        </p:nvSpPr>
        <p:spPr>
          <a:xfrm rot="5400000">
            <a:off x="4287041" y="1569866"/>
            <a:ext cx="162103" cy="5208809"/>
          </a:xfrm>
          <a:prstGeom prst="rightBrace">
            <a:avLst>
              <a:gd name="adj1" fmla="val 8333"/>
              <a:gd name="adj2" fmla="val 4842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601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674F36-E582-4841-AA98-4524D2F4D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52" y="1498269"/>
            <a:ext cx="6356149" cy="2997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/>
          </a:bodyPr>
          <a:lstStyle/>
          <a:p>
            <a:r>
              <a:rPr lang="en-US" sz="2000" dirty="0"/>
              <a:t>Understanding the DPAR Template</a:t>
            </a:r>
            <a:br>
              <a:rPr lang="en-US" sz="2000" dirty="0"/>
            </a:br>
            <a:r>
              <a:rPr lang="en-US" sz="1400" dirty="0"/>
              <a:t>Tab 1: Design Review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030253" y="1458788"/>
            <a:ext cx="3240357" cy="648072"/>
            <a:chOff x="305360" y="3520650"/>
            <a:chExt cx="2919201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60" y="3520650"/>
              <a:ext cx="76903" cy="89207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8" name="Line Callout 2 26"/>
          <p:cNvSpPr/>
          <p:nvPr/>
        </p:nvSpPr>
        <p:spPr bwMode="auto">
          <a:xfrm>
            <a:off x="0" y="699542"/>
            <a:ext cx="1440160" cy="600334"/>
          </a:xfrm>
          <a:prstGeom prst="borderCallout2">
            <a:avLst>
              <a:gd name="adj1" fmla="val 50663"/>
              <a:gd name="adj2" fmla="val 102141"/>
              <a:gd name="adj3" fmla="val 79596"/>
              <a:gd name="adj4" fmla="val 107064"/>
              <a:gd name="adj5" fmla="val 122627"/>
              <a:gd name="adj6" fmla="val 151379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Information fulfilled by Camso Procurement Project Leader before meeting</a:t>
            </a:r>
          </a:p>
        </p:txBody>
      </p:sp>
      <p:sp>
        <p:nvSpPr>
          <p:cNvPr id="22" name="Line Callout 2 26"/>
          <p:cNvSpPr/>
          <p:nvPr/>
        </p:nvSpPr>
        <p:spPr bwMode="auto">
          <a:xfrm>
            <a:off x="0" y="2272722"/>
            <a:ext cx="1017735" cy="724460"/>
          </a:xfrm>
          <a:prstGeom prst="borderCallout2">
            <a:avLst>
              <a:gd name="adj1" fmla="val 105243"/>
              <a:gd name="adj2" fmla="val 50818"/>
              <a:gd name="adj3" fmla="val 133111"/>
              <a:gd name="adj4" fmla="val 64821"/>
              <a:gd name="adj5" fmla="val 146580"/>
              <a:gd name="adj6" fmla="val 99885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actions to be prepared by assigned responsible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30251" y="2265772"/>
            <a:ext cx="3829781" cy="2230323"/>
            <a:chOff x="305360" y="3520650"/>
            <a:chExt cx="2919201" cy="658948"/>
          </a:xfrm>
        </p:grpSpPr>
        <p:sp>
          <p:nvSpPr>
            <p:cNvPr id="11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Rechteck 20"/>
            <p:cNvSpPr/>
            <p:nvPr/>
          </p:nvSpPr>
          <p:spPr bwMode="auto">
            <a:xfrm>
              <a:off x="305360" y="3520650"/>
              <a:ext cx="103473" cy="74983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4860032" y="2265772"/>
            <a:ext cx="864096" cy="2230323"/>
            <a:chOff x="305360" y="3520650"/>
            <a:chExt cx="2919201" cy="658948"/>
          </a:xfrm>
        </p:grpSpPr>
        <p:sp>
          <p:nvSpPr>
            <p:cNvPr id="14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hteck 20"/>
            <p:cNvSpPr/>
            <p:nvPr/>
          </p:nvSpPr>
          <p:spPr bwMode="auto">
            <a:xfrm>
              <a:off x="305360" y="3520650"/>
              <a:ext cx="486533" cy="50651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6" name="Line Callout 2 26"/>
          <p:cNvSpPr/>
          <p:nvPr/>
        </p:nvSpPr>
        <p:spPr bwMode="auto">
          <a:xfrm>
            <a:off x="7477111" y="1159054"/>
            <a:ext cx="1440160" cy="648073"/>
          </a:xfrm>
          <a:prstGeom prst="borderCallout2">
            <a:avLst>
              <a:gd name="adj1" fmla="val 46453"/>
              <a:gd name="adj2" fmla="val -1564"/>
              <a:gd name="adj3" fmla="val 93134"/>
              <a:gd name="adj4" fmla="val -66398"/>
              <a:gd name="adj5" fmla="val 169592"/>
              <a:gd name="adj6" fmla="val -145468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reviewed and agreed during DPAR meeting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5712694" y="2265773"/>
            <a:ext cx="1638342" cy="2230322"/>
            <a:chOff x="305360" y="3520650"/>
            <a:chExt cx="2919201" cy="658948"/>
          </a:xfrm>
        </p:grpSpPr>
        <p:sp>
          <p:nvSpPr>
            <p:cNvPr id="3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Rechteck 20"/>
            <p:cNvSpPr/>
            <p:nvPr/>
          </p:nvSpPr>
          <p:spPr bwMode="auto">
            <a:xfrm>
              <a:off x="305362" y="3520650"/>
              <a:ext cx="256608" cy="50651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</p:grpSp>
      <p:sp>
        <p:nvSpPr>
          <p:cNvPr id="33" name="Line Callout 2 26"/>
          <p:cNvSpPr/>
          <p:nvPr/>
        </p:nvSpPr>
        <p:spPr bwMode="auto">
          <a:xfrm>
            <a:off x="7510809" y="2057218"/>
            <a:ext cx="1440160" cy="1006524"/>
          </a:xfrm>
          <a:prstGeom prst="borderCallout2">
            <a:avLst>
              <a:gd name="adj1" fmla="val 46453"/>
              <a:gd name="adj2" fmla="val -1564"/>
              <a:gd name="adj3" fmla="val 57860"/>
              <a:gd name="adj4" fmla="val -7667"/>
              <a:gd name="adj5" fmla="val 64908"/>
              <a:gd name="adj6" fmla="val -9110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these fields shall list all data shared during DPAR (drawings, specifications, CAD data, systems screenshots…)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361E135-95A6-4DE2-B68F-CCFE6805D298}"/>
              </a:ext>
            </a:extLst>
          </p:cNvPr>
          <p:cNvSpPr/>
          <p:nvPr/>
        </p:nvSpPr>
        <p:spPr>
          <a:xfrm>
            <a:off x="7477111" y="4277440"/>
            <a:ext cx="971600" cy="34700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Yellow </a:t>
            </a:r>
            <a:r>
              <a:rPr lang="fr-FR" sz="900" dirty="0" err="1">
                <a:solidFill>
                  <a:schemeClr val="tx1"/>
                </a:solidFill>
              </a:rPr>
              <a:t>fields</a:t>
            </a:r>
            <a:r>
              <a:rPr lang="fr-FR" sz="900" dirty="0">
                <a:solidFill>
                  <a:schemeClr val="tx1"/>
                </a:solidFill>
              </a:rPr>
              <a:t>: to </a:t>
            </a:r>
            <a:r>
              <a:rPr lang="fr-FR" sz="900" dirty="0" err="1">
                <a:solidFill>
                  <a:schemeClr val="tx1"/>
                </a:solidFill>
              </a:rPr>
              <a:t>be</a:t>
            </a:r>
            <a:r>
              <a:rPr lang="fr-FR" sz="900" dirty="0">
                <a:solidFill>
                  <a:schemeClr val="tx1"/>
                </a:solidFill>
              </a:rPr>
              <a:t> </a:t>
            </a:r>
            <a:r>
              <a:rPr lang="fr-FR" sz="900" dirty="0" err="1">
                <a:solidFill>
                  <a:schemeClr val="tx1"/>
                </a:solidFill>
              </a:rPr>
              <a:t>filled</a:t>
            </a:r>
            <a:r>
              <a:rPr lang="fr-FR" sz="900" dirty="0">
                <a:solidFill>
                  <a:schemeClr val="tx1"/>
                </a:solidFill>
              </a:rPr>
              <a:t> in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07D48D0-DABB-46B8-BC88-62E57F935ADD}"/>
              </a:ext>
            </a:extLst>
          </p:cNvPr>
          <p:cNvSpPr/>
          <p:nvPr/>
        </p:nvSpPr>
        <p:spPr>
          <a:xfrm>
            <a:off x="7477111" y="4663128"/>
            <a:ext cx="971600" cy="347001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Blue </a:t>
            </a:r>
            <a:r>
              <a:rPr lang="fr-FR" sz="900" dirty="0" err="1">
                <a:solidFill>
                  <a:schemeClr val="tx1"/>
                </a:solidFill>
              </a:rPr>
              <a:t>fields</a:t>
            </a:r>
            <a:r>
              <a:rPr lang="fr-FR" sz="900" dirty="0">
                <a:solidFill>
                  <a:schemeClr val="tx1"/>
                </a:solidFill>
              </a:rPr>
              <a:t>: no </a:t>
            </a:r>
            <a:r>
              <a:rPr lang="fr-FR" sz="900" dirty="0" err="1">
                <a:solidFill>
                  <a:schemeClr val="tx1"/>
                </a:solidFill>
              </a:rPr>
              <a:t>need</a:t>
            </a:r>
            <a:r>
              <a:rPr lang="fr-FR" sz="900" dirty="0">
                <a:solidFill>
                  <a:schemeClr val="tx1"/>
                </a:solidFill>
              </a:rPr>
              <a:t> to </a:t>
            </a:r>
            <a:r>
              <a:rPr lang="fr-FR" sz="900" dirty="0" err="1">
                <a:solidFill>
                  <a:schemeClr val="tx1"/>
                </a:solidFill>
              </a:rPr>
              <a:t>fill</a:t>
            </a:r>
            <a:r>
              <a:rPr lang="fr-FR" sz="900" dirty="0">
                <a:solidFill>
                  <a:schemeClr val="tx1"/>
                </a:solidFill>
              </a:rPr>
              <a:t> in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0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E613C5-08BA-4EE6-92C3-A0642F58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69644"/>
            <a:ext cx="8496944" cy="2547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 2: Process Review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23528" y="1780956"/>
            <a:ext cx="5127766" cy="2626126"/>
            <a:chOff x="305360" y="3520650"/>
            <a:chExt cx="2919201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60" y="3520650"/>
              <a:ext cx="113313" cy="4781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6" name="Line Callout 2 26"/>
          <p:cNvSpPr/>
          <p:nvPr/>
        </p:nvSpPr>
        <p:spPr bwMode="auto">
          <a:xfrm>
            <a:off x="126674" y="1030265"/>
            <a:ext cx="1440160" cy="443812"/>
          </a:xfrm>
          <a:prstGeom prst="borderCallout2">
            <a:avLst>
              <a:gd name="adj1" fmla="val 105243"/>
              <a:gd name="adj2" fmla="val 50818"/>
              <a:gd name="adj3" fmla="val 133111"/>
              <a:gd name="adj4" fmla="val 64821"/>
              <a:gd name="adj5" fmla="val 161603"/>
              <a:gd name="adj6" fmla="val 95917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actions to be prepared by assigned responsible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74106" y="1776083"/>
            <a:ext cx="1123376" cy="2630998"/>
            <a:chOff x="305360" y="3520650"/>
            <a:chExt cx="2919201" cy="658948"/>
          </a:xfrm>
        </p:grpSpPr>
        <p:sp>
          <p:nvSpPr>
            <p:cNvPr id="29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hteck 20"/>
            <p:cNvSpPr/>
            <p:nvPr/>
          </p:nvSpPr>
          <p:spPr bwMode="auto">
            <a:xfrm>
              <a:off x="305360" y="3520650"/>
              <a:ext cx="417026" cy="4781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2" name="Line Callout 2 26"/>
          <p:cNvSpPr/>
          <p:nvPr/>
        </p:nvSpPr>
        <p:spPr bwMode="auto">
          <a:xfrm>
            <a:off x="3160430" y="821204"/>
            <a:ext cx="1440160" cy="648073"/>
          </a:xfrm>
          <a:prstGeom prst="borderCallout2">
            <a:avLst>
              <a:gd name="adj1" fmla="val 106712"/>
              <a:gd name="adj2" fmla="val 47378"/>
              <a:gd name="adj3" fmla="val 122528"/>
              <a:gd name="adj4" fmla="val 74477"/>
              <a:gd name="adj5" fmla="val 144397"/>
              <a:gd name="adj6" fmla="val 165099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reviewed and agreed during DPAR meeting</a:t>
            </a:r>
          </a:p>
        </p:txBody>
      </p:sp>
      <p:sp>
        <p:nvSpPr>
          <p:cNvPr id="35" name="Line Callout 2 26"/>
          <p:cNvSpPr/>
          <p:nvPr/>
        </p:nvSpPr>
        <p:spPr bwMode="auto">
          <a:xfrm>
            <a:off x="5474106" y="726674"/>
            <a:ext cx="1440160" cy="1006524"/>
          </a:xfrm>
          <a:prstGeom prst="borderCallout2">
            <a:avLst>
              <a:gd name="adj1" fmla="val 51185"/>
              <a:gd name="adj2" fmla="val 102935"/>
              <a:gd name="adj3" fmla="val 61645"/>
              <a:gd name="adj4" fmla="val 109398"/>
              <a:gd name="adj5" fmla="val 100838"/>
              <a:gd name="adj6" fmla="val 118750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these fields shall list all data shared during DPAR (drawings, specifications, CAD data, systems screenshots…)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6597482" y="1780955"/>
            <a:ext cx="2200178" cy="2630998"/>
            <a:chOff x="305360" y="3520650"/>
            <a:chExt cx="2919201" cy="658948"/>
          </a:xfrm>
        </p:grpSpPr>
        <p:sp>
          <p:nvSpPr>
            <p:cNvPr id="46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hteck 20"/>
            <p:cNvSpPr/>
            <p:nvPr/>
          </p:nvSpPr>
          <p:spPr bwMode="auto">
            <a:xfrm>
              <a:off x="305360" y="3520650"/>
              <a:ext cx="202713" cy="4781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47583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58F9025-F4E5-49A4-954B-90CC0F29E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76419"/>
            <a:ext cx="8474132" cy="3120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 3: Quality Review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23526" y="1776155"/>
            <a:ext cx="5150577" cy="3220314"/>
            <a:chOff x="305360" y="3520650"/>
            <a:chExt cx="2919201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60" y="3520650"/>
              <a:ext cx="113313" cy="4781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26" name="Line Callout 2 26"/>
          <p:cNvSpPr/>
          <p:nvPr/>
        </p:nvSpPr>
        <p:spPr bwMode="auto">
          <a:xfrm>
            <a:off x="126674" y="1030265"/>
            <a:ext cx="1440160" cy="443812"/>
          </a:xfrm>
          <a:prstGeom prst="borderCallout2">
            <a:avLst>
              <a:gd name="adj1" fmla="val 105243"/>
              <a:gd name="adj2" fmla="val 50818"/>
              <a:gd name="adj3" fmla="val 133111"/>
              <a:gd name="adj4" fmla="val 64821"/>
              <a:gd name="adj5" fmla="val 161603"/>
              <a:gd name="adj6" fmla="val 95917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actions to be prepared by assigned responsible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474105" y="1776155"/>
            <a:ext cx="1114117" cy="3220314"/>
            <a:chOff x="305360" y="3520650"/>
            <a:chExt cx="2919201" cy="658948"/>
          </a:xfrm>
        </p:grpSpPr>
        <p:sp>
          <p:nvSpPr>
            <p:cNvPr id="29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Rechteck 20"/>
            <p:cNvSpPr/>
            <p:nvPr/>
          </p:nvSpPr>
          <p:spPr bwMode="auto">
            <a:xfrm>
              <a:off x="305360" y="3520650"/>
              <a:ext cx="417026" cy="4781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32" name="Line Callout 2 26"/>
          <p:cNvSpPr/>
          <p:nvPr/>
        </p:nvSpPr>
        <p:spPr bwMode="auto">
          <a:xfrm>
            <a:off x="3160430" y="821204"/>
            <a:ext cx="1440160" cy="648073"/>
          </a:xfrm>
          <a:prstGeom prst="borderCallout2">
            <a:avLst>
              <a:gd name="adj1" fmla="val 106712"/>
              <a:gd name="adj2" fmla="val 47378"/>
              <a:gd name="adj3" fmla="val 122528"/>
              <a:gd name="adj4" fmla="val 74477"/>
              <a:gd name="adj5" fmla="val 141458"/>
              <a:gd name="adj6" fmla="val 109543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reviewed and agreed during DPAR meeting</a:t>
            </a:r>
          </a:p>
        </p:txBody>
      </p:sp>
      <p:sp>
        <p:nvSpPr>
          <p:cNvPr id="35" name="Line Callout 2 26"/>
          <p:cNvSpPr/>
          <p:nvPr/>
        </p:nvSpPr>
        <p:spPr bwMode="auto">
          <a:xfrm>
            <a:off x="5474106" y="726674"/>
            <a:ext cx="1440160" cy="836964"/>
          </a:xfrm>
          <a:prstGeom prst="borderCallout2">
            <a:avLst>
              <a:gd name="adj1" fmla="val 51185"/>
              <a:gd name="adj2" fmla="val 102935"/>
              <a:gd name="adj3" fmla="val 61645"/>
              <a:gd name="adj4" fmla="val 109398"/>
              <a:gd name="adj5" fmla="val 115867"/>
              <a:gd name="adj6" fmla="val 119860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Camso/Supplier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fulfilled by Procurement Project Leader, these fields shall list all data shared during DPAR (drawings, specifications…)</a:t>
            </a:r>
          </a:p>
        </p:txBody>
      </p:sp>
      <p:grpSp>
        <p:nvGrpSpPr>
          <p:cNvPr id="36" name="Groupe 35"/>
          <p:cNvGrpSpPr/>
          <p:nvPr/>
        </p:nvGrpSpPr>
        <p:grpSpPr>
          <a:xfrm>
            <a:off x="6588223" y="1776155"/>
            <a:ext cx="2232249" cy="3220314"/>
            <a:chOff x="305360" y="3520650"/>
            <a:chExt cx="2919201" cy="658948"/>
          </a:xfrm>
        </p:grpSpPr>
        <p:sp>
          <p:nvSpPr>
            <p:cNvPr id="46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Rechteck 20"/>
            <p:cNvSpPr/>
            <p:nvPr/>
          </p:nvSpPr>
          <p:spPr bwMode="auto">
            <a:xfrm>
              <a:off x="305360" y="3520650"/>
              <a:ext cx="202713" cy="4781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DC833-9649-4680-A643-BD6A790C64B0}"/>
              </a:ext>
            </a:extLst>
          </p:cNvPr>
          <p:cNvSpPr/>
          <p:nvPr/>
        </p:nvSpPr>
        <p:spPr>
          <a:xfrm rot="20182129">
            <a:off x="2020959" y="3029167"/>
            <a:ext cx="92883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5637879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8F205C-F10F-4C54-AD56-E38C99F6A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9738"/>
            <a:ext cx="9144000" cy="1684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3220"/>
            <a:ext cx="6681917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the DPAR Template</a:t>
            </a:r>
            <a:br>
              <a:rPr lang="en-US" dirty="0"/>
            </a:br>
            <a:br>
              <a:rPr lang="en-US" sz="1500" dirty="0"/>
            </a:br>
            <a:r>
              <a:rPr lang="en-US" sz="1500" dirty="0"/>
              <a:t>Tab 3-1: Measurement Agreement - example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0" y="1729738"/>
            <a:ext cx="1034639" cy="1684024"/>
            <a:chOff x="305359" y="3520650"/>
            <a:chExt cx="2919202" cy="658948"/>
          </a:xfrm>
        </p:grpSpPr>
        <p:sp>
          <p:nvSpPr>
            <p:cNvPr id="20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305359" y="3520650"/>
              <a:ext cx="304442" cy="3735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18" name="Line Callout 2 26"/>
          <p:cNvSpPr/>
          <p:nvPr/>
        </p:nvSpPr>
        <p:spPr bwMode="auto">
          <a:xfrm>
            <a:off x="81241" y="812314"/>
            <a:ext cx="1440160" cy="717397"/>
          </a:xfrm>
          <a:prstGeom prst="borderCallout2">
            <a:avLst>
              <a:gd name="adj1" fmla="val 103119"/>
              <a:gd name="adj2" fmla="val 28596"/>
              <a:gd name="adj3" fmla="val 116870"/>
              <a:gd name="adj4" fmla="val 26623"/>
              <a:gd name="adj5" fmla="val 126230"/>
              <a:gd name="adj6" fmla="val 19205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Information fulfilled by Camso Engineering and submitted to Supplier before the DPAR meeting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1034640" y="1729738"/>
            <a:ext cx="995071" cy="1684024"/>
            <a:chOff x="305359" y="3520650"/>
            <a:chExt cx="2919202" cy="658948"/>
          </a:xfrm>
        </p:grpSpPr>
        <p:sp>
          <p:nvSpPr>
            <p:cNvPr id="38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Rechteck 20"/>
            <p:cNvSpPr/>
            <p:nvPr/>
          </p:nvSpPr>
          <p:spPr bwMode="auto">
            <a:xfrm>
              <a:off x="305359" y="3520650"/>
              <a:ext cx="304442" cy="3735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0" name="Line Callout 2 26"/>
          <p:cNvSpPr/>
          <p:nvPr/>
        </p:nvSpPr>
        <p:spPr bwMode="auto">
          <a:xfrm>
            <a:off x="1547664" y="812314"/>
            <a:ext cx="1440160" cy="717397"/>
          </a:xfrm>
          <a:prstGeom prst="borderCallout2">
            <a:avLst>
              <a:gd name="adj1" fmla="val 103119"/>
              <a:gd name="adj2" fmla="val 28596"/>
              <a:gd name="adj3" fmla="val 117110"/>
              <a:gd name="adj4" fmla="val 17150"/>
              <a:gd name="adj5" fmla="val 125304"/>
              <a:gd name="adj6" fmla="val 1779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Information fulfilled by Camso Engineering + SPQD  and submitted to Supplier before the DPAR meeting</a:t>
            </a:r>
          </a:p>
        </p:txBody>
      </p:sp>
      <p:sp>
        <p:nvSpPr>
          <p:cNvPr id="41" name="Line Callout 2 26"/>
          <p:cNvSpPr/>
          <p:nvPr/>
        </p:nvSpPr>
        <p:spPr bwMode="auto">
          <a:xfrm>
            <a:off x="3040023" y="812314"/>
            <a:ext cx="1440160" cy="717397"/>
          </a:xfrm>
          <a:prstGeom prst="borderCallout2">
            <a:avLst>
              <a:gd name="adj1" fmla="val 103119"/>
              <a:gd name="adj2" fmla="val 28596"/>
              <a:gd name="adj3" fmla="val 109743"/>
              <a:gd name="adj4" fmla="val 15085"/>
              <a:gd name="adj5" fmla="val 125270"/>
              <a:gd name="adj6" fmla="val -40277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Information fulfilled by Supplier and submitted to Camso before the DPAR meeting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2029712" y="1729738"/>
            <a:ext cx="627084" cy="1684024"/>
            <a:chOff x="305359" y="3520650"/>
            <a:chExt cx="2919202" cy="658948"/>
          </a:xfrm>
        </p:grpSpPr>
        <p:sp>
          <p:nvSpPr>
            <p:cNvPr id="43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Rechteck 20"/>
            <p:cNvSpPr/>
            <p:nvPr/>
          </p:nvSpPr>
          <p:spPr bwMode="auto">
            <a:xfrm>
              <a:off x="305359" y="3520650"/>
              <a:ext cx="364900" cy="52233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45" name="Line Callout 2 26"/>
          <p:cNvSpPr/>
          <p:nvPr/>
        </p:nvSpPr>
        <p:spPr bwMode="auto">
          <a:xfrm>
            <a:off x="4572000" y="812314"/>
            <a:ext cx="1793746" cy="717397"/>
          </a:xfrm>
          <a:prstGeom prst="borderCallout2">
            <a:avLst>
              <a:gd name="adj1" fmla="val 103119"/>
              <a:gd name="adj2" fmla="val 46013"/>
              <a:gd name="adj3" fmla="val 119028"/>
              <a:gd name="adj4" fmla="val 47494"/>
              <a:gd name="adj5" fmla="val 126264"/>
              <a:gd name="adj6" fmla="val 44305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Supplier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Information fulfilled by Supplier and submitted to Camso before the DPAR meeting</a:t>
            </a:r>
          </a:p>
          <a:p>
            <a:pPr marL="87313" lvl="1"/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The 3 sections have to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be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fr-FR" sz="900" i="1" dirty="0" err="1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prepared</a:t>
            </a:r>
            <a:r>
              <a:rPr lang="fr-FR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 (P3, PPAP, Production)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2671431" y="1740491"/>
            <a:ext cx="5861009" cy="1673271"/>
            <a:chOff x="305360" y="3520650"/>
            <a:chExt cx="2919201" cy="658948"/>
          </a:xfrm>
        </p:grpSpPr>
        <p:sp>
          <p:nvSpPr>
            <p:cNvPr id="55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Rechteck 20"/>
            <p:cNvSpPr/>
            <p:nvPr/>
          </p:nvSpPr>
          <p:spPr bwMode="auto">
            <a:xfrm>
              <a:off x="305360" y="3520650"/>
              <a:ext cx="102912" cy="22189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8532440" y="1740491"/>
            <a:ext cx="611560" cy="1673271"/>
            <a:chOff x="305354" y="3520650"/>
            <a:chExt cx="2919207" cy="658948"/>
          </a:xfrm>
        </p:grpSpPr>
        <p:sp>
          <p:nvSpPr>
            <p:cNvPr id="58" name="Rechteck 19"/>
            <p:cNvSpPr/>
            <p:nvPr/>
          </p:nvSpPr>
          <p:spPr bwMode="auto">
            <a:xfrm>
              <a:off x="305360" y="3520650"/>
              <a:ext cx="2919201" cy="658948"/>
            </a:xfrm>
            <a:prstGeom prst="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endParaRPr lang="de-DE" sz="9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Rechteck 20"/>
            <p:cNvSpPr/>
            <p:nvPr/>
          </p:nvSpPr>
          <p:spPr bwMode="auto">
            <a:xfrm>
              <a:off x="305354" y="3520650"/>
              <a:ext cx="525930" cy="37350"/>
            </a:xfrm>
            <a:prstGeom prst="rect">
              <a:avLst/>
            </a:prstGeom>
            <a:solidFill>
              <a:srgbClr val="FFC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de-DE" sz="700" dirty="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</p:grpSp>
      <p:sp>
        <p:nvSpPr>
          <p:cNvPr id="60" name="Line Callout 2 26"/>
          <p:cNvSpPr/>
          <p:nvPr/>
        </p:nvSpPr>
        <p:spPr bwMode="auto">
          <a:xfrm>
            <a:off x="6387908" y="812314"/>
            <a:ext cx="1496460" cy="717396"/>
          </a:xfrm>
          <a:prstGeom prst="borderCallout2">
            <a:avLst>
              <a:gd name="adj1" fmla="val 103119"/>
              <a:gd name="adj2" fmla="val 46013"/>
              <a:gd name="adj3" fmla="val 112494"/>
              <a:gd name="adj4" fmla="val 68368"/>
              <a:gd name="adj5" fmla="val 127236"/>
              <a:gd name="adj6" fmla="val 155648"/>
            </a:avLst>
          </a:prstGeom>
          <a:solidFill>
            <a:schemeClr val="accent2">
              <a:lumMod val="20000"/>
              <a:lumOff val="80000"/>
            </a:schemeClr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7313" lvl="1"/>
            <a:r>
              <a:rPr lang="en-US" sz="900" b="1" i="1" u="sng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Camso Input</a:t>
            </a:r>
            <a:r>
              <a:rPr lang="en-US" sz="900" i="1" dirty="0">
                <a:solidFill>
                  <a:srgbClr val="052B8E">
                    <a:lumMod val="75000"/>
                  </a:srgbClr>
                </a:solidFill>
                <a:latin typeface="Calibri" panose="020F0502020204030204" pitchFamily="34" charset="0"/>
              </a:rPr>
              <a:t>: Information fulfilled , reviewed and agreed during DPAR by SPQD: Approved/Not Approved</a:t>
            </a:r>
          </a:p>
        </p:txBody>
      </p:sp>
      <p:sp>
        <p:nvSpPr>
          <p:cNvPr id="30" name="Line Callout 2 26"/>
          <p:cNvSpPr/>
          <p:nvPr/>
        </p:nvSpPr>
        <p:spPr bwMode="auto">
          <a:xfrm>
            <a:off x="236199" y="3566025"/>
            <a:ext cx="1440160" cy="330936"/>
          </a:xfrm>
          <a:prstGeom prst="borderCallout2">
            <a:avLst>
              <a:gd name="adj1" fmla="val -12278"/>
              <a:gd name="adj2" fmla="val 65787"/>
              <a:gd name="adj3" fmla="val -28663"/>
              <a:gd name="adj4" fmla="val 68166"/>
              <a:gd name="adj5" fmla="val -355740"/>
              <a:gd name="adj6" fmla="val 69044"/>
            </a:avLst>
          </a:prstGeom>
          <a:solidFill>
            <a:srgbClr val="FFFF00"/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/>
              <a:t>PPAP: </a:t>
            </a:r>
            <a:r>
              <a:rPr lang="fr-FR" sz="800" dirty="0"/>
              <a:t>Production Part </a:t>
            </a:r>
            <a:r>
              <a:rPr lang="fr-FR" sz="800" dirty="0" err="1"/>
              <a:t>Approval</a:t>
            </a:r>
            <a:r>
              <a:rPr lang="fr-FR" sz="800" dirty="0"/>
              <a:t> </a:t>
            </a:r>
            <a:r>
              <a:rPr lang="fr-FR" sz="800" dirty="0" err="1"/>
              <a:t>Process</a:t>
            </a:r>
            <a:endParaRPr lang="en-US" sz="800" dirty="0"/>
          </a:p>
        </p:txBody>
      </p:sp>
      <p:sp>
        <p:nvSpPr>
          <p:cNvPr id="33" name="Line Callout 2 26"/>
          <p:cNvSpPr/>
          <p:nvPr/>
        </p:nvSpPr>
        <p:spPr bwMode="auto">
          <a:xfrm>
            <a:off x="2864686" y="3346665"/>
            <a:ext cx="1440160" cy="284349"/>
          </a:xfrm>
          <a:prstGeom prst="borderCallout2">
            <a:avLst>
              <a:gd name="adj1" fmla="val -15058"/>
              <a:gd name="adj2" fmla="val 46774"/>
              <a:gd name="adj3" fmla="val -53366"/>
              <a:gd name="adj4" fmla="val 21367"/>
              <a:gd name="adj5" fmla="val -72712"/>
              <a:gd name="adj6" fmla="val 15331"/>
            </a:avLst>
          </a:prstGeom>
          <a:solidFill>
            <a:srgbClr val="FFFF00"/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/>
              <a:t>MSA: </a:t>
            </a:r>
            <a:r>
              <a:rPr lang="fr-FR" sz="800" dirty="0" err="1"/>
              <a:t>Measurement</a:t>
            </a:r>
            <a:r>
              <a:rPr lang="fr-FR" sz="800" dirty="0"/>
              <a:t> System </a:t>
            </a:r>
            <a:r>
              <a:rPr lang="fr-FR" sz="800" dirty="0" err="1"/>
              <a:t>Analysis</a:t>
            </a:r>
            <a:endParaRPr lang="en-US" sz="800" dirty="0"/>
          </a:p>
        </p:txBody>
      </p:sp>
      <p:sp>
        <p:nvSpPr>
          <p:cNvPr id="34" name="Line Callout 2 26"/>
          <p:cNvSpPr/>
          <p:nvPr/>
        </p:nvSpPr>
        <p:spPr bwMode="auto">
          <a:xfrm>
            <a:off x="4748793" y="3447144"/>
            <a:ext cx="1440160" cy="284349"/>
          </a:xfrm>
          <a:prstGeom prst="borderCallout2">
            <a:avLst>
              <a:gd name="adj1" fmla="val -12464"/>
              <a:gd name="adj2" fmla="val 67767"/>
              <a:gd name="adj3" fmla="val -73865"/>
              <a:gd name="adj4" fmla="val 95928"/>
              <a:gd name="adj5" fmla="val -112391"/>
              <a:gd name="adj6" fmla="val 101695"/>
            </a:avLst>
          </a:prstGeom>
          <a:solidFill>
            <a:srgbClr val="FFFF00"/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/>
              <a:t>IPS: </a:t>
            </a:r>
            <a:r>
              <a:rPr lang="fr-FR" sz="800" dirty="0"/>
              <a:t>Initial </a:t>
            </a:r>
            <a:r>
              <a:rPr lang="fr-FR" sz="800" dirty="0" err="1"/>
              <a:t>Process</a:t>
            </a:r>
            <a:r>
              <a:rPr lang="fr-FR" sz="800" dirty="0"/>
              <a:t> </a:t>
            </a:r>
            <a:r>
              <a:rPr lang="fr-FR" sz="800" dirty="0" err="1"/>
              <a:t>Studies</a:t>
            </a:r>
            <a:endParaRPr lang="en-US" sz="800" dirty="0"/>
          </a:p>
        </p:txBody>
      </p:sp>
      <p:sp>
        <p:nvSpPr>
          <p:cNvPr id="35" name="Line Callout 2 26"/>
          <p:cNvSpPr/>
          <p:nvPr/>
        </p:nvSpPr>
        <p:spPr bwMode="auto">
          <a:xfrm>
            <a:off x="1231271" y="3327171"/>
            <a:ext cx="1440160" cy="622186"/>
          </a:xfrm>
          <a:prstGeom prst="borderCallout2">
            <a:avLst>
              <a:gd name="adj1" fmla="val 57556"/>
              <a:gd name="adj2" fmla="val 100026"/>
              <a:gd name="adj3" fmla="val 31279"/>
              <a:gd name="adj4" fmla="val 106026"/>
              <a:gd name="adj5" fmla="val -18365"/>
              <a:gd name="adj6" fmla="val 113416"/>
            </a:avLst>
          </a:prstGeom>
          <a:solidFill>
            <a:srgbClr val="FFFF00"/>
          </a:solidFill>
          <a:ln w="6350" cap="flat" cmpd="sng" algn="ctr">
            <a:solidFill>
              <a:srgbClr val="3355A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800" b="1" dirty="0" err="1"/>
              <a:t>Measurement</a:t>
            </a:r>
            <a:r>
              <a:rPr lang="fr-FR" sz="800" b="1" dirty="0"/>
              <a:t> </a:t>
            </a:r>
            <a:r>
              <a:rPr lang="fr-FR" sz="800" b="1" dirty="0" err="1"/>
              <a:t>frequency</a:t>
            </a:r>
            <a:r>
              <a:rPr lang="fr-FR" sz="800" b="1" dirty="0"/>
              <a:t>:</a:t>
            </a:r>
          </a:p>
          <a:p>
            <a:r>
              <a:rPr lang="fr-FR" sz="800" b="1" dirty="0" err="1"/>
              <a:t>Poka</a:t>
            </a:r>
            <a:r>
              <a:rPr lang="fr-FR" sz="800" b="1" dirty="0"/>
              <a:t> </a:t>
            </a:r>
            <a:r>
              <a:rPr lang="fr-FR" sz="800" b="1" dirty="0" err="1"/>
              <a:t>Yoke</a:t>
            </a:r>
            <a:r>
              <a:rPr lang="fr-FR" sz="800" b="1" dirty="0"/>
              <a:t>: </a:t>
            </a:r>
            <a:r>
              <a:rPr lang="fr-FR" sz="800" dirty="0" err="1"/>
              <a:t>mistake-proofing</a:t>
            </a:r>
            <a:r>
              <a:rPr lang="fr-FR" sz="800" dirty="0"/>
              <a:t> system</a:t>
            </a:r>
          </a:p>
          <a:p>
            <a:r>
              <a:rPr lang="fr-FR" sz="800" b="1" dirty="0"/>
              <a:t>SPC: </a:t>
            </a:r>
            <a:r>
              <a:rPr lang="fr-FR" sz="800" dirty="0" err="1"/>
              <a:t>Statistical</a:t>
            </a:r>
            <a:r>
              <a:rPr lang="fr-FR" sz="800" dirty="0"/>
              <a:t> </a:t>
            </a:r>
            <a:r>
              <a:rPr lang="fr-FR" sz="800" dirty="0" err="1"/>
              <a:t>Process</a:t>
            </a:r>
            <a:r>
              <a:rPr lang="fr-FR" sz="800" dirty="0"/>
              <a:t> Control</a:t>
            </a:r>
            <a:endParaRPr lang="en-US" sz="800" dirty="0"/>
          </a:p>
        </p:txBody>
      </p:sp>
      <p:grpSp>
        <p:nvGrpSpPr>
          <p:cNvPr id="7" name="Groupe 6"/>
          <p:cNvGrpSpPr/>
          <p:nvPr/>
        </p:nvGrpSpPr>
        <p:grpSpPr>
          <a:xfrm>
            <a:off x="1867570" y="3446870"/>
            <a:ext cx="2785502" cy="1650390"/>
            <a:chOff x="130314" y="2452168"/>
            <a:chExt cx="2785502" cy="1650390"/>
          </a:xfrm>
        </p:grpSpPr>
        <p:sp>
          <p:nvSpPr>
            <p:cNvPr id="31" name="Line Callout 2 26"/>
            <p:cNvSpPr/>
            <p:nvPr/>
          </p:nvSpPr>
          <p:spPr bwMode="auto">
            <a:xfrm>
              <a:off x="130314" y="2452168"/>
              <a:ext cx="2785502" cy="1650390"/>
            </a:xfrm>
            <a:prstGeom prst="borderCallout2">
              <a:avLst>
                <a:gd name="adj1" fmla="val 27930"/>
                <a:gd name="adj2" fmla="val -1647"/>
                <a:gd name="adj3" fmla="val -7029"/>
                <a:gd name="adj4" fmla="val -15918"/>
                <a:gd name="adj5" fmla="val -22318"/>
                <a:gd name="adj6" fmla="val -19810"/>
              </a:avLst>
            </a:prstGeom>
            <a:solidFill>
              <a:srgbClr val="FFFF00"/>
            </a:solidFill>
            <a:ln w="6350" cap="flat" cmpd="sng" algn="ctr">
              <a:solidFill>
                <a:srgbClr val="3355A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800" b="1" dirty="0" err="1"/>
                <a:t>Cpk</a:t>
              </a:r>
              <a:r>
                <a:rPr lang="fr-FR" sz="800" b="1" dirty="0"/>
                <a:t>: </a:t>
              </a:r>
              <a:r>
                <a:rPr lang="en-US" sz="800" dirty="0"/>
                <a:t>Process Capability Index. Adjustment of </a:t>
              </a:r>
              <a:r>
                <a:rPr lang="en-US" sz="800" i="1" dirty="0" err="1"/>
                <a:t>C</a:t>
              </a:r>
              <a:r>
                <a:rPr lang="en-US" sz="800" baseline="-25000" dirty="0" err="1"/>
                <a:t>p</a:t>
              </a:r>
              <a:r>
                <a:rPr lang="en-US" sz="800" dirty="0"/>
                <a:t> for the effect of non-centered distribution</a:t>
              </a:r>
              <a:endParaRPr lang="fr-FR" sz="800" dirty="0"/>
            </a:p>
            <a:p>
              <a:r>
                <a:rPr lang="fr-FR" sz="800" b="1" dirty="0" err="1"/>
                <a:t>Ppk</a:t>
              </a:r>
              <a:r>
                <a:rPr lang="fr-FR" sz="800" b="1" dirty="0"/>
                <a:t>: </a:t>
              </a:r>
              <a:r>
                <a:rPr lang="en-US" sz="800" dirty="0"/>
                <a:t>Process Performance Index. Adjustment of </a:t>
              </a:r>
              <a:r>
                <a:rPr lang="en-US" sz="800" i="1" dirty="0"/>
                <a:t>P</a:t>
              </a:r>
              <a:r>
                <a:rPr lang="en-US" sz="800" baseline="-25000" dirty="0"/>
                <a:t>p</a:t>
              </a:r>
              <a:r>
                <a:rPr lang="en-US" sz="800" dirty="0"/>
                <a:t> for the effect of non-centered distribution</a:t>
              </a:r>
              <a:endParaRPr lang="en-US" sz="800" b="1" dirty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885" y="2996237"/>
              <a:ext cx="2004931" cy="1100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3615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4" grpId="0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Power_Point_template_16_9">
  <a:themeElements>
    <a:clrScheme name="Personnalisée 2">
      <a:dk1>
        <a:srgbClr val="000000"/>
      </a:dk1>
      <a:lt1>
        <a:sysClr val="window" lastClr="FFFFFF"/>
      </a:lt1>
      <a:dk2>
        <a:srgbClr val="000000"/>
      </a:dk2>
      <a:lt2>
        <a:srgbClr val="DFDFDF"/>
      </a:lt2>
      <a:accent1>
        <a:srgbClr val="0057B8"/>
      </a:accent1>
      <a:accent2>
        <a:srgbClr val="000000"/>
      </a:accent2>
      <a:accent3>
        <a:srgbClr val="474746"/>
      </a:accent3>
      <a:accent4>
        <a:srgbClr val="777877"/>
      </a:accent4>
      <a:accent5>
        <a:srgbClr val="B2B3B2"/>
      </a:accent5>
      <a:accent6>
        <a:srgbClr val="213D67"/>
      </a:accent6>
      <a:hlink>
        <a:srgbClr val="0057B8"/>
      </a:hlink>
      <a:folHlink>
        <a:srgbClr val="213D6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92D050"/>
        </a:solidFill>
        <a:ln w="3175">
          <a:solidFill>
            <a:schemeClr val="accent1"/>
          </a:solidFill>
        </a:ln>
      </a:spPr>
      <a:bodyPr wrap="square" lIns="72000" rIns="72000" rtlCol="0">
        <a:spAutoFit/>
      </a:bodyPr>
      <a:lstStyle>
        <a:defPPr algn="ctr">
          <a:defRPr sz="800" b="1" dirty="0" smtClean="0">
            <a:sym typeface="Wingding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B2839F9063C42BF95FC4A06AA2F55" ma:contentTypeVersion="15" ma:contentTypeDescription="Create a new document." ma:contentTypeScope="" ma:versionID="9178a7409ca12884851cfa78f8b0fdcf">
  <xsd:schema xmlns:xsd="http://www.w3.org/2001/XMLSchema" xmlns:xs="http://www.w3.org/2001/XMLSchema" xmlns:p="http://schemas.microsoft.com/office/2006/metadata/properties" xmlns:ns2="99c64299-ef15-46a5-917b-2170f8e5857c" xmlns:ns3="6add322f-c562-464d-ac21-83dbd8baf285" targetNamespace="http://schemas.microsoft.com/office/2006/metadata/properties" ma:root="true" ma:fieldsID="840eefe0bcf8b3558187528a6469f995" ns2:_="" ns3:_="">
    <xsd:import namespace="99c64299-ef15-46a5-917b-2170f8e5857c"/>
    <xsd:import namespace="6add322f-c562-464d-ac21-83dbd8baf285"/>
    <xsd:element name="properties">
      <xsd:complexType>
        <xsd:sequence>
          <xsd:element name="documentManagement">
            <xsd:complexType>
              <xsd:all>
                <xsd:element ref="ns2:metadata1"/>
                <xsd:element ref="ns2:metadata3" minOccurs="0"/>
                <xsd:element ref="ns2:metadata4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64299-ef15-46a5-917b-2170f8e5857c" elementFormDefault="qualified">
    <xsd:import namespace="http://schemas.microsoft.com/office/2006/documentManagement/types"/>
    <xsd:import namespace="http://schemas.microsoft.com/office/infopath/2007/PartnerControls"/>
    <xsd:element name="metadata1" ma:index="8" ma:displayName="Document Type" ma:list="{7591d2f3-96c2-4fbd-aba3-98e35776005a}" ma:internalName="metadata1" ma:readOnly="false" ma:showField="Title" ma:web="99c64299-ef15-46a5-917b-2170f8e5857c">
      <xsd:simpleType>
        <xsd:restriction base="dms:Lookup"/>
      </xsd:simpleType>
    </xsd:element>
    <xsd:element name="metadata3" ma:index="9" nillable="true" ma:displayName="Sub-Process" ma:list="{a51da8d9-0780-4622-a8b4-d3568be5a2b8}" ma:internalName="metadata3" ma:readOnly="false" ma:showField="Title" ma:web="99c64299-ef15-46a5-917b-2170f8e5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tadata4" ma:index="10" nillable="true" ma:displayName="Language" ma:list="{69cae636-9f26-4adc-8568-c180544524de}" ma:internalName="metadata4" ma:readOnly="false" ma:showField="Title" ma:web="99c64299-ef15-46a5-917b-2170f8e585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d322f-c562-464d-ac21-83dbd8baf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tadata4 xmlns="99c64299-ef15-46a5-917b-2170f8e5857c">
      <Value>1</Value>
    </metadata4>
    <metadata3 xmlns="99c64299-ef15-46a5-917b-2170f8e5857c">
      <Value>4</Value>
    </metadata3>
    <metadata1 xmlns="99c64299-ef15-46a5-917b-2170f8e5857c">35</metadata1>
    <SharedWithUsers xmlns="99c64299-ef15-46a5-917b-2170f8e5857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8BC4B28-807D-4638-8B70-50AF12A4C1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57E70-5AFC-4AAE-93BF-6799B77D1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64299-ef15-46a5-917b-2170f8e5857c"/>
    <ds:schemaRef ds:uri="6add322f-c562-464d-ac21-83dbd8baf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82875D-8EC1-4AA4-95F5-84BC3B7018BE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99c64299-ef15-46a5-917b-2170f8e5857c"/>
    <ds:schemaRef ds:uri="6add322f-c562-464d-ac21-83dbd8baf28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</TotalTime>
  <Words>1270</Words>
  <Application>Microsoft Office PowerPoint</Application>
  <PresentationFormat>Affichage à l'écran (16:9)</PresentationFormat>
  <Paragraphs>172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Power_Point_template_16_9</vt:lpstr>
      <vt:lpstr>DPAR Training Material Nordin Mimouni – Supplier Quality Manager Rev. 4 – Nov. 25th 2019</vt:lpstr>
      <vt:lpstr>Training Outline</vt:lpstr>
      <vt:lpstr>DPAR Purpose and objectives</vt:lpstr>
      <vt:lpstr>DPAR Participants</vt:lpstr>
      <vt:lpstr>Understanding the DPAR Template  Sections</vt:lpstr>
      <vt:lpstr>Understanding the DPAR Template Tab 1: Design Review</vt:lpstr>
      <vt:lpstr>Understanding the DPAR Template  Tab 2: Process Review</vt:lpstr>
      <vt:lpstr>Understanding the DPAR Template  Tab 3: Quality Review</vt:lpstr>
      <vt:lpstr>Understanding the DPAR Template  Tab 3-1: Measurement Agreement - example</vt:lpstr>
      <vt:lpstr>Understanding the DPAR Template  Tab 4: Packaging Review</vt:lpstr>
      <vt:lpstr>Understanding the DPAR Template  Tab 5: Procurement Review</vt:lpstr>
      <vt:lpstr>Understanding the DPAR Template  Tab: Submission Index</vt:lpstr>
      <vt:lpstr>Understanding the DPAR Template  Tab: PPAP Submission Index</vt:lpstr>
      <vt:lpstr>Supplier Expectations</vt:lpstr>
      <vt:lpstr>Thanks for your participation </vt:lpstr>
      <vt:lpstr>Présentation PowerPoint</vt:lpstr>
    </vt:vector>
  </TitlesOfParts>
  <Company>Camoplast Solideal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Frederic Dionne</dc:creator>
  <cp:lastModifiedBy>Nordin Mimouni</cp:lastModifiedBy>
  <cp:revision>1640</cp:revision>
  <cp:lastPrinted>2016-03-15T08:03:46Z</cp:lastPrinted>
  <dcterms:created xsi:type="dcterms:W3CDTF">2015-04-06T19:16:48Z</dcterms:created>
  <dcterms:modified xsi:type="dcterms:W3CDTF">2020-03-04T10:23:32Z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0x010100C07B2839F9063C42BF95FC4A06AA2F55</vt:lpwstr>
  </property>
  <property fmtid="{D5CDD505-2E9C-101B-9397-08002B2CF9AE}" pid="3" name="Actions">
    <vt:lpwstr>&lt;Actions&gt;&lt;Run /&gt;&lt;History&gt;&lt;Execution ActionID="30ab373a-9a56-4038-8a33-869e41923365" Date="6/9/2015 11:36:05 AM" Outcome="Success" UserID="58" Message="" /&gt;&lt;Execution ActionID="d54e164f-5204-425a-b52d-c0c4bf6a6c9c" Date="6/9/2015 11:36:04 AM" Outcome="Succ</vt:lpwstr>
  </property>
  <property fmtid="{D5CDD505-2E9C-101B-9397-08002B2CF9AE}" pid="4" name="_dlc_DocIdItemGuid">
    <vt:lpwstr>48a3cc27-8073-46ff-ad63-e06720a2944a</vt:lpwstr>
  </property>
  <property fmtid="{D5CDD505-2E9C-101B-9397-08002B2CF9AE}" pid="5" name="Order">
    <vt:r8>33900</vt:r8>
  </property>
  <property fmtid="{D5CDD505-2E9C-101B-9397-08002B2CF9AE}" pid="6" name="In Scope for Shanghai Support?">
    <vt:bool>false</vt:bool>
  </property>
  <property fmtid="{D5CDD505-2E9C-101B-9397-08002B2CF9AE}" pid="7" name="Business Units">
    <vt:lpwstr>6;#</vt:lpwstr>
  </property>
  <property fmtid="{D5CDD505-2E9C-101B-9397-08002B2CF9AE}" pid="8" name="Document Type">
    <vt:lpwstr>28</vt:lpwstr>
  </property>
  <property fmtid="{D5CDD505-2E9C-101B-9397-08002B2CF9AE}" pid="9" name="Archived?">
    <vt:bool>false</vt:bool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ComplianceAssetId">
    <vt:lpwstr/>
  </property>
  <property fmtid="{D5CDD505-2E9C-101B-9397-08002B2CF9AE}" pid="13" name="TemplateUrl">
    <vt:lpwstr/>
  </property>
</Properties>
</file>