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6"/>
  </p:sldMasterIdLst>
  <p:notesMasterIdLst>
    <p:notesMasterId r:id="rId36"/>
  </p:notesMasterIdLst>
  <p:handoutMasterIdLst>
    <p:handoutMasterId r:id="rId37"/>
  </p:handoutMasterIdLst>
  <p:sldIdLst>
    <p:sldId id="1726" r:id="rId7"/>
    <p:sldId id="1727" r:id="rId8"/>
    <p:sldId id="1741" r:id="rId9"/>
    <p:sldId id="1742" r:id="rId10"/>
    <p:sldId id="1744" r:id="rId11"/>
    <p:sldId id="1733" r:id="rId12"/>
    <p:sldId id="1735" r:id="rId13"/>
    <p:sldId id="1756" r:id="rId14"/>
    <p:sldId id="1745" r:id="rId15"/>
    <p:sldId id="1743" r:id="rId16"/>
    <p:sldId id="1739" r:id="rId17"/>
    <p:sldId id="1737" r:id="rId18"/>
    <p:sldId id="1740" r:id="rId19"/>
    <p:sldId id="1729" r:id="rId20"/>
    <p:sldId id="1730" r:id="rId21"/>
    <p:sldId id="1732" r:id="rId22"/>
    <p:sldId id="1746" r:id="rId23"/>
    <p:sldId id="1747" r:id="rId24"/>
    <p:sldId id="1748" r:id="rId25"/>
    <p:sldId id="1749" r:id="rId26"/>
    <p:sldId id="1750" r:id="rId27"/>
    <p:sldId id="1751" r:id="rId28"/>
    <p:sldId id="1752" r:id="rId29"/>
    <p:sldId id="1753" r:id="rId30"/>
    <p:sldId id="1754" r:id="rId31"/>
    <p:sldId id="1755" r:id="rId32"/>
    <p:sldId id="1757" r:id="rId33"/>
    <p:sldId id="1758" r:id="rId34"/>
    <p:sldId id="1759" r:id="rId35"/>
  </p:sldIdLst>
  <p:sldSz cx="9144000" cy="5143500" type="screen16x9"/>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7EAF3"/>
    <a:srgbClr val="CBD1E6"/>
    <a:srgbClr val="0000CC"/>
    <a:srgbClr val="FFFFCC"/>
    <a:srgbClr val="00FF00"/>
    <a:srgbClr val="009900"/>
    <a:srgbClr val="E7EAEE"/>
    <a:srgbClr val="5583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6" autoAdjust="0"/>
    <p:restoredTop sz="86418" autoAdjust="0"/>
  </p:normalViewPr>
  <p:slideViewPr>
    <p:cSldViewPr>
      <p:cViewPr varScale="1">
        <p:scale>
          <a:sx n="133" d="100"/>
          <a:sy n="133" d="100"/>
        </p:scale>
        <p:origin x="1308" y="114"/>
      </p:cViewPr>
      <p:guideLst>
        <p:guide orient="horz" pos="162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90" d="100"/>
        <a:sy n="90" d="100"/>
      </p:scale>
      <p:origin x="0" y="0"/>
    </p:cViewPr>
  </p:sorterViewPr>
  <p:notesViewPr>
    <p:cSldViewPr>
      <p:cViewPr varScale="1">
        <p:scale>
          <a:sx n="49" d="100"/>
          <a:sy n="49" d="100"/>
        </p:scale>
        <p:origin x="-2688" y="-77"/>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F1985-91F0-47B3-AB83-A02A12A79146}" type="doc">
      <dgm:prSet loTypeId="urn:microsoft.com/office/officeart/2008/layout/AscendingPictureAccentProcess" loCatId="process" qsTypeId="urn:microsoft.com/office/officeart/2005/8/quickstyle/simple1" qsCatId="simple" csTypeId="urn:microsoft.com/office/officeart/2005/8/colors/accent2_1" csCatId="accent2" phldr="1"/>
      <dgm:spPr/>
      <dgm:t>
        <a:bodyPr/>
        <a:lstStyle/>
        <a:p>
          <a:endParaRPr lang="en-US"/>
        </a:p>
      </dgm:t>
    </dgm:pt>
    <dgm:pt modelId="{1A5F7FF4-271B-49F7-8506-905A291F4E00}">
      <dgm:prSet phldrT="[Texte]" custT="1"/>
      <dgm:spPr/>
      <dgm:t>
        <a:bodyPr/>
        <a:lstStyle/>
        <a:p>
          <a:r>
            <a:rPr lang="fr-FR" sz="1050" dirty="0" err="1"/>
            <a:t>Collect</a:t>
          </a:r>
          <a:r>
            <a:rPr lang="fr-FR" sz="1050" dirty="0"/>
            <a:t> and </a:t>
          </a:r>
          <a:r>
            <a:rPr lang="fr-FR" sz="1050" dirty="0" err="1"/>
            <a:t>Classify</a:t>
          </a:r>
          <a:r>
            <a:rPr lang="fr-FR" sz="1050" dirty="0"/>
            <a:t> data</a:t>
          </a:r>
          <a:endParaRPr lang="en-US" sz="1050" dirty="0"/>
        </a:p>
      </dgm:t>
    </dgm:pt>
    <dgm:pt modelId="{D330F910-B951-4D6D-B126-71358FC2F494}" type="parTrans" cxnId="{9AFB13CF-C8AC-4C9B-BDD0-DEC1836643A5}">
      <dgm:prSet/>
      <dgm:spPr/>
      <dgm:t>
        <a:bodyPr/>
        <a:lstStyle/>
        <a:p>
          <a:endParaRPr lang="en-US" sz="2400"/>
        </a:p>
      </dgm:t>
    </dgm:pt>
    <dgm:pt modelId="{2CC87949-50E8-46DE-B177-1FB030749D11}" type="sibTrans" cxnId="{9AFB13CF-C8AC-4C9B-BDD0-DEC1836643A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n-US" sz="2400"/>
        </a:p>
      </dgm:t>
    </dgm:pt>
    <dgm:pt modelId="{3E290FF0-03CA-4CE6-A348-7D2F6ADEAD54}">
      <dgm:prSet phldrT="[Texte]" custT="1"/>
      <dgm:spPr/>
      <dgm:t>
        <a:bodyPr/>
        <a:lstStyle/>
        <a:p>
          <a:r>
            <a:rPr lang="fr-FR" sz="600" dirty="0" err="1"/>
            <a:t>Collect</a:t>
          </a:r>
          <a:r>
            <a:rPr lang="fr-FR" sz="600" dirty="0"/>
            <a:t> last 12 </a:t>
          </a:r>
          <a:r>
            <a:rPr lang="fr-FR" sz="600" dirty="0" err="1"/>
            <a:t>months</a:t>
          </a:r>
          <a:r>
            <a:rPr lang="fr-FR" sz="600" dirty="0"/>
            <a:t> data per type of </a:t>
          </a:r>
          <a:r>
            <a:rPr lang="fr-FR" sz="600" dirty="0" err="1"/>
            <a:t>cost</a:t>
          </a:r>
          <a:r>
            <a:rPr lang="fr-FR" sz="600" dirty="0"/>
            <a:t>, </a:t>
          </a:r>
          <a:r>
            <a:rPr lang="fr-FR" sz="600" dirty="0" err="1"/>
            <a:t>invoices</a:t>
          </a:r>
          <a:r>
            <a:rPr lang="fr-FR" sz="600" dirty="0"/>
            <a:t>, SAP data, </a:t>
          </a:r>
          <a:r>
            <a:rPr lang="fr-FR" sz="600" dirty="0" err="1"/>
            <a:t>investments</a:t>
          </a:r>
          <a:r>
            <a:rPr lang="fr-FR" sz="600" dirty="0"/>
            <a:t>, premium </a:t>
          </a:r>
          <a:r>
            <a:rPr lang="fr-FR" sz="600" dirty="0" err="1"/>
            <a:t>freights</a:t>
          </a:r>
          <a:r>
            <a:rPr lang="fr-FR" sz="600" dirty="0"/>
            <a:t>, calibration </a:t>
          </a:r>
          <a:r>
            <a:rPr lang="fr-FR" sz="600" dirty="0" err="1"/>
            <a:t>costs</a:t>
          </a:r>
          <a:r>
            <a:rPr lang="fr-FR" sz="600" dirty="0"/>
            <a:t>…</a:t>
          </a:r>
          <a:endParaRPr lang="en-US" sz="600" dirty="0"/>
        </a:p>
      </dgm:t>
    </dgm:pt>
    <dgm:pt modelId="{ECEB1DF0-4696-4665-82AF-267C05B3766A}" type="parTrans" cxnId="{9A254DE8-3698-4381-BA59-08A4B5CECD97}">
      <dgm:prSet/>
      <dgm:spPr/>
      <dgm:t>
        <a:bodyPr/>
        <a:lstStyle/>
        <a:p>
          <a:endParaRPr lang="en-US" sz="2400"/>
        </a:p>
      </dgm:t>
    </dgm:pt>
    <dgm:pt modelId="{1D67CF70-E1FF-4790-A668-F4679A0B14C6}" type="sibTrans" cxnId="{9A254DE8-3698-4381-BA59-08A4B5CECD97}">
      <dgm:prSet/>
      <dgm:spPr/>
      <dgm:t>
        <a:bodyPr/>
        <a:lstStyle/>
        <a:p>
          <a:endParaRPr lang="en-US" sz="2400"/>
        </a:p>
      </dgm:t>
    </dgm:pt>
    <dgm:pt modelId="{8980FC47-8D27-4ECF-936F-C0BD1CC10CB6}">
      <dgm:prSet phldrT="[Texte]" custT="1"/>
      <dgm:spPr/>
      <dgm:t>
        <a:bodyPr/>
        <a:lstStyle/>
        <a:p>
          <a:r>
            <a:rPr lang="fr-FR" sz="600" dirty="0"/>
            <a:t>Use </a:t>
          </a:r>
          <a:r>
            <a:rPr lang="fr-FR" sz="600" dirty="0" err="1"/>
            <a:t>CoPQ</a:t>
          </a:r>
          <a:r>
            <a:rPr lang="fr-FR" sz="600" dirty="0"/>
            <a:t> table to </a:t>
          </a:r>
          <a:r>
            <a:rPr lang="fr-FR" sz="600" dirty="0" err="1"/>
            <a:t>classify</a:t>
          </a:r>
          <a:r>
            <a:rPr lang="fr-FR" sz="600" dirty="0"/>
            <a:t> </a:t>
          </a:r>
          <a:r>
            <a:rPr lang="fr-FR" sz="600" dirty="0" err="1"/>
            <a:t>them</a:t>
          </a:r>
          <a:endParaRPr lang="en-US" sz="600" dirty="0"/>
        </a:p>
      </dgm:t>
    </dgm:pt>
    <dgm:pt modelId="{F127A226-80E7-4F88-BE12-76633D6025B4}" type="parTrans" cxnId="{FBF74044-FC50-4F83-94D4-537CC5B1862F}">
      <dgm:prSet/>
      <dgm:spPr/>
      <dgm:t>
        <a:bodyPr/>
        <a:lstStyle/>
        <a:p>
          <a:endParaRPr lang="en-US" sz="2400"/>
        </a:p>
      </dgm:t>
    </dgm:pt>
    <dgm:pt modelId="{18D0F8FD-EF14-44E3-A38E-27479E5BFD9D}" type="sibTrans" cxnId="{FBF74044-FC50-4F83-94D4-537CC5B1862F}">
      <dgm:prSet/>
      <dgm:spPr/>
      <dgm:t>
        <a:bodyPr/>
        <a:lstStyle/>
        <a:p>
          <a:endParaRPr lang="en-US" sz="2400"/>
        </a:p>
      </dgm:t>
    </dgm:pt>
    <dgm:pt modelId="{33437912-0BDB-4EA5-BC97-FC4EDCCA450F}">
      <dgm:prSet phldrT="[Texte]" custT="1"/>
      <dgm:spPr/>
      <dgm:t>
        <a:bodyPr/>
        <a:lstStyle/>
        <a:p>
          <a:r>
            <a:rPr lang="fr-FR" sz="1050" dirty="0" err="1"/>
            <a:t>Define</a:t>
          </a:r>
          <a:r>
            <a:rPr lang="fr-FR" sz="1050" dirty="0"/>
            <a:t> </a:t>
          </a:r>
          <a:r>
            <a:rPr lang="fr-FR" sz="1050" dirty="0" err="1"/>
            <a:t>CoPQ</a:t>
          </a:r>
          <a:endParaRPr lang="en-US" sz="1050" dirty="0"/>
        </a:p>
      </dgm:t>
    </dgm:pt>
    <dgm:pt modelId="{9DDEDAF6-A9DA-44F4-A303-42753F7F0F6D}" type="parTrans" cxnId="{27CDC007-23F1-44EA-A4C7-D8DB0524EB3B}">
      <dgm:prSet/>
      <dgm:spPr/>
      <dgm:t>
        <a:bodyPr/>
        <a:lstStyle/>
        <a:p>
          <a:endParaRPr lang="en-US" sz="2400"/>
        </a:p>
      </dgm:t>
    </dgm:pt>
    <dgm:pt modelId="{367AF30E-F0B7-402E-860C-A4811F743397}" type="sibTrans" cxnId="{27CDC007-23F1-44EA-A4C7-D8DB0524EB3B}">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dgm:spPr>
      <dgm:t>
        <a:bodyPr/>
        <a:lstStyle/>
        <a:p>
          <a:endParaRPr lang="en-US" sz="2400"/>
        </a:p>
      </dgm:t>
    </dgm:pt>
    <dgm:pt modelId="{8FD13752-392D-48F3-803D-612E063BF347}">
      <dgm:prSet phldrT="[Texte]" custT="1"/>
      <dgm:spPr/>
      <dgm:t>
        <a:bodyPr/>
        <a:lstStyle/>
        <a:p>
          <a:r>
            <a:rPr lang="fr-FR" sz="600" dirty="0"/>
            <a:t>Team </a:t>
          </a:r>
          <a:r>
            <a:rPr lang="fr-FR" sz="600" dirty="0" err="1"/>
            <a:t>decision</a:t>
          </a:r>
          <a:r>
            <a:rPr lang="fr-FR" sz="600" dirty="0"/>
            <a:t> on </a:t>
          </a:r>
          <a:r>
            <a:rPr lang="fr-FR" sz="600" dirty="0" err="1"/>
            <a:t>costs</a:t>
          </a:r>
          <a:r>
            <a:rPr lang="fr-FR" sz="600" dirty="0"/>
            <a:t> to </a:t>
          </a:r>
          <a:r>
            <a:rPr lang="fr-FR" sz="600" dirty="0" err="1"/>
            <a:t>be</a:t>
          </a:r>
          <a:r>
            <a:rPr lang="fr-FR" sz="600" dirty="0"/>
            <a:t> </a:t>
          </a:r>
          <a:r>
            <a:rPr lang="fr-FR" sz="600" dirty="0" err="1"/>
            <a:t>tackled</a:t>
          </a:r>
          <a:endParaRPr lang="en-US" sz="600" dirty="0"/>
        </a:p>
      </dgm:t>
    </dgm:pt>
    <dgm:pt modelId="{CE39CED2-0F49-4F8B-83F3-7C2B294E08EA}" type="parTrans" cxnId="{C41A6B08-3E09-4052-B1B4-E0653BA8F951}">
      <dgm:prSet/>
      <dgm:spPr/>
      <dgm:t>
        <a:bodyPr/>
        <a:lstStyle/>
        <a:p>
          <a:endParaRPr lang="en-US" sz="2400"/>
        </a:p>
      </dgm:t>
    </dgm:pt>
    <dgm:pt modelId="{CC715661-8F7A-4013-AEDA-23BA9603E090}" type="sibTrans" cxnId="{C41A6B08-3E09-4052-B1B4-E0653BA8F951}">
      <dgm:prSet/>
      <dgm:spPr/>
      <dgm:t>
        <a:bodyPr/>
        <a:lstStyle/>
        <a:p>
          <a:endParaRPr lang="en-US" sz="2400"/>
        </a:p>
      </dgm:t>
    </dgm:pt>
    <dgm:pt modelId="{637F9F11-161A-4C3C-9BBB-5614C805947F}">
      <dgm:prSet phldrT="[Texte]" custT="1"/>
      <dgm:spPr/>
      <dgm:t>
        <a:bodyPr/>
        <a:lstStyle/>
        <a:p>
          <a:r>
            <a:rPr lang="fr-FR" sz="600" dirty="0"/>
            <a:t>Team </a:t>
          </a:r>
          <a:r>
            <a:rPr lang="fr-FR" sz="600" dirty="0" err="1"/>
            <a:t>decision</a:t>
          </a:r>
          <a:r>
            <a:rPr lang="fr-FR" sz="600" dirty="0"/>
            <a:t> on </a:t>
          </a:r>
          <a:r>
            <a:rPr lang="fr-FR" sz="600" dirty="0" err="1"/>
            <a:t>costs</a:t>
          </a:r>
          <a:r>
            <a:rPr lang="fr-FR" sz="600" dirty="0"/>
            <a:t> to </a:t>
          </a:r>
          <a:r>
            <a:rPr lang="fr-FR" sz="600" dirty="0" err="1"/>
            <a:t>be</a:t>
          </a:r>
          <a:r>
            <a:rPr lang="fr-FR" sz="600" dirty="0"/>
            <a:t> </a:t>
          </a:r>
          <a:r>
            <a:rPr lang="fr-FR" sz="600" dirty="0" err="1"/>
            <a:t>collected</a:t>
          </a:r>
          <a:r>
            <a:rPr lang="fr-FR" sz="600" dirty="0"/>
            <a:t> for a </a:t>
          </a:r>
          <a:r>
            <a:rPr lang="fr-FR" sz="600" dirty="0" err="1"/>
            <a:t>next</a:t>
          </a:r>
          <a:r>
            <a:rPr lang="fr-FR" sz="600" dirty="0"/>
            <a:t> session</a:t>
          </a:r>
          <a:endParaRPr lang="en-US" sz="600" dirty="0"/>
        </a:p>
      </dgm:t>
    </dgm:pt>
    <dgm:pt modelId="{0BACAC9B-70EA-47D2-ACAF-AF8D64F2361E}" type="parTrans" cxnId="{381CD68E-D4A9-4E06-8D10-D2C3F0A25E90}">
      <dgm:prSet/>
      <dgm:spPr/>
      <dgm:t>
        <a:bodyPr/>
        <a:lstStyle/>
        <a:p>
          <a:endParaRPr lang="en-US" sz="2400"/>
        </a:p>
      </dgm:t>
    </dgm:pt>
    <dgm:pt modelId="{A264329B-644B-4C92-A274-DE843D1C8088}" type="sibTrans" cxnId="{381CD68E-D4A9-4E06-8D10-D2C3F0A25E90}">
      <dgm:prSet/>
      <dgm:spPr/>
      <dgm:t>
        <a:bodyPr/>
        <a:lstStyle/>
        <a:p>
          <a:endParaRPr lang="en-US" sz="2400"/>
        </a:p>
      </dgm:t>
    </dgm:pt>
    <dgm:pt modelId="{2611EB49-DF8C-42D4-9F55-ADEA343E8B75}">
      <dgm:prSet phldrT="[Texte]" custT="1"/>
      <dgm:spPr/>
      <dgm:t>
        <a:bodyPr/>
        <a:lstStyle/>
        <a:p>
          <a:r>
            <a:rPr lang="fr-FR" sz="600" dirty="0"/>
            <a:t>Go on </a:t>
          </a:r>
          <a:r>
            <a:rPr lang="fr-FR" sz="600" dirty="0" err="1"/>
            <a:t>Gemba</a:t>
          </a:r>
          <a:r>
            <a:rPr lang="fr-FR" sz="600" dirty="0"/>
            <a:t> to test </a:t>
          </a:r>
          <a:r>
            <a:rPr lang="fr-FR" sz="600" dirty="0" err="1"/>
            <a:t>each</a:t>
          </a:r>
          <a:r>
            <a:rPr lang="fr-FR" sz="600" dirty="0"/>
            <a:t> JIDOKA</a:t>
          </a:r>
          <a:endParaRPr lang="en-US" sz="600" dirty="0"/>
        </a:p>
      </dgm:t>
    </dgm:pt>
    <dgm:pt modelId="{EBA39CEB-99ED-41FE-8191-586594E58A46}" type="parTrans" cxnId="{D8C4A73F-2022-42D8-AB14-5CABA6433982}">
      <dgm:prSet/>
      <dgm:spPr/>
      <dgm:t>
        <a:bodyPr/>
        <a:lstStyle/>
        <a:p>
          <a:endParaRPr lang="en-US" sz="2400"/>
        </a:p>
      </dgm:t>
    </dgm:pt>
    <dgm:pt modelId="{3EBEB89F-54C1-4D95-BF26-20A2DD4B03FE}" type="sibTrans" cxnId="{D8C4A73F-2022-42D8-AB14-5CABA6433982}">
      <dgm:prSet/>
      <dgm:spPr/>
      <dgm:t>
        <a:bodyPr/>
        <a:lstStyle/>
        <a:p>
          <a:endParaRPr lang="en-US" sz="2400"/>
        </a:p>
      </dgm:t>
    </dgm:pt>
    <dgm:pt modelId="{1D8E6CB5-CE26-44F6-A072-20EA2438B992}">
      <dgm:prSet phldrT="[Texte]" custT="1"/>
      <dgm:spPr/>
      <dgm:t>
        <a:bodyPr/>
        <a:lstStyle/>
        <a:p>
          <a:r>
            <a:rPr lang="fr-FR" sz="600" dirty="0" err="1"/>
            <a:t>Define</a:t>
          </a:r>
          <a:r>
            <a:rPr lang="fr-FR" sz="600" dirty="0"/>
            <a:t> </a:t>
          </a:r>
          <a:r>
            <a:rPr lang="fr-FR" sz="600" dirty="0" err="1"/>
            <a:t>abnormality</a:t>
          </a:r>
          <a:endParaRPr lang="en-US" sz="600" dirty="0"/>
        </a:p>
      </dgm:t>
    </dgm:pt>
    <dgm:pt modelId="{FE7B4E83-8AA6-4E36-8B25-FB8B4AF81E5F}" type="parTrans" cxnId="{13724EF7-193B-40FE-8F41-B651DA630784}">
      <dgm:prSet/>
      <dgm:spPr/>
      <dgm:t>
        <a:bodyPr/>
        <a:lstStyle/>
        <a:p>
          <a:endParaRPr lang="en-US" sz="2400"/>
        </a:p>
      </dgm:t>
    </dgm:pt>
    <dgm:pt modelId="{7296BE5F-C133-4134-AD12-7DEC1CBB316C}" type="sibTrans" cxnId="{13724EF7-193B-40FE-8F41-B651DA630784}">
      <dgm:prSet/>
      <dgm:spPr/>
      <dgm:t>
        <a:bodyPr/>
        <a:lstStyle/>
        <a:p>
          <a:endParaRPr lang="en-US" sz="2400"/>
        </a:p>
      </dgm:t>
    </dgm:pt>
    <dgm:pt modelId="{9300BF5E-0856-43FB-8F61-8384D8F54F5F}">
      <dgm:prSet phldrT="[Texte]" custT="1"/>
      <dgm:spPr/>
      <dgm:t>
        <a:bodyPr/>
        <a:lstStyle/>
        <a:p>
          <a:r>
            <a:rPr lang="fr-FR" sz="600" dirty="0" err="1"/>
            <a:t>Efficiency</a:t>
          </a:r>
          <a:r>
            <a:rPr lang="fr-FR" sz="600" dirty="0"/>
            <a:t>: </a:t>
          </a:r>
          <a:r>
            <a:rPr lang="fr-FR" sz="600" dirty="0" err="1"/>
            <a:t>avoid</a:t>
          </a:r>
          <a:r>
            <a:rPr lang="fr-FR" sz="600" dirty="0"/>
            <a:t> </a:t>
          </a:r>
          <a:r>
            <a:rPr lang="fr-FR" sz="600" dirty="0" err="1"/>
            <a:t>recurrence</a:t>
          </a:r>
          <a:endParaRPr lang="en-US" sz="600" dirty="0"/>
        </a:p>
      </dgm:t>
    </dgm:pt>
    <dgm:pt modelId="{C8226F45-B2EB-4A07-831C-638D9C5B854E}" type="parTrans" cxnId="{B9DBD037-EDD4-4825-B3C7-AB1212B11AEB}">
      <dgm:prSet/>
      <dgm:spPr/>
      <dgm:t>
        <a:bodyPr/>
        <a:lstStyle/>
        <a:p>
          <a:endParaRPr lang="en-US" sz="2400"/>
        </a:p>
      </dgm:t>
    </dgm:pt>
    <dgm:pt modelId="{6D1D1918-AE65-4068-9619-9E16A93710D2}" type="sibTrans" cxnId="{B9DBD037-EDD4-4825-B3C7-AB1212B11AEB}">
      <dgm:prSet/>
      <dgm:spPr/>
      <dgm:t>
        <a:bodyPr/>
        <a:lstStyle/>
        <a:p>
          <a:endParaRPr lang="en-US" sz="2400"/>
        </a:p>
      </dgm:t>
    </dgm:pt>
    <dgm:pt modelId="{72A924EA-2559-4AA6-B23E-D98D15B72BE9}">
      <dgm:prSet phldrT="[Texte]" custT="1"/>
      <dgm:spPr/>
      <dgm:t>
        <a:bodyPr/>
        <a:lstStyle/>
        <a:p>
          <a:r>
            <a:rPr lang="fr-FR" sz="1050" dirty="0" err="1"/>
            <a:t>Define</a:t>
          </a:r>
          <a:r>
            <a:rPr lang="fr-FR" sz="1050" dirty="0"/>
            <a:t> </a:t>
          </a:r>
          <a:r>
            <a:rPr lang="fr-FR" sz="1050" dirty="0" err="1"/>
            <a:t>review</a:t>
          </a:r>
          <a:r>
            <a:rPr lang="fr-FR" sz="1050" dirty="0"/>
            <a:t> Routine</a:t>
          </a:r>
          <a:endParaRPr lang="en-US" sz="1050" dirty="0"/>
        </a:p>
      </dgm:t>
    </dgm:pt>
    <dgm:pt modelId="{1F9063BE-B84C-4255-B2E5-14D9BCEAECCB}" type="parTrans" cxnId="{F460A8E2-75FE-45C6-94AF-F96B7B564B2E}">
      <dgm:prSet/>
      <dgm:spPr/>
      <dgm:t>
        <a:bodyPr/>
        <a:lstStyle/>
        <a:p>
          <a:endParaRPr lang="en-US" sz="2400"/>
        </a:p>
      </dgm:t>
    </dgm:pt>
    <dgm:pt modelId="{D8BABA47-E2AF-467E-B450-40740E486D87}" type="sibTrans" cxnId="{F460A8E2-75FE-45C6-94AF-F96B7B564B2E}">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t>
        <a:bodyPr/>
        <a:lstStyle/>
        <a:p>
          <a:endParaRPr lang="en-US" sz="2400"/>
        </a:p>
      </dgm:t>
    </dgm:pt>
    <dgm:pt modelId="{A82C0974-086E-483F-B965-C9EF5B9B397A}">
      <dgm:prSet phldrT="[Texte]" custT="1"/>
      <dgm:spPr/>
      <dgm:t>
        <a:bodyPr/>
        <a:lstStyle/>
        <a:p>
          <a:r>
            <a:rPr lang="fr-FR" sz="1050" dirty="0" err="1"/>
            <a:t>Define</a:t>
          </a:r>
          <a:r>
            <a:rPr lang="fr-FR" sz="1050" dirty="0"/>
            <a:t> JIDOKA</a:t>
          </a:r>
          <a:endParaRPr lang="en-US" sz="1050" dirty="0"/>
        </a:p>
      </dgm:t>
    </dgm:pt>
    <dgm:pt modelId="{85D8A233-C4BA-4444-B794-9EEA8BDD33B3}" type="sibTrans" cxnId="{D3E38CA1-5696-46FA-96BF-00E3D88AF5FB}">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9000" b="-9000"/>
          </a:stretch>
        </a:blipFill>
      </dgm:spPr>
      <dgm:t>
        <a:bodyPr/>
        <a:lstStyle/>
        <a:p>
          <a:endParaRPr lang="en-US" sz="2400"/>
        </a:p>
      </dgm:t>
    </dgm:pt>
    <dgm:pt modelId="{E7879F8E-0FDF-4D8C-B8DB-2E287F36EBF7}" type="parTrans" cxnId="{D3E38CA1-5696-46FA-96BF-00E3D88AF5FB}">
      <dgm:prSet/>
      <dgm:spPr/>
      <dgm:t>
        <a:bodyPr/>
        <a:lstStyle/>
        <a:p>
          <a:endParaRPr lang="en-US" sz="2400"/>
        </a:p>
      </dgm:t>
    </dgm:pt>
    <dgm:pt modelId="{CF6A1D71-8864-474E-BBB7-949640F3722E}">
      <dgm:prSet phldrT="[Texte]" custT="1"/>
      <dgm:spPr/>
      <dgm:t>
        <a:bodyPr/>
        <a:lstStyle/>
        <a:p>
          <a:r>
            <a:rPr lang="fr-FR" sz="600" dirty="0" err="1"/>
            <a:t>Define</a:t>
          </a:r>
          <a:r>
            <a:rPr lang="fr-FR" sz="600" dirty="0"/>
            <a:t> </a:t>
          </a:r>
          <a:r>
            <a:rPr lang="fr-FR" sz="600" dirty="0" err="1"/>
            <a:t>CoPQ</a:t>
          </a:r>
          <a:r>
            <a:rPr lang="fr-FR" sz="600" dirty="0"/>
            <a:t> v1.0</a:t>
          </a:r>
          <a:endParaRPr lang="en-US" sz="600" dirty="0"/>
        </a:p>
      </dgm:t>
    </dgm:pt>
    <dgm:pt modelId="{25D70D88-86AA-4A81-9914-6F72060484FE}" type="parTrans" cxnId="{599B622C-0136-4CFC-815E-552744A9CED7}">
      <dgm:prSet/>
      <dgm:spPr/>
      <dgm:t>
        <a:bodyPr/>
        <a:lstStyle/>
        <a:p>
          <a:endParaRPr lang="en-US" sz="2400"/>
        </a:p>
      </dgm:t>
    </dgm:pt>
    <dgm:pt modelId="{4B970659-2EE8-4760-8105-FE8BFFF27619}" type="sibTrans" cxnId="{599B622C-0136-4CFC-815E-552744A9CED7}">
      <dgm:prSet/>
      <dgm:spPr/>
      <dgm:t>
        <a:bodyPr/>
        <a:lstStyle/>
        <a:p>
          <a:endParaRPr lang="en-US" sz="2400"/>
        </a:p>
      </dgm:t>
    </dgm:pt>
    <dgm:pt modelId="{AA593E28-3E21-4C32-953B-5D3A6BED71DD}">
      <dgm:prSet phldrT="[Texte]" custT="1"/>
      <dgm:spPr/>
      <dgm:t>
        <a:bodyPr/>
        <a:lstStyle/>
        <a:p>
          <a:r>
            <a:rPr lang="fr-FR" sz="600" dirty="0" err="1"/>
            <a:t>Prioritize</a:t>
          </a:r>
          <a:r>
            <a:rPr lang="fr-FR" sz="600" dirty="0"/>
            <a:t> simple to </a:t>
          </a:r>
          <a:r>
            <a:rPr lang="fr-FR" sz="600" dirty="0" err="1"/>
            <a:t>complex</a:t>
          </a:r>
          <a:endParaRPr lang="en-US" sz="600" dirty="0"/>
        </a:p>
      </dgm:t>
    </dgm:pt>
    <dgm:pt modelId="{BBF0EE16-1BDA-49C3-BDDA-0D8172BC44A9}" type="parTrans" cxnId="{2AF23B66-28CF-42D5-82C9-180DF8377BB5}">
      <dgm:prSet/>
      <dgm:spPr/>
      <dgm:t>
        <a:bodyPr/>
        <a:lstStyle/>
        <a:p>
          <a:endParaRPr lang="en-US" sz="2400"/>
        </a:p>
      </dgm:t>
    </dgm:pt>
    <dgm:pt modelId="{C98AD1D3-F349-4812-99E9-6660B7E9C274}" type="sibTrans" cxnId="{2AF23B66-28CF-42D5-82C9-180DF8377BB5}">
      <dgm:prSet/>
      <dgm:spPr/>
      <dgm:t>
        <a:bodyPr/>
        <a:lstStyle/>
        <a:p>
          <a:endParaRPr lang="en-US" sz="2400"/>
        </a:p>
      </dgm:t>
    </dgm:pt>
    <dgm:pt modelId="{25038441-2185-410D-8F98-909FD8021BF2}">
      <dgm:prSet phldrT="[Texte]" custT="1"/>
      <dgm:spPr/>
      <dgm:t>
        <a:bodyPr/>
        <a:lstStyle/>
        <a:p>
          <a:r>
            <a:rPr lang="fr-FR" sz="1050" dirty="0" err="1"/>
            <a:t>Define</a:t>
          </a:r>
          <a:r>
            <a:rPr lang="fr-FR" sz="1050" dirty="0"/>
            <a:t> KPI</a:t>
          </a:r>
          <a:endParaRPr lang="en-US" sz="1050" dirty="0"/>
        </a:p>
      </dgm:t>
    </dgm:pt>
    <dgm:pt modelId="{CF4DD6F5-2E22-45C9-8A59-B4ECDB50BBAB}" type="sibTrans" cxnId="{B31AA996-25E5-468D-BC63-62767A424E88}">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3000" r="-33000"/>
          </a:stretch>
        </a:blipFill>
      </dgm:spPr>
      <dgm:t>
        <a:bodyPr/>
        <a:lstStyle/>
        <a:p>
          <a:endParaRPr lang="en-US" sz="2400"/>
        </a:p>
      </dgm:t>
    </dgm:pt>
    <dgm:pt modelId="{46D84C8A-FE5E-445C-B5AB-BD9DC6DB1B31}" type="parTrans" cxnId="{B31AA996-25E5-468D-BC63-62767A424E88}">
      <dgm:prSet/>
      <dgm:spPr/>
      <dgm:t>
        <a:bodyPr/>
        <a:lstStyle/>
        <a:p>
          <a:endParaRPr lang="en-US" sz="2400"/>
        </a:p>
      </dgm:t>
    </dgm:pt>
    <dgm:pt modelId="{8E3DABE6-F947-4EEB-87DB-1C87BA73A9F8}">
      <dgm:prSet phldrT="[Texte]" custT="1"/>
      <dgm:spPr/>
      <dgm:t>
        <a:bodyPr/>
        <a:lstStyle/>
        <a:p>
          <a:r>
            <a:rPr lang="fr-FR" sz="600" dirty="0" err="1"/>
            <a:t>Define</a:t>
          </a:r>
          <a:r>
            <a:rPr lang="fr-FR" sz="600" dirty="0"/>
            <a:t> </a:t>
          </a:r>
          <a:r>
            <a:rPr lang="fr-FR" sz="600" dirty="0" err="1"/>
            <a:t>each</a:t>
          </a:r>
          <a:r>
            <a:rPr lang="fr-FR" sz="600" dirty="0"/>
            <a:t> JIDOKA RASCI</a:t>
          </a:r>
          <a:endParaRPr lang="en-US" sz="600" dirty="0"/>
        </a:p>
      </dgm:t>
    </dgm:pt>
    <dgm:pt modelId="{CBF8CED9-7F1E-464C-8C13-144E02DFD42A}" type="parTrans" cxnId="{CBE3E152-E003-413E-9764-9862AA054D02}">
      <dgm:prSet/>
      <dgm:spPr/>
      <dgm:t>
        <a:bodyPr/>
        <a:lstStyle/>
        <a:p>
          <a:endParaRPr lang="en-US" sz="2400"/>
        </a:p>
      </dgm:t>
    </dgm:pt>
    <dgm:pt modelId="{E68D3137-14CE-482E-BFEB-5A84B81E3991}" type="sibTrans" cxnId="{CBE3E152-E003-413E-9764-9862AA054D02}">
      <dgm:prSet/>
      <dgm:spPr/>
      <dgm:t>
        <a:bodyPr/>
        <a:lstStyle/>
        <a:p>
          <a:endParaRPr lang="en-US" sz="2400"/>
        </a:p>
      </dgm:t>
    </dgm:pt>
    <dgm:pt modelId="{A9BE4C43-C6B4-4035-A125-2D4C90CC7F44}">
      <dgm:prSet phldrT="[Texte]" custT="1"/>
      <dgm:spPr/>
      <dgm:t>
        <a:bodyPr/>
        <a:lstStyle/>
        <a:p>
          <a:r>
            <a:rPr lang="fr-FR" sz="600"/>
            <a:t>Prioritize </a:t>
          </a:r>
          <a:r>
            <a:rPr lang="fr-FR" sz="600" dirty="0" err="1"/>
            <a:t>automatic</a:t>
          </a:r>
          <a:r>
            <a:rPr lang="fr-FR" sz="600" dirty="0"/>
            <a:t> to </a:t>
          </a:r>
          <a:r>
            <a:rPr lang="fr-FR" sz="600" dirty="0" err="1"/>
            <a:t>manual</a:t>
          </a:r>
          <a:endParaRPr lang="en-US" sz="600" dirty="0"/>
        </a:p>
      </dgm:t>
    </dgm:pt>
    <dgm:pt modelId="{4845C879-B136-46C4-B34D-D26B30B3273F}" type="parTrans" cxnId="{0DD70279-ABA5-42B4-BCDF-F7A90EEFFD98}">
      <dgm:prSet/>
      <dgm:spPr/>
      <dgm:t>
        <a:bodyPr/>
        <a:lstStyle/>
        <a:p>
          <a:endParaRPr lang="en-US" sz="2400"/>
        </a:p>
      </dgm:t>
    </dgm:pt>
    <dgm:pt modelId="{84678295-7539-4E1C-A521-4CB5D18DE9E9}" type="sibTrans" cxnId="{0DD70279-ABA5-42B4-BCDF-F7A90EEFFD98}">
      <dgm:prSet/>
      <dgm:spPr/>
      <dgm:t>
        <a:bodyPr/>
        <a:lstStyle/>
        <a:p>
          <a:endParaRPr lang="en-US" sz="2400"/>
        </a:p>
      </dgm:t>
    </dgm:pt>
    <dgm:pt modelId="{C4E56E8C-BC76-4193-931D-0372909FB092}">
      <dgm:prSet phldrT="[Texte]" custT="1"/>
      <dgm:spPr/>
      <dgm:t>
        <a:bodyPr/>
        <a:lstStyle/>
        <a:p>
          <a:r>
            <a:rPr lang="fr-FR" sz="600" dirty="0" err="1"/>
            <a:t>Estimate</a:t>
          </a:r>
          <a:r>
            <a:rPr lang="fr-FR" sz="600" dirty="0"/>
            <a:t> total </a:t>
          </a:r>
          <a:r>
            <a:rPr lang="fr-FR" sz="600" dirty="0" err="1"/>
            <a:t>opportunities</a:t>
          </a:r>
          <a:endParaRPr lang="en-US" sz="600" dirty="0"/>
        </a:p>
      </dgm:t>
    </dgm:pt>
    <dgm:pt modelId="{7BA85479-0518-49D6-A34B-C0BC2558CD6F}" type="parTrans" cxnId="{0CCDC223-76A4-41B4-BD66-B41EC48E4D8B}">
      <dgm:prSet/>
      <dgm:spPr/>
      <dgm:t>
        <a:bodyPr/>
        <a:lstStyle/>
        <a:p>
          <a:endParaRPr lang="en-US" sz="2400"/>
        </a:p>
      </dgm:t>
    </dgm:pt>
    <dgm:pt modelId="{12FA67F7-1042-45DA-827A-B50FA799C3F9}" type="sibTrans" cxnId="{0CCDC223-76A4-41B4-BD66-B41EC48E4D8B}">
      <dgm:prSet/>
      <dgm:spPr/>
      <dgm:t>
        <a:bodyPr/>
        <a:lstStyle/>
        <a:p>
          <a:endParaRPr lang="en-US" sz="2400"/>
        </a:p>
      </dgm:t>
    </dgm:pt>
    <dgm:pt modelId="{D9B55229-0E5C-4654-A76A-EDD58B40DA43}">
      <dgm:prSet phldrT="[Texte]" custT="1"/>
      <dgm:spPr/>
      <dgm:t>
        <a:bodyPr/>
        <a:lstStyle/>
        <a:p>
          <a:r>
            <a:rPr lang="fr-FR" sz="700" dirty="0"/>
            <a:t>Use </a:t>
          </a:r>
          <a:r>
            <a:rPr lang="fr-FR" sz="700" dirty="0" err="1"/>
            <a:t>existing</a:t>
          </a:r>
          <a:r>
            <a:rPr lang="fr-FR" sz="700" dirty="0"/>
            <a:t> routines (non </a:t>
          </a:r>
          <a:r>
            <a:rPr lang="fr-FR" sz="700" dirty="0" err="1"/>
            <a:t>conform</a:t>
          </a:r>
          <a:r>
            <a:rPr lang="fr-FR" sz="700" dirty="0"/>
            <a:t> areas, </a:t>
          </a:r>
          <a:r>
            <a:rPr lang="fr-FR" sz="700" dirty="0" err="1"/>
            <a:t>blocked</a:t>
          </a:r>
          <a:r>
            <a:rPr lang="fr-FR" sz="700" dirty="0"/>
            <a:t> stocks </a:t>
          </a:r>
          <a:r>
            <a:rPr lang="fr-FR" sz="700" dirty="0" err="1"/>
            <a:t>review</a:t>
          </a:r>
          <a:r>
            <a:rPr lang="fr-FR" sz="700" dirty="0"/>
            <a:t>…)</a:t>
          </a:r>
          <a:endParaRPr lang="en-US" sz="700" dirty="0"/>
        </a:p>
      </dgm:t>
    </dgm:pt>
    <dgm:pt modelId="{0648366E-2380-40AB-AFFC-55FD1D556852}" type="parTrans" cxnId="{8BFCF388-0B19-4915-B8AD-B28C7230572C}">
      <dgm:prSet/>
      <dgm:spPr/>
      <dgm:t>
        <a:bodyPr/>
        <a:lstStyle/>
        <a:p>
          <a:endParaRPr lang="en-US" sz="2400"/>
        </a:p>
      </dgm:t>
    </dgm:pt>
    <dgm:pt modelId="{5C889D3B-C32F-4BB4-A8C7-E2ACF5230911}" type="sibTrans" cxnId="{8BFCF388-0B19-4915-B8AD-B28C7230572C}">
      <dgm:prSet/>
      <dgm:spPr/>
      <dgm:t>
        <a:bodyPr/>
        <a:lstStyle/>
        <a:p>
          <a:endParaRPr lang="en-US" sz="2400"/>
        </a:p>
      </dgm:t>
    </dgm:pt>
    <dgm:pt modelId="{0E74AF7E-2792-4726-95F5-CCC8EDA3485C}">
      <dgm:prSet phldrT="[Texte]" custT="1"/>
      <dgm:spPr/>
      <dgm:t>
        <a:bodyPr/>
        <a:lstStyle/>
        <a:p>
          <a:r>
            <a:rPr lang="fr-FR" sz="700" dirty="0" err="1"/>
            <a:t>Define</a:t>
          </a:r>
          <a:r>
            <a:rPr lang="fr-FR" sz="700" dirty="0"/>
            <a:t> RASCI</a:t>
          </a:r>
          <a:endParaRPr lang="en-US" sz="700" dirty="0"/>
        </a:p>
      </dgm:t>
    </dgm:pt>
    <dgm:pt modelId="{D506F397-2DD2-4256-88BC-96829998F006}" type="parTrans" cxnId="{3560820A-4D00-45E3-946F-DCACFEC9F967}">
      <dgm:prSet/>
      <dgm:spPr/>
      <dgm:t>
        <a:bodyPr/>
        <a:lstStyle/>
        <a:p>
          <a:endParaRPr lang="en-US"/>
        </a:p>
      </dgm:t>
    </dgm:pt>
    <dgm:pt modelId="{01E16717-E1B6-4A6A-AD52-9E1510D7B4B1}" type="sibTrans" cxnId="{3560820A-4D00-45E3-946F-DCACFEC9F967}">
      <dgm:prSet/>
      <dgm:spPr/>
      <dgm:t>
        <a:bodyPr/>
        <a:lstStyle/>
        <a:p>
          <a:endParaRPr lang="en-US"/>
        </a:p>
      </dgm:t>
    </dgm:pt>
    <dgm:pt modelId="{3B3A1166-7175-4230-A9A7-E88ED28F5522}">
      <dgm:prSet phldrT="[Texte]" custT="1"/>
      <dgm:spPr/>
      <dgm:t>
        <a:bodyPr/>
        <a:lstStyle/>
        <a:p>
          <a:r>
            <a:rPr lang="fr-FR" sz="600" dirty="0" err="1"/>
            <a:t>Effectiveness</a:t>
          </a:r>
          <a:r>
            <a:rPr lang="fr-FR" sz="600" dirty="0"/>
            <a:t>: </a:t>
          </a:r>
          <a:r>
            <a:rPr lang="fr-FR" sz="600" dirty="0" err="1"/>
            <a:t>ability</a:t>
          </a:r>
          <a:r>
            <a:rPr lang="fr-FR" sz="600" dirty="0"/>
            <a:t> to </a:t>
          </a:r>
          <a:r>
            <a:rPr lang="fr-FR" sz="600" dirty="0" err="1"/>
            <a:t>recover</a:t>
          </a:r>
          <a:endParaRPr lang="en-US" sz="600" dirty="0"/>
        </a:p>
      </dgm:t>
    </dgm:pt>
    <dgm:pt modelId="{0AEA89FB-970F-4D34-ABCE-E7014B04BFFD}" type="parTrans" cxnId="{911467EB-FEC9-4F0D-8237-57D571DA1777}">
      <dgm:prSet/>
      <dgm:spPr/>
      <dgm:t>
        <a:bodyPr/>
        <a:lstStyle/>
        <a:p>
          <a:endParaRPr lang="en-US"/>
        </a:p>
      </dgm:t>
    </dgm:pt>
    <dgm:pt modelId="{785FC2A2-402B-4F42-BE21-CD1B89DF7EB4}" type="sibTrans" cxnId="{911467EB-FEC9-4F0D-8237-57D571DA1777}">
      <dgm:prSet/>
      <dgm:spPr/>
      <dgm:t>
        <a:bodyPr/>
        <a:lstStyle/>
        <a:p>
          <a:endParaRPr lang="en-US"/>
        </a:p>
      </dgm:t>
    </dgm:pt>
    <dgm:pt modelId="{E18CE3F5-282E-410F-85EB-18362B15D966}" type="pres">
      <dgm:prSet presAssocID="{A0CF1985-91F0-47B3-AB83-A02A12A79146}" presName="Name0" presStyleCnt="0">
        <dgm:presLayoutVars>
          <dgm:chMax val="7"/>
          <dgm:chPref val="7"/>
          <dgm:dir/>
        </dgm:presLayoutVars>
      </dgm:prSet>
      <dgm:spPr/>
      <dgm:t>
        <a:bodyPr/>
        <a:lstStyle/>
        <a:p>
          <a:endParaRPr lang="en-US"/>
        </a:p>
      </dgm:t>
    </dgm:pt>
    <dgm:pt modelId="{60F90608-11DF-4FCC-BF77-B2801568177B}" type="pres">
      <dgm:prSet presAssocID="{A0CF1985-91F0-47B3-AB83-A02A12A79146}" presName="dot1" presStyleLbl="alignNode1" presStyleIdx="0" presStyleCnt="15"/>
      <dgm:spPr/>
    </dgm:pt>
    <dgm:pt modelId="{584A7B72-56DE-46BF-AE3B-E23489DB034A}" type="pres">
      <dgm:prSet presAssocID="{A0CF1985-91F0-47B3-AB83-A02A12A79146}" presName="dot2" presStyleLbl="alignNode1" presStyleIdx="1" presStyleCnt="15"/>
      <dgm:spPr/>
    </dgm:pt>
    <dgm:pt modelId="{868ED62A-FD4F-43A2-ACD1-4A498DE1D726}" type="pres">
      <dgm:prSet presAssocID="{A0CF1985-91F0-47B3-AB83-A02A12A79146}" presName="dot3" presStyleLbl="alignNode1" presStyleIdx="2" presStyleCnt="15"/>
      <dgm:spPr/>
    </dgm:pt>
    <dgm:pt modelId="{1FBAFDF3-34E1-43C3-AD36-F85580875B54}" type="pres">
      <dgm:prSet presAssocID="{A0CF1985-91F0-47B3-AB83-A02A12A79146}" presName="dot4" presStyleLbl="alignNode1" presStyleIdx="3" presStyleCnt="15"/>
      <dgm:spPr/>
    </dgm:pt>
    <dgm:pt modelId="{2CDA5FBD-50A5-4E08-9997-7215A5FF8F2D}" type="pres">
      <dgm:prSet presAssocID="{A0CF1985-91F0-47B3-AB83-A02A12A79146}" presName="dot5" presStyleLbl="alignNode1" presStyleIdx="4" presStyleCnt="15"/>
      <dgm:spPr/>
    </dgm:pt>
    <dgm:pt modelId="{86A05599-CE8D-45ED-81F2-0E12E551C8A8}" type="pres">
      <dgm:prSet presAssocID="{A0CF1985-91F0-47B3-AB83-A02A12A79146}" presName="dot6" presStyleLbl="alignNode1" presStyleIdx="5" presStyleCnt="15"/>
      <dgm:spPr/>
    </dgm:pt>
    <dgm:pt modelId="{D17CF5D5-4B2C-40EB-9BE7-8432C8A2DF86}" type="pres">
      <dgm:prSet presAssocID="{A0CF1985-91F0-47B3-AB83-A02A12A79146}" presName="dot7" presStyleLbl="alignNode1" presStyleIdx="6" presStyleCnt="15"/>
      <dgm:spPr/>
    </dgm:pt>
    <dgm:pt modelId="{8ECC7BCC-32E6-45F6-BCE3-09A8D185FBBD}" type="pres">
      <dgm:prSet presAssocID="{A0CF1985-91F0-47B3-AB83-A02A12A79146}" presName="dot8" presStyleLbl="alignNode1" presStyleIdx="7" presStyleCnt="15"/>
      <dgm:spPr/>
    </dgm:pt>
    <dgm:pt modelId="{B94D28CB-93AF-43AB-A07F-CF6DAA9E9A94}" type="pres">
      <dgm:prSet presAssocID="{A0CF1985-91F0-47B3-AB83-A02A12A79146}" presName="dotArrow1" presStyleLbl="alignNode1" presStyleIdx="8" presStyleCnt="15"/>
      <dgm:spPr/>
    </dgm:pt>
    <dgm:pt modelId="{A0ADFF9B-173C-4B71-9F6B-D6971C5FB43E}" type="pres">
      <dgm:prSet presAssocID="{A0CF1985-91F0-47B3-AB83-A02A12A79146}" presName="dotArrow2" presStyleLbl="alignNode1" presStyleIdx="9" presStyleCnt="15"/>
      <dgm:spPr/>
    </dgm:pt>
    <dgm:pt modelId="{59756C17-C160-46EE-9372-C9D4E965B156}" type="pres">
      <dgm:prSet presAssocID="{A0CF1985-91F0-47B3-AB83-A02A12A79146}" presName="dotArrow3" presStyleLbl="alignNode1" presStyleIdx="10" presStyleCnt="15"/>
      <dgm:spPr/>
    </dgm:pt>
    <dgm:pt modelId="{F4CEB4A5-4C88-4E95-9F8F-4EC40FB01F15}" type="pres">
      <dgm:prSet presAssocID="{A0CF1985-91F0-47B3-AB83-A02A12A79146}" presName="dotArrow4" presStyleLbl="alignNode1" presStyleIdx="11" presStyleCnt="15"/>
      <dgm:spPr/>
    </dgm:pt>
    <dgm:pt modelId="{D403B9D7-7AEB-4BAA-A96B-ABA23DEC22E0}" type="pres">
      <dgm:prSet presAssocID="{A0CF1985-91F0-47B3-AB83-A02A12A79146}" presName="dotArrow5" presStyleLbl="alignNode1" presStyleIdx="12" presStyleCnt="15"/>
      <dgm:spPr/>
    </dgm:pt>
    <dgm:pt modelId="{D0B49B59-3EE7-4E47-A9D1-DBD3A12DE95C}" type="pres">
      <dgm:prSet presAssocID="{A0CF1985-91F0-47B3-AB83-A02A12A79146}" presName="dotArrow6" presStyleLbl="alignNode1" presStyleIdx="13" presStyleCnt="15"/>
      <dgm:spPr/>
    </dgm:pt>
    <dgm:pt modelId="{1BCB870E-EFAA-4F21-AE53-BA8003C3B3B6}" type="pres">
      <dgm:prSet presAssocID="{A0CF1985-91F0-47B3-AB83-A02A12A79146}" presName="dotArrow7" presStyleLbl="alignNode1" presStyleIdx="14" presStyleCnt="15"/>
      <dgm:spPr/>
    </dgm:pt>
    <dgm:pt modelId="{B2AD8C5F-8C24-47CC-84EF-43D723D636B0}" type="pres">
      <dgm:prSet presAssocID="{1A5F7FF4-271B-49F7-8506-905A291F4E00}" presName="parTx1" presStyleLbl="node1" presStyleIdx="0" presStyleCnt="5"/>
      <dgm:spPr/>
      <dgm:t>
        <a:bodyPr/>
        <a:lstStyle/>
        <a:p>
          <a:endParaRPr lang="en-US"/>
        </a:p>
      </dgm:t>
    </dgm:pt>
    <dgm:pt modelId="{518D5CA4-81A7-470F-9981-1E4EEE3822A3}" type="pres">
      <dgm:prSet presAssocID="{1A5F7FF4-271B-49F7-8506-905A291F4E00}" presName="desTx1" presStyleLbl="revTx" presStyleIdx="0" presStyleCnt="5">
        <dgm:presLayoutVars>
          <dgm:bulletEnabled val="1"/>
        </dgm:presLayoutVars>
      </dgm:prSet>
      <dgm:spPr/>
      <dgm:t>
        <a:bodyPr/>
        <a:lstStyle/>
        <a:p>
          <a:endParaRPr lang="en-US"/>
        </a:p>
      </dgm:t>
    </dgm:pt>
    <dgm:pt modelId="{B86C4EE2-7800-4329-8B9A-B98C6F454A52}" type="pres">
      <dgm:prSet presAssocID="{2CC87949-50E8-46DE-B177-1FB030749D11}" presName="picture1" presStyleCnt="0"/>
      <dgm:spPr/>
    </dgm:pt>
    <dgm:pt modelId="{22362F27-B5B8-47F2-9830-058B6FB19F13}" type="pres">
      <dgm:prSet presAssocID="{2CC87949-50E8-46DE-B177-1FB030749D11}" presName="imageRepeatNode" presStyleLbl="fgImgPlace1" presStyleIdx="0" presStyleCnt="5"/>
      <dgm:spPr/>
      <dgm:t>
        <a:bodyPr/>
        <a:lstStyle/>
        <a:p>
          <a:endParaRPr lang="en-US"/>
        </a:p>
      </dgm:t>
    </dgm:pt>
    <dgm:pt modelId="{4CC4FD0B-8F88-4121-98ED-520C8E880A76}" type="pres">
      <dgm:prSet presAssocID="{33437912-0BDB-4EA5-BC97-FC4EDCCA450F}" presName="parTx2" presStyleLbl="node1" presStyleIdx="1" presStyleCnt="5"/>
      <dgm:spPr/>
      <dgm:t>
        <a:bodyPr/>
        <a:lstStyle/>
        <a:p>
          <a:endParaRPr lang="en-US"/>
        </a:p>
      </dgm:t>
    </dgm:pt>
    <dgm:pt modelId="{3CF44A78-C9D2-4E9E-BAFA-1AF8A38B0EEA}" type="pres">
      <dgm:prSet presAssocID="{33437912-0BDB-4EA5-BC97-FC4EDCCA450F}" presName="desTx2" presStyleLbl="revTx" presStyleIdx="1" presStyleCnt="5">
        <dgm:presLayoutVars>
          <dgm:bulletEnabled val="1"/>
        </dgm:presLayoutVars>
      </dgm:prSet>
      <dgm:spPr/>
      <dgm:t>
        <a:bodyPr/>
        <a:lstStyle/>
        <a:p>
          <a:endParaRPr lang="en-US"/>
        </a:p>
      </dgm:t>
    </dgm:pt>
    <dgm:pt modelId="{6C1A7E7F-F771-486D-A5E1-EBA82BBBEB1F}" type="pres">
      <dgm:prSet presAssocID="{367AF30E-F0B7-402E-860C-A4811F743397}" presName="picture2" presStyleCnt="0"/>
      <dgm:spPr/>
    </dgm:pt>
    <dgm:pt modelId="{749D3DDD-FF16-4EB4-B67E-3A50D8E6487F}" type="pres">
      <dgm:prSet presAssocID="{367AF30E-F0B7-402E-860C-A4811F743397}" presName="imageRepeatNode" presStyleLbl="fgImgPlace1" presStyleIdx="1" presStyleCnt="5"/>
      <dgm:spPr/>
      <dgm:t>
        <a:bodyPr/>
        <a:lstStyle/>
        <a:p>
          <a:endParaRPr lang="en-US"/>
        </a:p>
      </dgm:t>
    </dgm:pt>
    <dgm:pt modelId="{D4384921-9FFD-4764-A6B2-CC9ADF92EA43}" type="pres">
      <dgm:prSet presAssocID="{A82C0974-086E-483F-B965-C9EF5B9B397A}" presName="parTx3" presStyleLbl="node1" presStyleIdx="2" presStyleCnt="5"/>
      <dgm:spPr/>
      <dgm:t>
        <a:bodyPr/>
        <a:lstStyle/>
        <a:p>
          <a:endParaRPr lang="en-US"/>
        </a:p>
      </dgm:t>
    </dgm:pt>
    <dgm:pt modelId="{64BEB3C2-CF63-4473-81D5-53D149D00E91}" type="pres">
      <dgm:prSet presAssocID="{A82C0974-086E-483F-B965-C9EF5B9B397A}" presName="desTx3" presStyleLbl="revTx" presStyleIdx="2" presStyleCnt="5">
        <dgm:presLayoutVars>
          <dgm:bulletEnabled val="1"/>
        </dgm:presLayoutVars>
      </dgm:prSet>
      <dgm:spPr/>
      <dgm:t>
        <a:bodyPr/>
        <a:lstStyle/>
        <a:p>
          <a:endParaRPr lang="en-US"/>
        </a:p>
      </dgm:t>
    </dgm:pt>
    <dgm:pt modelId="{B2871831-8C86-4880-8847-98A832FFFA2E}" type="pres">
      <dgm:prSet presAssocID="{85D8A233-C4BA-4444-B794-9EEA8BDD33B3}" presName="picture3" presStyleCnt="0"/>
      <dgm:spPr/>
    </dgm:pt>
    <dgm:pt modelId="{EDAA2BC3-852C-468C-8ADA-B24CFC67780F}" type="pres">
      <dgm:prSet presAssocID="{85D8A233-C4BA-4444-B794-9EEA8BDD33B3}" presName="imageRepeatNode" presStyleLbl="fgImgPlace1" presStyleIdx="2" presStyleCnt="5"/>
      <dgm:spPr/>
      <dgm:t>
        <a:bodyPr/>
        <a:lstStyle/>
        <a:p>
          <a:endParaRPr lang="en-US"/>
        </a:p>
      </dgm:t>
    </dgm:pt>
    <dgm:pt modelId="{8F8CD07D-C078-40C0-997F-DA0A62E543E3}" type="pres">
      <dgm:prSet presAssocID="{25038441-2185-410D-8F98-909FD8021BF2}" presName="parTx4" presStyleLbl="node1" presStyleIdx="3" presStyleCnt="5" custLinFactNeighborY="-10926"/>
      <dgm:spPr/>
      <dgm:t>
        <a:bodyPr/>
        <a:lstStyle/>
        <a:p>
          <a:endParaRPr lang="en-US"/>
        </a:p>
      </dgm:t>
    </dgm:pt>
    <dgm:pt modelId="{B5BEDEAA-8D1B-4340-A45C-7FA9463518BB}" type="pres">
      <dgm:prSet presAssocID="{25038441-2185-410D-8F98-909FD8021BF2}" presName="desTx4" presStyleLbl="revTx" presStyleIdx="3" presStyleCnt="5" custLinFactNeighborX="6554" custLinFactNeighborY="-15076">
        <dgm:presLayoutVars>
          <dgm:bulletEnabled val="1"/>
        </dgm:presLayoutVars>
      </dgm:prSet>
      <dgm:spPr/>
      <dgm:t>
        <a:bodyPr/>
        <a:lstStyle/>
        <a:p>
          <a:endParaRPr lang="en-US"/>
        </a:p>
      </dgm:t>
    </dgm:pt>
    <dgm:pt modelId="{18E1C933-BE00-4A09-A6C0-E8A4C457DDB4}" type="pres">
      <dgm:prSet presAssocID="{CF4DD6F5-2E22-45C9-8A59-B4ECDB50BBAB}" presName="picture4" presStyleCnt="0"/>
      <dgm:spPr/>
    </dgm:pt>
    <dgm:pt modelId="{1217CA40-3CF4-444F-A412-4C5E1CB9270B}" type="pres">
      <dgm:prSet presAssocID="{CF4DD6F5-2E22-45C9-8A59-B4ECDB50BBAB}" presName="imageRepeatNode" presStyleLbl="fgImgPlace1" presStyleIdx="3" presStyleCnt="5"/>
      <dgm:spPr/>
      <dgm:t>
        <a:bodyPr/>
        <a:lstStyle/>
        <a:p>
          <a:endParaRPr lang="en-US"/>
        </a:p>
      </dgm:t>
    </dgm:pt>
    <dgm:pt modelId="{922034FD-2FBF-4D0E-B75D-D213F2816516}" type="pres">
      <dgm:prSet presAssocID="{72A924EA-2559-4AA6-B23E-D98D15B72BE9}" presName="parTx5" presStyleLbl="node1" presStyleIdx="4" presStyleCnt="5"/>
      <dgm:spPr/>
      <dgm:t>
        <a:bodyPr/>
        <a:lstStyle/>
        <a:p>
          <a:endParaRPr lang="en-US"/>
        </a:p>
      </dgm:t>
    </dgm:pt>
    <dgm:pt modelId="{F53B30C9-093D-42A7-A9AE-6A7B2EE423D1}" type="pres">
      <dgm:prSet presAssocID="{72A924EA-2559-4AA6-B23E-D98D15B72BE9}" presName="desTx5" presStyleLbl="revTx" presStyleIdx="4" presStyleCnt="5">
        <dgm:presLayoutVars>
          <dgm:bulletEnabled val="1"/>
        </dgm:presLayoutVars>
      </dgm:prSet>
      <dgm:spPr/>
      <dgm:t>
        <a:bodyPr/>
        <a:lstStyle/>
        <a:p>
          <a:endParaRPr lang="en-US"/>
        </a:p>
      </dgm:t>
    </dgm:pt>
    <dgm:pt modelId="{BB72438C-11B6-468C-9A6A-767656162482}" type="pres">
      <dgm:prSet presAssocID="{D8BABA47-E2AF-467E-B450-40740E486D87}" presName="picture5" presStyleCnt="0"/>
      <dgm:spPr/>
    </dgm:pt>
    <dgm:pt modelId="{5AB4B32D-9130-4EF3-AE63-693BB9AE8350}" type="pres">
      <dgm:prSet presAssocID="{D8BABA47-E2AF-467E-B450-40740E486D87}" presName="imageRepeatNode" presStyleLbl="fgImgPlace1" presStyleIdx="4" presStyleCnt="5"/>
      <dgm:spPr/>
      <dgm:t>
        <a:bodyPr/>
        <a:lstStyle/>
        <a:p>
          <a:endParaRPr lang="en-US"/>
        </a:p>
      </dgm:t>
    </dgm:pt>
  </dgm:ptLst>
  <dgm:cxnLst>
    <dgm:cxn modelId="{FBF74044-FC50-4F83-94D4-537CC5B1862F}" srcId="{1A5F7FF4-271B-49F7-8506-905A291F4E00}" destId="{8980FC47-8D27-4ECF-936F-C0BD1CC10CB6}" srcOrd="1" destOrd="0" parTransId="{F127A226-80E7-4F88-BE12-76633D6025B4}" sibTransId="{18D0F8FD-EF14-44E3-A38E-27479E5BFD9D}"/>
    <dgm:cxn modelId="{0CCDC223-76A4-41B4-BD66-B41EC48E4D8B}" srcId="{33437912-0BDB-4EA5-BC97-FC4EDCCA450F}" destId="{C4E56E8C-BC76-4193-931D-0372909FB092}" srcOrd="3" destOrd="0" parTransId="{7BA85479-0518-49D6-A34B-C0BC2558CD6F}" sibTransId="{12FA67F7-1042-45DA-827A-B50FA799C3F9}"/>
    <dgm:cxn modelId="{F460A8E2-75FE-45C6-94AF-F96B7B564B2E}" srcId="{A0CF1985-91F0-47B3-AB83-A02A12A79146}" destId="{72A924EA-2559-4AA6-B23E-D98D15B72BE9}" srcOrd="4" destOrd="0" parTransId="{1F9063BE-B84C-4255-B2E5-14D9BCEAECCB}" sibTransId="{D8BABA47-E2AF-467E-B450-40740E486D87}"/>
    <dgm:cxn modelId="{F3DF9BCC-9DED-484E-8244-C892B712FF44}" type="presOf" srcId="{8980FC47-8D27-4ECF-936F-C0BD1CC10CB6}" destId="{518D5CA4-81A7-470F-9981-1E4EEE3822A3}" srcOrd="0" destOrd="1" presId="urn:microsoft.com/office/officeart/2008/layout/AscendingPictureAccentProcess"/>
    <dgm:cxn modelId="{27CDC007-23F1-44EA-A4C7-D8DB0524EB3B}" srcId="{A0CF1985-91F0-47B3-AB83-A02A12A79146}" destId="{33437912-0BDB-4EA5-BC97-FC4EDCCA450F}" srcOrd="1" destOrd="0" parTransId="{9DDEDAF6-A9DA-44F4-A303-42753F7F0F6D}" sibTransId="{367AF30E-F0B7-402E-860C-A4811F743397}"/>
    <dgm:cxn modelId="{13724EF7-193B-40FE-8F41-B651DA630784}" srcId="{25038441-2185-410D-8F98-909FD8021BF2}" destId="{1D8E6CB5-CE26-44F6-A072-20EA2438B992}" srcOrd="0" destOrd="0" parTransId="{FE7B4E83-8AA6-4E36-8B25-FB8B4AF81E5F}" sibTransId="{7296BE5F-C133-4134-AD12-7DEC1CBB316C}"/>
    <dgm:cxn modelId="{8DABC120-008A-4C44-893B-47F65F7058C5}" type="presOf" srcId="{3B3A1166-7175-4230-A9A7-E88ED28F5522}" destId="{B5BEDEAA-8D1B-4340-A45C-7FA9463518BB}" srcOrd="0" destOrd="1" presId="urn:microsoft.com/office/officeart/2008/layout/AscendingPictureAccentProcess"/>
    <dgm:cxn modelId="{848AC5A3-CA1E-4D4F-AC54-5E55BDF2DF8A}" type="presOf" srcId="{2611EB49-DF8C-42D4-9F55-ADEA343E8B75}" destId="{64BEB3C2-CF63-4473-81D5-53D149D00E91}" srcOrd="0" destOrd="2" presId="urn:microsoft.com/office/officeart/2008/layout/AscendingPictureAccentProcess"/>
    <dgm:cxn modelId="{D8C4A73F-2022-42D8-AB14-5CABA6433982}" srcId="{A82C0974-086E-483F-B965-C9EF5B9B397A}" destId="{2611EB49-DF8C-42D4-9F55-ADEA343E8B75}" srcOrd="2" destOrd="0" parTransId="{EBA39CEB-99ED-41FE-8191-586594E58A46}" sibTransId="{3EBEB89F-54C1-4D95-BF26-20A2DD4B03FE}"/>
    <dgm:cxn modelId="{0D98F69E-3440-4726-B0D1-84CE1636C94A}" type="presOf" srcId="{1D8E6CB5-CE26-44F6-A072-20EA2438B992}" destId="{B5BEDEAA-8D1B-4340-A45C-7FA9463518BB}" srcOrd="0" destOrd="0" presId="urn:microsoft.com/office/officeart/2008/layout/AscendingPictureAccentProcess"/>
    <dgm:cxn modelId="{995EE981-96D6-4820-A49E-CE2572242F83}" type="presOf" srcId="{1A5F7FF4-271B-49F7-8506-905A291F4E00}" destId="{B2AD8C5F-8C24-47CC-84EF-43D723D636B0}" srcOrd="0" destOrd="0" presId="urn:microsoft.com/office/officeart/2008/layout/AscendingPictureAccentProcess"/>
    <dgm:cxn modelId="{65D339C4-EBAC-44D8-8007-3AA26342CF7E}" type="presOf" srcId="{A0CF1985-91F0-47B3-AB83-A02A12A79146}" destId="{E18CE3F5-282E-410F-85EB-18362B15D966}" srcOrd="0" destOrd="0" presId="urn:microsoft.com/office/officeart/2008/layout/AscendingPictureAccentProcess"/>
    <dgm:cxn modelId="{B89A6075-FF5C-4584-ADFD-95AF558EDB4B}" type="presOf" srcId="{367AF30E-F0B7-402E-860C-A4811F743397}" destId="{749D3DDD-FF16-4EB4-B67E-3A50D8E6487F}" srcOrd="0" destOrd="0" presId="urn:microsoft.com/office/officeart/2008/layout/AscendingPictureAccentProcess"/>
    <dgm:cxn modelId="{8BFCF388-0B19-4915-B8AD-B28C7230572C}" srcId="{72A924EA-2559-4AA6-B23E-D98D15B72BE9}" destId="{D9B55229-0E5C-4654-A76A-EDD58B40DA43}" srcOrd="0" destOrd="0" parTransId="{0648366E-2380-40AB-AFFC-55FD1D556852}" sibTransId="{5C889D3B-C32F-4BB4-A8C7-E2ACF5230911}"/>
    <dgm:cxn modelId="{C41A6B08-3E09-4052-B1B4-E0653BA8F951}" srcId="{33437912-0BDB-4EA5-BC97-FC4EDCCA450F}" destId="{8FD13752-392D-48F3-803D-612E063BF347}" srcOrd="0" destOrd="0" parTransId="{CE39CED2-0F49-4F8B-83F3-7C2B294E08EA}" sibTransId="{CC715661-8F7A-4013-AEDA-23BA9603E090}"/>
    <dgm:cxn modelId="{C14C89F1-A9F4-4628-B55E-686E936C0D5D}" type="presOf" srcId="{85D8A233-C4BA-4444-B794-9EEA8BDD33B3}" destId="{EDAA2BC3-852C-468C-8ADA-B24CFC67780F}" srcOrd="0" destOrd="0" presId="urn:microsoft.com/office/officeart/2008/layout/AscendingPictureAccentProcess"/>
    <dgm:cxn modelId="{728719DA-6B1E-406C-8159-2042DB3C4F82}" type="presOf" srcId="{9300BF5E-0856-43FB-8F61-8384D8F54F5F}" destId="{B5BEDEAA-8D1B-4340-A45C-7FA9463518BB}" srcOrd="0" destOrd="2" presId="urn:microsoft.com/office/officeart/2008/layout/AscendingPictureAccentProcess"/>
    <dgm:cxn modelId="{6CDB5438-82A2-4522-A56E-ABF3F34540F2}" type="presOf" srcId="{AA593E28-3E21-4C32-953B-5D3A6BED71DD}" destId="{64BEB3C2-CF63-4473-81D5-53D149D00E91}" srcOrd="0" destOrd="0" presId="urn:microsoft.com/office/officeart/2008/layout/AscendingPictureAccentProcess"/>
    <dgm:cxn modelId="{7252C58E-E37C-4960-91CC-DC0E46562D1C}" type="presOf" srcId="{CF6A1D71-8864-474E-BBB7-949640F3722E}" destId="{3CF44A78-C9D2-4E9E-BAFA-1AF8A38B0EEA}" srcOrd="0" destOrd="2" presId="urn:microsoft.com/office/officeart/2008/layout/AscendingPictureAccentProcess"/>
    <dgm:cxn modelId="{D5AC5E24-F636-4D5C-9D7B-A0A4666C2D7F}" type="presOf" srcId="{D8BABA47-E2AF-467E-B450-40740E486D87}" destId="{5AB4B32D-9130-4EF3-AE63-693BB9AE8350}" srcOrd="0" destOrd="0" presId="urn:microsoft.com/office/officeart/2008/layout/AscendingPictureAccentProcess"/>
    <dgm:cxn modelId="{63ED1BD4-1C37-4F37-87ED-88CB08AEE0C2}" type="presOf" srcId="{CF4DD6F5-2E22-45C9-8A59-B4ECDB50BBAB}" destId="{1217CA40-3CF4-444F-A412-4C5E1CB9270B}" srcOrd="0" destOrd="0" presId="urn:microsoft.com/office/officeart/2008/layout/AscendingPictureAccentProcess"/>
    <dgm:cxn modelId="{D3E38CA1-5696-46FA-96BF-00E3D88AF5FB}" srcId="{A0CF1985-91F0-47B3-AB83-A02A12A79146}" destId="{A82C0974-086E-483F-B965-C9EF5B9B397A}" srcOrd="2" destOrd="0" parTransId="{E7879F8E-0FDF-4D8C-B8DB-2E287F36EBF7}" sibTransId="{85D8A233-C4BA-4444-B794-9EEA8BDD33B3}"/>
    <dgm:cxn modelId="{3560820A-4D00-45E3-946F-DCACFEC9F967}" srcId="{72A924EA-2559-4AA6-B23E-D98D15B72BE9}" destId="{0E74AF7E-2792-4726-95F5-CCC8EDA3485C}" srcOrd="1" destOrd="0" parTransId="{D506F397-2DD2-4256-88BC-96829998F006}" sibTransId="{01E16717-E1B6-4A6A-AD52-9E1510D7B4B1}"/>
    <dgm:cxn modelId="{8DB1DC85-8D4D-4194-9D96-5D4CAFDC1FDA}" type="presOf" srcId="{8FD13752-392D-48F3-803D-612E063BF347}" destId="{3CF44A78-C9D2-4E9E-BAFA-1AF8A38B0EEA}" srcOrd="0" destOrd="0" presId="urn:microsoft.com/office/officeart/2008/layout/AscendingPictureAccentProcess"/>
    <dgm:cxn modelId="{54B5CE87-7764-4F03-AD6F-DCE972381FB0}" type="presOf" srcId="{637F9F11-161A-4C3C-9BBB-5614C805947F}" destId="{3CF44A78-C9D2-4E9E-BAFA-1AF8A38B0EEA}" srcOrd="0" destOrd="1" presId="urn:microsoft.com/office/officeart/2008/layout/AscendingPictureAccentProcess"/>
    <dgm:cxn modelId="{4C515DA2-9B21-4008-9E49-71B13AA5CC57}" type="presOf" srcId="{C4E56E8C-BC76-4193-931D-0372909FB092}" destId="{3CF44A78-C9D2-4E9E-BAFA-1AF8A38B0EEA}" srcOrd="0" destOrd="3" presId="urn:microsoft.com/office/officeart/2008/layout/AscendingPictureAccentProcess"/>
    <dgm:cxn modelId="{8DEF2717-D471-439E-826D-667486041673}" type="presOf" srcId="{8E3DABE6-F947-4EEB-87DB-1C87BA73A9F8}" destId="{64BEB3C2-CF63-4473-81D5-53D149D00E91}" srcOrd="0" destOrd="3" presId="urn:microsoft.com/office/officeart/2008/layout/AscendingPictureAccentProcess"/>
    <dgm:cxn modelId="{B9DBD037-EDD4-4825-B3C7-AB1212B11AEB}" srcId="{25038441-2185-410D-8F98-909FD8021BF2}" destId="{9300BF5E-0856-43FB-8F61-8384D8F54F5F}" srcOrd="2" destOrd="0" parTransId="{C8226F45-B2EB-4A07-831C-638D9C5B854E}" sibTransId="{6D1D1918-AE65-4068-9619-9E16A93710D2}"/>
    <dgm:cxn modelId="{9A254DE8-3698-4381-BA59-08A4B5CECD97}" srcId="{1A5F7FF4-271B-49F7-8506-905A291F4E00}" destId="{3E290FF0-03CA-4CE6-A348-7D2F6ADEAD54}" srcOrd="0" destOrd="0" parTransId="{ECEB1DF0-4696-4665-82AF-267C05B3766A}" sibTransId="{1D67CF70-E1FF-4790-A668-F4679A0B14C6}"/>
    <dgm:cxn modelId="{9AFB13CF-C8AC-4C9B-BDD0-DEC1836643A5}" srcId="{A0CF1985-91F0-47B3-AB83-A02A12A79146}" destId="{1A5F7FF4-271B-49F7-8506-905A291F4E00}" srcOrd="0" destOrd="0" parTransId="{D330F910-B951-4D6D-B126-71358FC2F494}" sibTransId="{2CC87949-50E8-46DE-B177-1FB030749D11}"/>
    <dgm:cxn modelId="{ABDD5619-3E46-4554-83B3-B6D350C05D13}" type="presOf" srcId="{33437912-0BDB-4EA5-BC97-FC4EDCCA450F}" destId="{4CC4FD0B-8F88-4121-98ED-520C8E880A76}" srcOrd="0" destOrd="0" presId="urn:microsoft.com/office/officeart/2008/layout/AscendingPictureAccentProcess"/>
    <dgm:cxn modelId="{0DD70279-ABA5-42B4-BCDF-F7A90EEFFD98}" srcId="{A82C0974-086E-483F-B965-C9EF5B9B397A}" destId="{A9BE4C43-C6B4-4035-A125-2D4C90CC7F44}" srcOrd="1" destOrd="0" parTransId="{4845C879-B136-46C4-B34D-D26B30B3273F}" sibTransId="{84678295-7539-4E1C-A521-4CB5D18DE9E9}"/>
    <dgm:cxn modelId="{47D0227B-BAAA-45A8-80E8-8389FE271FF7}" type="presOf" srcId="{A9BE4C43-C6B4-4035-A125-2D4C90CC7F44}" destId="{64BEB3C2-CF63-4473-81D5-53D149D00E91}" srcOrd="0" destOrd="1" presId="urn:microsoft.com/office/officeart/2008/layout/AscendingPictureAccentProcess"/>
    <dgm:cxn modelId="{6DD9500C-FF52-4C11-8BD7-06AF2FCE9880}" type="presOf" srcId="{0E74AF7E-2792-4726-95F5-CCC8EDA3485C}" destId="{F53B30C9-093D-42A7-A9AE-6A7B2EE423D1}" srcOrd="0" destOrd="1" presId="urn:microsoft.com/office/officeart/2008/layout/AscendingPictureAccentProcess"/>
    <dgm:cxn modelId="{599B622C-0136-4CFC-815E-552744A9CED7}" srcId="{33437912-0BDB-4EA5-BC97-FC4EDCCA450F}" destId="{CF6A1D71-8864-474E-BBB7-949640F3722E}" srcOrd="2" destOrd="0" parTransId="{25D70D88-86AA-4A81-9914-6F72060484FE}" sibTransId="{4B970659-2EE8-4760-8105-FE8BFFF27619}"/>
    <dgm:cxn modelId="{54FAAA71-D9DA-49AA-B994-409417D248A9}" type="presOf" srcId="{3E290FF0-03CA-4CE6-A348-7D2F6ADEAD54}" destId="{518D5CA4-81A7-470F-9981-1E4EEE3822A3}" srcOrd="0" destOrd="0" presId="urn:microsoft.com/office/officeart/2008/layout/AscendingPictureAccentProcess"/>
    <dgm:cxn modelId="{0DAD40F5-A743-4535-AF9B-CB85E902BE13}" type="presOf" srcId="{D9B55229-0E5C-4654-A76A-EDD58B40DA43}" destId="{F53B30C9-093D-42A7-A9AE-6A7B2EE423D1}" srcOrd="0" destOrd="0" presId="urn:microsoft.com/office/officeart/2008/layout/AscendingPictureAccentProcess"/>
    <dgm:cxn modelId="{03B2A30E-9181-47B7-87F1-0300CF2DB524}" type="presOf" srcId="{72A924EA-2559-4AA6-B23E-D98D15B72BE9}" destId="{922034FD-2FBF-4D0E-B75D-D213F2816516}" srcOrd="0" destOrd="0" presId="urn:microsoft.com/office/officeart/2008/layout/AscendingPictureAccentProcess"/>
    <dgm:cxn modelId="{DF6B2C5F-1642-4512-A1EB-D0E3BBC28093}" type="presOf" srcId="{A82C0974-086E-483F-B965-C9EF5B9B397A}" destId="{D4384921-9FFD-4764-A6B2-CC9ADF92EA43}" srcOrd="0" destOrd="0" presId="urn:microsoft.com/office/officeart/2008/layout/AscendingPictureAccentProcess"/>
    <dgm:cxn modelId="{CBE3E152-E003-413E-9764-9862AA054D02}" srcId="{A82C0974-086E-483F-B965-C9EF5B9B397A}" destId="{8E3DABE6-F947-4EEB-87DB-1C87BA73A9F8}" srcOrd="3" destOrd="0" parTransId="{CBF8CED9-7F1E-464C-8C13-144E02DFD42A}" sibTransId="{E68D3137-14CE-482E-BFEB-5A84B81E3991}"/>
    <dgm:cxn modelId="{C9EAAFC9-FB2C-46E8-AD70-1E542A862AF9}" type="presOf" srcId="{25038441-2185-410D-8F98-909FD8021BF2}" destId="{8F8CD07D-C078-40C0-997F-DA0A62E543E3}" srcOrd="0" destOrd="0" presId="urn:microsoft.com/office/officeart/2008/layout/AscendingPictureAccentProcess"/>
    <dgm:cxn modelId="{CA189C69-B16D-42DB-B681-BC09FE666ED4}" type="presOf" srcId="{2CC87949-50E8-46DE-B177-1FB030749D11}" destId="{22362F27-B5B8-47F2-9830-058B6FB19F13}" srcOrd="0" destOrd="0" presId="urn:microsoft.com/office/officeart/2008/layout/AscendingPictureAccentProcess"/>
    <dgm:cxn modelId="{381CD68E-D4A9-4E06-8D10-D2C3F0A25E90}" srcId="{33437912-0BDB-4EA5-BC97-FC4EDCCA450F}" destId="{637F9F11-161A-4C3C-9BBB-5614C805947F}" srcOrd="1" destOrd="0" parTransId="{0BACAC9B-70EA-47D2-ACAF-AF8D64F2361E}" sibTransId="{A264329B-644B-4C92-A274-DE843D1C8088}"/>
    <dgm:cxn modelId="{911467EB-FEC9-4F0D-8237-57D571DA1777}" srcId="{25038441-2185-410D-8F98-909FD8021BF2}" destId="{3B3A1166-7175-4230-A9A7-E88ED28F5522}" srcOrd="1" destOrd="0" parTransId="{0AEA89FB-970F-4D34-ABCE-E7014B04BFFD}" sibTransId="{785FC2A2-402B-4F42-BE21-CD1B89DF7EB4}"/>
    <dgm:cxn modelId="{B31AA996-25E5-468D-BC63-62767A424E88}" srcId="{A0CF1985-91F0-47B3-AB83-A02A12A79146}" destId="{25038441-2185-410D-8F98-909FD8021BF2}" srcOrd="3" destOrd="0" parTransId="{46D84C8A-FE5E-445C-B5AB-BD9DC6DB1B31}" sibTransId="{CF4DD6F5-2E22-45C9-8A59-B4ECDB50BBAB}"/>
    <dgm:cxn modelId="{2AF23B66-28CF-42D5-82C9-180DF8377BB5}" srcId="{A82C0974-086E-483F-B965-C9EF5B9B397A}" destId="{AA593E28-3E21-4C32-953B-5D3A6BED71DD}" srcOrd="0" destOrd="0" parTransId="{BBF0EE16-1BDA-49C3-BDDA-0D8172BC44A9}" sibTransId="{C98AD1D3-F349-4812-99E9-6660B7E9C274}"/>
    <dgm:cxn modelId="{B65D7166-FED0-4EE0-94A4-7060EF502CC0}" type="presParOf" srcId="{E18CE3F5-282E-410F-85EB-18362B15D966}" destId="{60F90608-11DF-4FCC-BF77-B2801568177B}" srcOrd="0" destOrd="0" presId="urn:microsoft.com/office/officeart/2008/layout/AscendingPictureAccentProcess"/>
    <dgm:cxn modelId="{77A8E417-6C90-43E6-895A-E5C2795A3E82}" type="presParOf" srcId="{E18CE3F5-282E-410F-85EB-18362B15D966}" destId="{584A7B72-56DE-46BF-AE3B-E23489DB034A}" srcOrd="1" destOrd="0" presId="urn:microsoft.com/office/officeart/2008/layout/AscendingPictureAccentProcess"/>
    <dgm:cxn modelId="{C4E09512-F3CE-49F3-B3C8-8C157824ADCA}" type="presParOf" srcId="{E18CE3F5-282E-410F-85EB-18362B15D966}" destId="{868ED62A-FD4F-43A2-ACD1-4A498DE1D726}" srcOrd="2" destOrd="0" presId="urn:microsoft.com/office/officeart/2008/layout/AscendingPictureAccentProcess"/>
    <dgm:cxn modelId="{00FDA169-B913-4258-AAB5-9BB6F9B1462C}" type="presParOf" srcId="{E18CE3F5-282E-410F-85EB-18362B15D966}" destId="{1FBAFDF3-34E1-43C3-AD36-F85580875B54}" srcOrd="3" destOrd="0" presId="urn:microsoft.com/office/officeart/2008/layout/AscendingPictureAccentProcess"/>
    <dgm:cxn modelId="{3B4AC5EC-68BA-4DF2-A4A9-F5A8424FAA53}" type="presParOf" srcId="{E18CE3F5-282E-410F-85EB-18362B15D966}" destId="{2CDA5FBD-50A5-4E08-9997-7215A5FF8F2D}" srcOrd="4" destOrd="0" presId="urn:microsoft.com/office/officeart/2008/layout/AscendingPictureAccentProcess"/>
    <dgm:cxn modelId="{B216A45D-C3B4-41FC-A400-6B80CF275092}" type="presParOf" srcId="{E18CE3F5-282E-410F-85EB-18362B15D966}" destId="{86A05599-CE8D-45ED-81F2-0E12E551C8A8}" srcOrd="5" destOrd="0" presId="urn:microsoft.com/office/officeart/2008/layout/AscendingPictureAccentProcess"/>
    <dgm:cxn modelId="{CB55C907-87D4-475A-A4DF-5DEB4F958DCF}" type="presParOf" srcId="{E18CE3F5-282E-410F-85EB-18362B15D966}" destId="{D17CF5D5-4B2C-40EB-9BE7-8432C8A2DF86}" srcOrd="6" destOrd="0" presId="urn:microsoft.com/office/officeart/2008/layout/AscendingPictureAccentProcess"/>
    <dgm:cxn modelId="{B8878213-9CDA-4D91-AA11-A850505E5EB6}" type="presParOf" srcId="{E18CE3F5-282E-410F-85EB-18362B15D966}" destId="{8ECC7BCC-32E6-45F6-BCE3-09A8D185FBBD}" srcOrd="7" destOrd="0" presId="urn:microsoft.com/office/officeart/2008/layout/AscendingPictureAccentProcess"/>
    <dgm:cxn modelId="{C806AAFD-D4CE-42FF-B387-3B222753D6F9}" type="presParOf" srcId="{E18CE3F5-282E-410F-85EB-18362B15D966}" destId="{B94D28CB-93AF-43AB-A07F-CF6DAA9E9A94}" srcOrd="8" destOrd="0" presId="urn:microsoft.com/office/officeart/2008/layout/AscendingPictureAccentProcess"/>
    <dgm:cxn modelId="{5FB9EF60-6E3C-4C49-9419-38EDED2FEA42}" type="presParOf" srcId="{E18CE3F5-282E-410F-85EB-18362B15D966}" destId="{A0ADFF9B-173C-4B71-9F6B-D6971C5FB43E}" srcOrd="9" destOrd="0" presId="urn:microsoft.com/office/officeart/2008/layout/AscendingPictureAccentProcess"/>
    <dgm:cxn modelId="{F9CB912B-82C2-4D6E-A70F-2502B8252465}" type="presParOf" srcId="{E18CE3F5-282E-410F-85EB-18362B15D966}" destId="{59756C17-C160-46EE-9372-C9D4E965B156}" srcOrd="10" destOrd="0" presId="urn:microsoft.com/office/officeart/2008/layout/AscendingPictureAccentProcess"/>
    <dgm:cxn modelId="{11D03A19-B239-4DC8-9C1C-DEE88B3A582A}" type="presParOf" srcId="{E18CE3F5-282E-410F-85EB-18362B15D966}" destId="{F4CEB4A5-4C88-4E95-9F8F-4EC40FB01F15}" srcOrd="11" destOrd="0" presId="urn:microsoft.com/office/officeart/2008/layout/AscendingPictureAccentProcess"/>
    <dgm:cxn modelId="{8008B0B3-E38D-49BC-A6FA-8F8368C32DDB}" type="presParOf" srcId="{E18CE3F5-282E-410F-85EB-18362B15D966}" destId="{D403B9D7-7AEB-4BAA-A96B-ABA23DEC22E0}" srcOrd="12" destOrd="0" presId="urn:microsoft.com/office/officeart/2008/layout/AscendingPictureAccentProcess"/>
    <dgm:cxn modelId="{0919C0C2-4824-4435-B4DE-9CE22F50CED2}" type="presParOf" srcId="{E18CE3F5-282E-410F-85EB-18362B15D966}" destId="{D0B49B59-3EE7-4E47-A9D1-DBD3A12DE95C}" srcOrd="13" destOrd="0" presId="urn:microsoft.com/office/officeart/2008/layout/AscendingPictureAccentProcess"/>
    <dgm:cxn modelId="{3B1384A3-40A8-4D70-8622-B2AF047600D4}" type="presParOf" srcId="{E18CE3F5-282E-410F-85EB-18362B15D966}" destId="{1BCB870E-EFAA-4F21-AE53-BA8003C3B3B6}" srcOrd="14" destOrd="0" presId="urn:microsoft.com/office/officeart/2008/layout/AscendingPictureAccentProcess"/>
    <dgm:cxn modelId="{5C39DF7A-F2C2-4CB7-96EC-E127E84DCC8C}" type="presParOf" srcId="{E18CE3F5-282E-410F-85EB-18362B15D966}" destId="{B2AD8C5F-8C24-47CC-84EF-43D723D636B0}" srcOrd="15" destOrd="0" presId="urn:microsoft.com/office/officeart/2008/layout/AscendingPictureAccentProcess"/>
    <dgm:cxn modelId="{72C3D3F5-98B1-4B30-ACCA-7C1EEB1F2791}" type="presParOf" srcId="{E18CE3F5-282E-410F-85EB-18362B15D966}" destId="{518D5CA4-81A7-470F-9981-1E4EEE3822A3}" srcOrd="16" destOrd="0" presId="urn:microsoft.com/office/officeart/2008/layout/AscendingPictureAccentProcess"/>
    <dgm:cxn modelId="{D4904C2F-7D8D-4A37-A593-BE0E69B6F174}" type="presParOf" srcId="{E18CE3F5-282E-410F-85EB-18362B15D966}" destId="{B86C4EE2-7800-4329-8B9A-B98C6F454A52}" srcOrd="17" destOrd="0" presId="urn:microsoft.com/office/officeart/2008/layout/AscendingPictureAccentProcess"/>
    <dgm:cxn modelId="{44CBC68A-1ABF-4CF2-A701-A167ECC6CF6A}" type="presParOf" srcId="{B86C4EE2-7800-4329-8B9A-B98C6F454A52}" destId="{22362F27-B5B8-47F2-9830-058B6FB19F13}" srcOrd="0" destOrd="0" presId="urn:microsoft.com/office/officeart/2008/layout/AscendingPictureAccentProcess"/>
    <dgm:cxn modelId="{22D6DD72-2AFC-40AF-9AD0-12A3F7B2C85B}" type="presParOf" srcId="{E18CE3F5-282E-410F-85EB-18362B15D966}" destId="{4CC4FD0B-8F88-4121-98ED-520C8E880A76}" srcOrd="18" destOrd="0" presId="urn:microsoft.com/office/officeart/2008/layout/AscendingPictureAccentProcess"/>
    <dgm:cxn modelId="{5984B3D1-35E8-4762-A648-545BFC36F699}" type="presParOf" srcId="{E18CE3F5-282E-410F-85EB-18362B15D966}" destId="{3CF44A78-C9D2-4E9E-BAFA-1AF8A38B0EEA}" srcOrd="19" destOrd="0" presId="urn:microsoft.com/office/officeart/2008/layout/AscendingPictureAccentProcess"/>
    <dgm:cxn modelId="{E0C3E8B3-2710-47C8-84A8-FD747E412DF6}" type="presParOf" srcId="{E18CE3F5-282E-410F-85EB-18362B15D966}" destId="{6C1A7E7F-F771-486D-A5E1-EBA82BBBEB1F}" srcOrd="20" destOrd="0" presId="urn:microsoft.com/office/officeart/2008/layout/AscendingPictureAccentProcess"/>
    <dgm:cxn modelId="{AC684505-4415-422E-857F-0B2224B53F55}" type="presParOf" srcId="{6C1A7E7F-F771-486D-A5E1-EBA82BBBEB1F}" destId="{749D3DDD-FF16-4EB4-B67E-3A50D8E6487F}" srcOrd="0" destOrd="0" presId="urn:microsoft.com/office/officeart/2008/layout/AscendingPictureAccentProcess"/>
    <dgm:cxn modelId="{11324DEC-BA7D-4026-A645-D73BB0D16C8D}" type="presParOf" srcId="{E18CE3F5-282E-410F-85EB-18362B15D966}" destId="{D4384921-9FFD-4764-A6B2-CC9ADF92EA43}" srcOrd="21" destOrd="0" presId="urn:microsoft.com/office/officeart/2008/layout/AscendingPictureAccentProcess"/>
    <dgm:cxn modelId="{94572A2D-82E4-4280-8271-A7D30FCC48AF}" type="presParOf" srcId="{E18CE3F5-282E-410F-85EB-18362B15D966}" destId="{64BEB3C2-CF63-4473-81D5-53D149D00E91}" srcOrd="22" destOrd="0" presId="urn:microsoft.com/office/officeart/2008/layout/AscendingPictureAccentProcess"/>
    <dgm:cxn modelId="{F8837653-BC6A-46BF-AFA9-28F82ABB4C7C}" type="presParOf" srcId="{E18CE3F5-282E-410F-85EB-18362B15D966}" destId="{B2871831-8C86-4880-8847-98A832FFFA2E}" srcOrd="23" destOrd="0" presId="urn:microsoft.com/office/officeart/2008/layout/AscendingPictureAccentProcess"/>
    <dgm:cxn modelId="{E247DBF5-03E9-4ADC-B1E6-13515A37973F}" type="presParOf" srcId="{B2871831-8C86-4880-8847-98A832FFFA2E}" destId="{EDAA2BC3-852C-468C-8ADA-B24CFC67780F}" srcOrd="0" destOrd="0" presId="urn:microsoft.com/office/officeart/2008/layout/AscendingPictureAccentProcess"/>
    <dgm:cxn modelId="{8C416038-3AD4-4FDD-8B2E-12985E45A62C}" type="presParOf" srcId="{E18CE3F5-282E-410F-85EB-18362B15D966}" destId="{8F8CD07D-C078-40C0-997F-DA0A62E543E3}" srcOrd="24" destOrd="0" presId="urn:microsoft.com/office/officeart/2008/layout/AscendingPictureAccentProcess"/>
    <dgm:cxn modelId="{029A0EB4-6DA3-48E2-BD8E-2E85936F84BF}" type="presParOf" srcId="{E18CE3F5-282E-410F-85EB-18362B15D966}" destId="{B5BEDEAA-8D1B-4340-A45C-7FA9463518BB}" srcOrd="25" destOrd="0" presId="urn:microsoft.com/office/officeart/2008/layout/AscendingPictureAccentProcess"/>
    <dgm:cxn modelId="{8E2F4AAB-5D7D-4F91-A1D3-7EAD7DDB2430}" type="presParOf" srcId="{E18CE3F5-282E-410F-85EB-18362B15D966}" destId="{18E1C933-BE00-4A09-A6C0-E8A4C457DDB4}" srcOrd="26" destOrd="0" presId="urn:microsoft.com/office/officeart/2008/layout/AscendingPictureAccentProcess"/>
    <dgm:cxn modelId="{4E0D8EB9-265C-48F2-96B8-6582E2BBE509}" type="presParOf" srcId="{18E1C933-BE00-4A09-A6C0-E8A4C457DDB4}" destId="{1217CA40-3CF4-444F-A412-4C5E1CB9270B}" srcOrd="0" destOrd="0" presId="urn:microsoft.com/office/officeart/2008/layout/AscendingPictureAccentProcess"/>
    <dgm:cxn modelId="{DA3410C4-0A06-4340-AC07-D5F381EF9B53}" type="presParOf" srcId="{E18CE3F5-282E-410F-85EB-18362B15D966}" destId="{922034FD-2FBF-4D0E-B75D-D213F2816516}" srcOrd="27" destOrd="0" presId="urn:microsoft.com/office/officeart/2008/layout/AscendingPictureAccentProcess"/>
    <dgm:cxn modelId="{CDA44BF8-6C07-46CE-A52C-3B3D609FE868}" type="presParOf" srcId="{E18CE3F5-282E-410F-85EB-18362B15D966}" destId="{F53B30C9-093D-42A7-A9AE-6A7B2EE423D1}" srcOrd="28" destOrd="0" presId="urn:microsoft.com/office/officeart/2008/layout/AscendingPictureAccentProcess"/>
    <dgm:cxn modelId="{A4DD5A14-2A38-4550-9A62-2ABDDEF6F745}" type="presParOf" srcId="{E18CE3F5-282E-410F-85EB-18362B15D966}" destId="{BB72438C-11B6-468C-9A6A-767656162482}" srcOrd="29" destOrd="0" presId="urn:microsoft.com/office/officeart/2008/layout/AscendingPictureAccentProcess"/>
    <dgm:cxn modelId="{77C88CFE-FDEC-4D3E-A170-73BBEDE53750}" type="presParOf" srcId="{BB72438C-11B6-468C-9A6A-767656162482}" destId="{5AB4B32D-9130-4EF3-AE63-693BB9AE8350}"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90608-11DF-4FCC-BF77-B2801568177B}">
      <dsp:nvSpPr>
        <dsp:cNvPr id="0" name=""/>
        <dsp:cNvSpPr/>
      </dsp:nvSpPr>
      <dsp:spPr>
        <a:xfrm>
          <a:off x="2807003" y="3794800"/>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4A7B72-56DE-46BF-AE3B-E23489DB034A}">
      <dsp:nvSpPr>
        <dsp:cNvPr id="0" name=""/>
        <dsp:cNvSpPr/>
      </dsp:nvSpPr>
      <dsp:spPr>
        <a:xfrm>
          <a:off x="2651475" y="3857950"/>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ED62A-FD4F-43A2-ACD1-4A498DE1D726}">
      <dsp:nvSpPr>
        <dsp:cNvPr id="0" name=""/>
        <dsp:cNvSpPr/>
      </dsp:nvSpPr>
      <dsp:spPr>
        <a:xfrm>
          <a:off x="2492386" y="3910155"/>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BAFDF3-34E1-43C3-AD36-F85580875B54}">
      <dsp:nvSpPr>
        <dsp:cNvPr id="0" name=""/>
        <dsp:cNvSpPr/>
      </dsp:nvSpPr>
      <dsp:spPr>
        <a:xfrm>
          <a:off x="2331516" y="3950571"/>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A5FBD-50A5-4E08-9997-7215A5FF8F2D}">
      <dsp:nvSpPr>
        <dsp:cNvPr id="0" name=""/>
        <dsp:cNvSpPr/>
      </dsp:nvSpPr>
      <dsp:spPr>
        <a:xfrm>
          <a:off x="3654688" y="3183500"/>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05599-CE8D-45ED-81F2-0E12E551C8A8}">
      <dsp:nvSpPr>
        <dsp:cNvPr id="0" name=""/>
        <dsp:cNvSpPr/>
      </dsp:nvSpPr>
      <dsp:spPr>
        <a:xfrm>
          <a:off x="3531809" y="3308118"/>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CF5D5-4B2C-40EB-9BE7-8432C8A2DF86}">
      <dsp:nvSpPr>
        <dsp:cNvPr id="0" name=""/>
        <dsp:cNvSpPr/>
      </dsp:nvSpPr>
      <dsp:spPr>
        <a:xfrm>
          <a:off x="4164011" y="2425692"/>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C7BCC-32E6-45F6-BCE3-09A8D185FBBD}">
      <dsp:nvSpPr>
        <dsp:cNvPr id="0" name=""/>
        <dsp:cNvSpPr/>
      </dsp:nvSpPr>
      <dsp:spPr>
        <a:xfrm>
          <a:off x="4437669" y="1502428"/>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D28CB-93AF-43AB-A07F-CF6DAA9E9A94}">
      <dsp:nvSpPr>
        <dsp:cNvPr id="0" name=""/>
        <dsp:cNvSpPr/>
      </dsp:nvSpPr>
      <dsp:spPr>
        <a:xfrm>
          <a:off x="4300543" y="410341"/>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DFF9B-173C-4B71-9F6B-D6971C5FB43E}">
      <dsp:nvSpPr>
        <dsp:cNvPr id="0" name=""/>
        <dsp:cNvSpPr/>
      </dsp:nvSpPr>
      <dsp:spPr>
        <a:xfrm>
          <a:off x="4402645" y="331613"/>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56C17-C160-46EE-9372-C9D4E965B156}">
      <dsp:nvSpPr>
        <dsp:cNvPr id="0" name=""/>
        <dsp:cNvSpPr/>
      </dsp:nvSpPr>
      <dsp:spPr>
        <a:xfrm>
          <a:off x="4504747" y="252464"/>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EB4A5-4C88-4E95-9F8F-4EC40FB01F15}">
      <dsp:nvSpPr>
        <dsp:cNvPr id="0" name=""/>
        <dsp:cNvSpPr/>
      </dsp:nvSpPr>
      <dsp:spPr>
        <a:xfrm>
          <a:off x="4606849" y="331613"/>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3B9D7-7AEB-4BAA-A96B-ABA23DEC22E0}">
      <dsp:nvSpPr>
        <dsp:cNvPr id="0" name=""/>
        <dsp:cNvSpPr/>
      </dsp:nvSpPr>
      <dsp:spPr>
        <a:xfrm>
          <a:off x="4708952" y="410341"/>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B49B59-3EE7-4E47-A9D1-DBD3A12DE95C}">
      <dsp:nvSpPr>
        <dsp:cNvPr id="0" name=""/>
        <dsp:cNvSpPr/>
      </dsp:nvSpPr>
      <dsp:spPr>
        <a:xfrm>
          <a:off x="4504747" y="419182"/>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B870E-EFAA-4F21-AE53-BA8003C3B3B6}">
      <dsp:nvSpPr>
        <dsp:cNvPr id="0" name=""/>
        <dsp:cNvSpPr/>
      </dsp:nvSpPr>
      <dsp:spPr>
        <a:xfrm>
          <a:off x="4504747" y="585900"/>
          <a:ext cx="70046" cy="7004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D8C5F-8C24-47CC-84EF-43D723D636B0}">
      <dsp:nvSpPr>
        <dsp:cNvPr id="0" name=""/>
        <dsp:cNvSpPr/>
      </dsp:nvSpPr>
      <dsp:spPr>
        <a:xfrm>
          <a:off x="1941509" y="4095056"/>
          <a:ext cx="1510161" cy="4050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651" tIns="41910" rIns="41910" bIns="41910" numCol="1" spcCol="1270" anchor="ctr" anchorCtr="0">
          <a:noAutofit/>
        </a:bodyPr>
        <a:lstStyle/>
        <a:p>
          <a:pPr lvl="0" algn="l" defTabSz="466725">
            <a:lnSpc>
              <a:spcPct val="90000"/>
            </a:lnSpc>
            <a:spcBef>
              <a:spcPct val="0"/>
            </a:spcBef>
            <a:spcAft>
              <a:spcPct val="35000"/>
            </a:spcAft>
          </a:pPr>
          <a:r>
            <a:rPr lang="fr-FR" sz="1050" kern="1200" dirty="0" err="1"/>
            <a:t>Collect</a:t>
          </a:r>
          <a:r>
            <a:rPr lang="fr-FR" sz="1050" kern="1200" dirty="0"/>
            <a:t> and </a:t>
          </a:r>
          <a:r>
            <a:rPr lang="fr-FR" sz="1050" kern="1200" dirty="0" err="1"/>
            <a:t>Classify</a:t>
          </a:r>
          <a:r>
            <a:rPr lang="fr-FR" sz="1050" kern="1200" dirty="0"/>
            <a:t> data</a:t>
          </a:r>
          <a:endParaRPr lang="en-US" sz="1050" kern="1200" dirty="0"/>
        </a:p>
      </dsp:txBody>
      <dsp:txXfrm>
        <a:off x="1961280" y="4114827"/>
        <a:ext cx="1470619" cy="365464"/>
      </dsp:txXfrm>
    </dsp:sp>
    <dsp:sp modelId="{518D5CA4-81A7-470F-9981-1E4EEE3822A3}">
      <dsp:nvSpPr>
        <dsp:cNvPr id="0" name=""/>
        <dsp:cNvSpPr/>
      </dsp:nvSpPr>
      <dsp:spPr>
        <a:xfrm>
          <a:off x="3451671" y="4095056"/>
          <a:ext cx="3389552" cy="405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15240" rIns="15240" bIns="15240" numCol="1" spcCol="1270" anchor="t" anchorCtr="0">
          <a:noAutofit/>
        </a:bodyPr>
        <a:lstStyle/>
        <a:p>
          <a:pPr marL="57150" lvl="1" indent="-57150" algn="l" defTabSz="266700">
            <a:lnSpc>
              <a:spcPct val="90000"/>
            </a:lnSpc>
            <a:spcBef>
              <a:spcPct val="0"/>
            </a:spcBef>
            <a:spcAft>
              <a:spcPct val="15000"/>
            </a:spcAft>
            <a:buChar char="••"/>
          </a:pPr>
          <a:r>
            <a:rPr lang="fr-FR" sz="600" kern="1200" dirty="0" err="1"/>
            <a:t>Collect</a:t>
          </a:r>
          <a:r>
            <a:rPr lang="fr-FR" sz="600" kern="1200" dirty="0"/>
            <a:t> last 12 </a:t>
          </a:r>
          <a:r>
            <a:rPr lang="fr-FR" sz="600" kern="1200" dirty="0" err="1"/>
            <a:t>months</a:t>
          </a:r>
          <a:r>
            <a:rPr lang="fr-FR" sz="600" kern="1200" dirty="0"/>
            <a:t> data per type of </a:t>
          </a:r>
          <a:r>
            <a:rPr lang="fr-FR" sz="600" kern="1200" dirty="0" err="1"/>
            <a:t>cost</a:t>
          </a:r>
          <a:r>
            <a:rPr lang="fr-FR" sz="600" kern="1200" dirty="0"/>
            <a:t>, </a:t>
          </a:r>
          <a:r>
            <a:rPr lang="fr-FR" sz="600" kern="1200" dirty="0" err="1"/>
            <a:t>invoices</a:t>
          </a:r>
          <a:r>
            <a:rPr lang="fr-FR" sz="600" kern="1200" dirty="0"/>
            <a:t>, SAP data, </a:t>
          </a:r>
          <a:r>
            <a:rPr lang="fr-FR" sz="600" kern="1200" dirty="0" err="1"/>
            <a:t>investments</a:t>
          </a:r>
          <a:r>
            <a:rPr lang="fr-FR" sz="600" kern="1200" dirty="0"/>
            <a:t>, premium </a:t>
          </a:r>
          <a:r>
            <a:rPr lang="fr-FR" sz="600" kern="1200" dirty="0" err="1"/>
            <a:t>freights</a:t>
          </a:r>
          <a:r>
            <a:rPr lang="fr-FR" sz="600" kern="1200" dirty="0"/>
            <a:t>, calibration </a:t>
          </a:r>
          <a:r>
            <a:rPr lang="fr-FR" sz="600" kern="1200" dirty="0" err="1"/>
            <a:t>costs</a:t>
          </a:r>
          <a:r>
            <a:rPr lang="fr-FR" sz="600" kern="1200" dirty="0"/>
            <a:t>…</a:t>
          </a:r>
          <a:endParaRPr lang="en-US" sz="600" kern="1200" dirty="0"/>
        </a:p>
        <a:p>
          <a:pPr marL="57150" lvl="1" indent="-57150" algn="l" defTabSz="266700">
            <a:lnSpc>
              <a:spcPct val="90000"/>
            </a:lnSpc>
            <a:spcBef>
              <a:spcPct val="0"/>
            </a:spcBef>
            <a:spcAft>
              <a:spcPct val="15000"/>
            </a:spcAft>
            <a:buChar char="••"/>
          </a:pPr>
          <a:r>
            <a:rPr lang="fr-FR" sz="600" kern="1200" dirty="0"/>
            <a:t>Use </a:t>
          </a:r>
          <a:r>
            <a:rPr lang="fr-FR" sz="600" kern="1200" dirty="0" err="1"/>
            <a:t>CoPQ</a:t>
          </a:r>
          <a:r>
            <a:rPr lang="fr-FR" sz="600" kern="1200" dirty="0"/>
            <a:t> table to </a:t>
          </a:r>
          <a:r>
            <a:rPr lang="fr-FR" sz="600" kern="1200" dirty="0" err="1"/>
            <a:t>classify</a:t>
          </a:r>
          <a:r>
            <a:rPr lang="fr-FR" sz="600" kern="1200" dirty="0"/>
            <a:t> </a:t>
          </a:r>
          <a:r>
            <a:rPr lang="fr-FR" sz="600" kern="1200" dirty="0" err="1"/>
            <a:t>them</a:t>
          </a:r>
          <a:endParaRPr lang="en-US" sz="600" kern="1200" dirty="0"/>
        </a:p>
      </dsp:txBody>
      <dsp:txXfrm>
        <a:off x="3451671" y="4095056"/>
        <a:ext cx="3389552" cy="405006"/>
      </dsp:txXfrm>
    </dsp:sp>
    <dsp:sp modelId="{22362F27-B5B8-47F2-9830-058B6FB19F13}">
      <dsp:nvSpPr>
        <dsp:cNvPr id="0" name=""/>
        <dsp:cNvSpPr/>
      </dsp:nvSpPr>
      <dsp:spPr>
        <a:xfrm>
          <a:off x="1523010" y="3688155"/>
          <a:ext cx="700467" cy="70013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C4FD0B-8F88-4121-98ED-520C8E880A76}">
      <dsp:nvSpPr>
        <dsp:cNvPr id="0" name=""/>
        <dsp:cNvSpPr/>
      </dsp:nvSpPr>
      <dsp:spPr>
        <a:xfrm>
          <a:off x="3268837" y="3616373"/>
          <a:ext cx="1510161" cy="4050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651" tIns="41910" rIns="41910" bIns="41910" numCol="1" spcCol="1270" anchor="ctr" anchorCtr="0">
          <a:noAutofit/>
        </a:bodyPr>
        <a:lstStyle/>
        <a:p>
          <a:pPr lvl="0" algn="l" defTabSz="466725">
            <a:lnSpc>
              <a:spcPct val="90000"/>
            </a:lnSpc>
            <a:spcBef>
              <a:spcPct val="0"/>
            </a:spcBef>
            <a:spcAft>
              <a:spcPct val="35000"/>
            </a:spcAft>
          </a:pPr>
          <a:r>
            <a:rPr lang="fr-FR" sz="1050" kern="1200" dirty="0" err="1"/>
            <a:t>Define</a:t>
          </a:r>
          <a:r>
            <a:rPr lang="fr-FR" sz="1050" kern="1200" dirty="0"/>
            <a:t> </a:t>
          </a:r>
          <a:r>
            <a:rPr lang="fr-FR" sz="1050" kern="1200" dirty="0" err="1"/>
            <a:t>CoPQ</a:t>
          </a:r>
          <a:endParaRPr lang="en-US" sz="1050" kern="1200" dirty="0"/>
        </a:p>
      </dsp:txBody>
      <dsp:txXfrm>
        <a:off x="3288608" y="3636144"/>
        <a:ext cx="1470619" cy="365464"/>
      </dsp:txXfrm>
    </dsp:sp>
    <dsp:sp modelId="{3CF44A78-C9D2-4E9E-BAFA-1AF8A38B0EEA}">
      <dsp:nvSpPr>
        <dsp:cNvPr id="0" name=""/>
        <dsp:cNvSpPr/>
      </dsp:nvSpPr>
      <dsp:spPr>
        <a:xfrm>
          <a:off x="4778998" y="3616373"/>
          <a:ext cx="2062225" cy="405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15240" rIns="15240" bIns="15240" numCol="1" spcCol="1270" anchor="t" anchorCtr="0">
          <a:noAutofit/>
        </a:bodyPr>
        <a:lstStyle/>
        <a:p>
          <a:pPr marL="57150" lvl="1" indent="-57150" algn="l" defTabSz="266700">
            <a:lnSpc>
              <a:spcPct val="90000"/>
            </a:lnSpc>
            <a:spcBef>
              <a:spcPct val="0"/>
            </a:spcBef>
            <a:spcAft>
              <a:spcPct val="15000"/>
            </a:spcAft>
            <a:buChar char="••"/>
          </a:pPr>
          <a:r>
            <a:rPr lang="fr-FR" sz="600" kern="1200" dirty="0"/>
            <a:t>Team </a:t>
          </a:r>
          <a:r>
            <a:rPr lang="fr-FR" sz="600" kern="1200" dirty="0" err="1"/>
            <a:t>decision</a:t>
          </a:r>
          <a:r>
            <a:rPr lang="fr-FR" sz="600" kern="1200" dirty="0"/>
            <a:t> on </a:t>
          </a:r>
          <a:r>
            <a:rPr lang="fr-FR" sz="600" kern="1200" dirty="0" err="1"/>
            <a:t>costs</a:t>
          </a:r>
          <a:r>
            <a:rPr lang="fr-FR" sz="600" kern="1200" dirty="0"/>
            <a:t> to </a:t>
          </a:r>
          <a:r>
            <a:rPr lang="fr-FR" sz="600" kern="1200" dirty="0" err="1"/>
            <a:t>be</a:t>
          </a:r>
          <a:r>
            <a:rPr lang="fr-FR" sz="600" kern="1200" dirty="0"/>
            <a:t> </a:t>
          </a:r>
          <a:r>
            <a:rPr lang="fr-FR" sz="600" kern="1200" dirty="0" err="1"/>
            <a:t>tackled</a:t>
          </a:r>
          <a:endParaRPr lang="en-US" sz="600" kern="1200" dirty="0"/>
        </a:p>
        <a:p>
          <a:pPr marL="57150" lvl="1" indent="-57150" algn="l" defTabSz="266700">
            <a:lnSpc>
              <a:spcPct val="90000"/>
            </a:lnSpc>
            <a:spcBef>
              <a:spcPct val="0"/>
            </a:spcBef>
            <a:spcAft>
              <a:spcPct val="15000"/>
            </a:spcAft>
            <a:buChar char="••"/>
          </a:pPr>
          <a:r>
            <a:rPr lang="fr-FR" sz="600" kern="1200" dirty="0"/>
            <a:t>Team </a:t>
          </a:r>
          <a:r>
            <a:rPr lang="fr-FR" sz="600" kern="1200" dirty="0" err="1"/>
            <a:t>decision</a:t>
          </a:r>
          <a:r>
            <a:rPr lang="fr-FR" sz="600" kern="1200" dirty="0"/>
            <a:t> on </a:t>
          </a:r>
          <a:r>
            <a:rPr lang="fr-FR" sz="600" kern="1200" dirty="0" err="1"/>
            <a:t>costs</a:t>
          </a:r>
          <a:r>
            <a:rPr lang="fr-FR" sz="600" kern="1200" dirty="0"/>
            <a:t> to </a:t>
          </a:r>
          <a:r>
            <a:rPr lang="fr-FR" sz="600" kern="1200" dirty="0" err="1"/>
            <a:t>be</a:t>
          </a:r>
          <a:r>
            <a:rPr lang="fr-FR" sz="600" kern="1200" dirty="0"/>
            <a:t> </a:t>
          </a:r>
          <a:r>
            <a:rPr lang="fr-FR" sz="600" kern="1200" dirty="0" err="1"/>
            <a:t>collected</a:t>
          </a:r>
          <a:r>
            <a:rPr lang="fr-FR" sz="600" kern="1200" dirty="0"/>
            <a:t> for a </a:t>
          </a:r>
          <a:r>
            <a:rPr lang="fr-FR" sz="600" kern="1200" dirty="0" err="1"/>
            <a:t>next</a:t>
          </a:r>
          <a:r>
            <a:rPr lang="fr-FR" sz="600" kern="1200" dirty="0"/>
            <a:t> session</a:t>
          </a:r>
          <a:endParaRPr lang="en-US" sz="600" kern="1200" dirty="0"/>
        </a:p>
        <a:p>
          <a:pPr marL="57150" lvl="1" indent="-57150" algn="l" defTabSz="266700">
            <a:lnSpc>
              <a:spcPct val="90000"/>
            </a:lnSpc>
            <a:spcBef>
              <a:spcPct val="0"/>
            </a:spcBef>
            <a:spcAft>
              <a:spcPct val="15000"/>
            </a:spcAft>
            <a:buChar char="••"/>
          </a:pPr>
          <a:r>
            <a:rPr lang="fr-FR" sz="600" kern="1200" dirty="0" err="1"/>
            <a:t>Define</a:t>
          </a:r>
          <a:r>
            <a:rPr lang="fr-FR" sz="600" kern="1200" dirty="0"/>
            <a:t> </a:t>
          </a:r>
          <a:r>
            <a:rPr lang="fr-FR" sz="600" kern="1200" dirty="0" err="1"/>
            <a:t>CoPQ</a:t>
          </a:r>
          <a:r>
            <a:rPr lang="fr-FR" sz="600" kern="1200" dirty="0"/>
            <a:t> v1.0</a:t>
          </a:r>
          <a:endParaRPr lang="en-US" sz="600" kern="1200" dirty="0"/>
        </a:p>
        <a:p>
          <a:pPr marL="57150" lvl="1" indent="-57150" algn="l" defTabSz="266700">
            <a:lnSpc>
              <a:spcPct val="90000"/>
            </a:lnSpc>
            <a:spcBef>
              <a:spcPct val="0"/>
            </a:spcBef>
            <a:spcAft>
              <a:spcPct val="15000"/>
            </a:spcAft>
            <a:buChar char="••"/>
          </a:pPr>
          <a:r>
            <a:rPr lang="fr-FR" sz="600" kern="1200" dirty="0" err="1"/>
            <a:t>Estimate</a:t>
          </a:r>
          <a:r>
            <a:rPr lang="fr-FR" sz="600" kern="1200" dirty="0"/>
            <a:t> total </a:t>
          </a:r>
          <a:r>
            <a:rPr lang="fr-FR" sz="600" kern="1200" dirty="0" err="1"/>
            <a:t>opportunities</a:t>
          </a:r>
          <a:endParaRPr lang="en-US" sz="600" kern="1200" dirty="0"/>
        </a:p>
      </dsp:txBody>
      <dsp:txXfrm>
        <a:off x="4778998" y="3616373"/>
        <a:ext cx="2062225" cy="405006"/>
      </dsp:txXfrm>
    </dsp:sp>
    <dsp:sp modelId="{749D3DDD-FF16-4EB4-B67E-3A50D8E6487F}">
      <dsp:nvSpPr>
        <dsp:cNvPr id="0" name=""/>
        <dsp:cNvSpPr/>
      </dsp:nvSpPr>
      <dsp:spPr>
        <a:xfrm>
          <a:off x="2849743" y="3209472"/>
          <a:ext cx="700467" cy="70013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84921-9FFD-4764-A6B2-CC9ADF92EA43}">
      <dsp:nvSpPr>
        <dsp:cNvPr id="0" name=""/>
        <dsp:cNvSpPr/>
      </dsp:nvSpPr>
      <dsp:spPr>
        <a:xfrm>
          <a:off x="3988301" y="2924662"/>
          <a:ext cx="1510161" cy="4050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651" tIns="41910" rIns="41910" bIns="41910" numCol="1" spcCol="1270" anchor="ctr" anchorCtr="0">
          <a:noAutofit/>
        </a:bodyPr>
        <a:lstStyle/>
        <a:p>
          <a:pPr lvl="0" algn="l" defTabSz="466725">
            <a:lnSpc>
              <a:spcPct val="90000"/>
            </a:lnSpc>
            <a:spcBef>
              <a:spcPct val="0"/>
            </a:spcBef>
            <a:spcAft>
              <a:spcPct val="35000"/>
            </a:spcAft>
          </a:pPr>
          <a:r>
            <a:rPr lang="fr-FR" sz="1050" kern="1200" dirty="0" err="1"/>
            <a:t>Define</a:t>
          </a:r>
          <a:r>
            <a:rPr lang="fr-FR" sz="1050" kern="1200" dirty="0"/>
            <a:t> JIDOKA</a:t>
          </a:r>
          <a:endParaRPr lang="en-US" sz="1050" kern="1200" dirty="0"/>
        </a:p>
      </dsp:txBody>
      <dsp:txXfrm>
        <a:off x="4008072" y="2944433"/>
        <a:ext cx="1470619" cy="365464"/>
      </dsp:txXfrm>
    </dsp:sp>
    <dsp:sp modelId="{64BEB3C2-CF63-4473-81D5-53D149D00E91}">
      <dsp:nvSpPr>
        <dsp:cNvPr id="0" name=""/>
        <dsp:cNvSpPr/>
      </dsp:nvSpPr>
      <dsp:spPr>
        <a:xfrm>
          <a:off x="5498462" y="2924662"/>
          <a:ext cx="1342761" cy="405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15240" rIns="15240" bIns="15240" numCol="1" spcCol="1270" anchor="t" anchorCtr="0">
          <a:noAutofit/>
        </a:bodyPr>
        <a:lstStyle/>
        <a:p>
          <a:pPr marL="57150" lvl="1" indent="-57150" algn="l" defTabSz="266700">
            <a:lnSpc>
              <a:spcPct val="90000"/>
            </a:lnSpc>
            <a:spcBef>
              <a:spcPct val="0"/>
            </a:spcBef>
            <a:spcAft>
              <a:spcPct val="15000"/>
            </a:spcAft>
            <a:buChar char="••"/>
          </a:pPr>
          <a:r>
            <a:rPr lang="fr-FR" sz="600" kern="1200" dirty="0" err="1"/>
            <a:t>Prioritize</a:t>
          </a:r>
          <a:r>
            <a:rPr lang="fr-FR" sz="600" kern="1200" dirty="0"/>
            <a:t> simple to </a:t>
          </a:r>
          <a:r>
            <a:rPr lang="fr-FR" sz="600" kern="1200" dirty="0" err="1"/>
            <a:t>complex</a:t>
          </a:r>
          <a:endParaRPr lang="en-US" sz="600" kern="1200" dirty="0"/>
        </a:p>
        <a:p>
          <a:pPr marL="57150" lvl="1" indent="-57150" algn="l" defTabSz="266700">
            <a:lnSpc>
              <a:spcPct val="90000"/>
            </a:lnSpc>
            <a:spcBef>
              <a:spcPct val="0"/>
            </a:spcBef>
            <a:spcAft>
              <a:spcPct val="15000"/>
            </a:spcAft>
            <a:buChar char="••"/>
          </a:pPr>
          <a:r>
            <a:rPr lang="fr-FR" sz="600" kern="1200"/>
            <a:t>Prioritize </a:t>
          </a:r>
          <a:r>
            <a:rPr lang="fr-FR" sz="600" kern="1200" dirty="0" err="1"/>
            <a:t>automatic</a:t>
          </a:r>
          <a:r>
            <a:rPr lang="fr-FR" sz="600" kern="1200" dirty="0"/>
            <a:t> to </a:t>
          </a:r>
          <a:r>
            <a:rPr lang="fr-FR" sz="600" kern="1200" dirty="0" err="1"/>
            <a:t>manual</a:t>
          </a:r>
          <a:endParaRPr lang="en-US" sz="600" kern="1200" dirty="0"/>
        </a:p>
        <a:p>
          <a:pPr marL="57150" lvl="1" indent="-57150" algn="l" defTabSz="266700">
            <a:lnSpc>
              <a:spcPct val="90000"/>
            </a:lnSpc>
            <a:spcBef>
              <a:spcPct val="0"/>
            </a:spcBef>
            <a:spcAft>
              <a:spcPct val="15000"/>
            </a:spcAft>
            <a:buChar char="••"/>
          </a:pPr>
          <a:r>
            <a:rPr lang="fr-FR" sz="600" kern="1200" dirty="0"/>
            <a:t>Go on </a:t>
          </a:r>
          <a:r>
            <a:rPr lang="fr-FR" sz="600" kern="1200" dirty="0" err="1"/>
            <a:t>Gemba</a:t>
          </a:r>
          <a:r>
            <a:rPr lang="fr-FR" sz="600" kern="1200" dirty="0"/>
            <a:t> to test </a:t>
          </a:r>
          <a:r>
            <a:rPr lang="fr-FR" sz="600" kern="1200" dirty="0" err="1"/>
            <a:t>each</a:t>
          </a:r>
          <a:r>
            <a:rPr lang="fr-FR" sz="600" kern="1200" dirty="0"/>
            <a:t> JIDOKA</a:t>
          </a:r>
          <a:endParaRPr lang="en-US" sz="600" kern="1200" dirty="0"/>
        </a:p>
        <a:p>
          <a:pPr marL="57150" lvl="1" indent="-57150" algn="l" defTabSz="266700">
            <a:lnSpc>
              <a:spcPct val="90000"/>
            </a:lnSpc>
            <a:spcBef>
              <a:spcPct val="0"/>
            </a:spcBef>
            <a:spcAft>
              <a:spcPct val="15000"/>
            </a:spcAft>
            <a:buChar char="••"/>
          </a:pPr>
          <a:r>
            <a:rPr lang="fr-FR" sz="600" kern="1200" dirty="0" err="1"/>
            <a:t>Define</a:t>
          </a:r>
          <a:r>
            <a:rPr lang="fr-FR" sz="600" kern="1200" dirty="0"/>
            <a:t> </a:t>
          </a:r>
          <a:r>
            <a:rPr lang="fr-FR" sz="600" kern="1200" dirty="0" err="1"/>
            <a:t>each</a:t>
          </a:r>
          <a:r>
            <a:rPr lang="fr-FR" sz="600" kern="1200" dirty="0"/>
            <a:t> JIDOKA RASCI</a:t>
          </a:r>
          <a:endParaRPr lang="en-US" sz="600" kern="1200" dirty="0"/>
        </a:p>
      </dsp:txBody>
      <dsp:txXfrm>
        <a:off x="5498462" y="2924662"/>
        <a:ext cx="1342761" cy="405006"/>
      </dsp:txXfrm>
    </dsp:sp>
    <dsp:sp modelId="{EDAA2BC3-852C-468C-8ADA-B24CFC67780F}">
      <dsp:nvSpPr>
        <dsp:cNvPr id="0" name=""/>
        <dsp:cNvSpPr/>
      </dsp:nvSpPr>
      <dsp:spPr>
        <a:xfrm>
          <a:off x="3569207" y="2517761"/>
          <a:ext cx="700467" cy="70013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CD07D-C078-40C0-997F-DA0A62E543E3}">
      <dsp:nvSpPr>
        <dsp:cNvPr id="0" name=""/>
        <dsp:cNvSpPr/>
      </dsp:nvSpPr>
      <dsp:spPr>
        <a:xfrm>
          <a:off x="4364060" y="1991249"/>
          <a:ext cx="1510161" cy="4050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651" tIns="41910" rIns="41910" bIns="41910" numCol="1" spcCol="1270" anchor="ctr" anchorCtr="0">
          <a:noAutofit/>
        </a:bodyPr>
        <a:lstStyle/>
        <a:p>
          <a:pPr lvl="0" algn="l" defTabSz="466725">
            <a:lnSpc>
              <a:spcPct val="90000"/>
            </a:lnSpc>
            <a:spcBef>
              <a:spcPct val="0"/>
            </a:spcBef>
            <a:spcAft>
              <a:spcPct val="35000"/>
            </a:spcAft>
          </a:pPr>
          <a:r>
            <a:rPr lang="fr-FR" sz="1050" kern="1200" dirty="0" err="1"/>
            <a:t>Define</a:t>
          </a:r>
          <a:r>
            <a:rPr lang="fr-FR" sz="1050" kern="1200" dirty="0"/>
            <a:t> KPI</a:t>
          </a:r>
          <a:endParaRPr lang="en-US" sz="1050" kern="1200" dirty="0"/>
        </a:p>
      </dsp:txBody>
      <dsp:txXfrm>
        <a:off x="4383831" y="2011020"/>
        <a:ext cx="1470619" cy="365464"/>
      </dsp:txXfrm>
    </dsp:sp>
    <dsp:sp modelId="{B5BEDEAA-8D1B-4340-A45C-7FA9463518BB}">
      <dsp:nvSpPr>
        <dsp:cNvPr id="0" name=""/>
        <dsp:cNvSpPr/>
      </dsp:nvSpPr>
      <dsp:spPr>
        <a:xfrm>
          <a:off x="5937599" y="1974441"/>
          <a:ext cx="967001" cy="405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15240" rIns="15240" bIns="15240" numCol="1" spcCol="1270" anchor="t" anchorCtr="0">
          <a:noAutofit/>
        </a:bodyPr>
        <a:lstStyle/>
        <a:p>
          <a:pPr marL="57150" lvl="1" indent="-57150" algn="l" defTabSz="266700">
            <a:lnSpc>
              <a:spcPct val="90000"/>
            </a:lnSpc>
            <a:spcBef>
              <a:spcPct val="0"/>
            </a:spcBef>
            <a:spcAft>
              <a:spcPct val="15000"/>
            </a:spcAft>
            <a:buChar char="••"/>
          </a:pPr>
          <a:r>
            <a:rPr lang="fr-FR" sz="600" kern="1200" dirty="0" err="1"/>
            <a:t>Define</a:t>
          </a:r>
          <a:r>
            <a:rPr lang="fr-FR" sz="600" kern="1200" dirty="0"/>
            <a:t> </a:t>
          </a:r>
          <a:r>
            <a:rPr lang="fr-FR" sz="600" kern="1200" dirty="0" err="1"/>
            <a:t>abnormality</a:t>
          </a:r>
          <a:endParaRPr lang="en-US" sz="600" kern="1200" dirty="0"/>
        </a:p>
        <a:p>
          <a:pPr marL="57150" lvl="1" indent="-57150" algn="l" defTabSz="266700">
            <a:lnSpc>
              <a:spcPct val="90000"/>
            </a:lnSpc>
            <a:spcBef>
              <a:spcPct val="0"/>
            </a:spcBef>
            <a:spcAft>
              <a:spcPct val="15000"/>
            </a:spcAft>
            <a:buChar char="••"/>
          </a:pPr>
          <a:r>
            <a:rPr lang="fr-FR" sz="600" kern="1200" dirty="0" err="1"/>
            <a:t>Effectiveness</a:t>
          </a:r>
          <a:r>
            <a:rPr lang="fr-FR" sz="600" kern="1200" dirty="0"/>
            <a:t>: </a:t>
          </a:r>
          <a:r>
            <a:rPr lang="fr-FR" sz="600" kern="1200" dirty="0" err="1"/>
            <a:t>ability</a:t>
          </a:r>
          <a:r>
            <a:rPr lang="fr-FR" sz="600" kern="1200" dirty="0"/>
            <a:t> to </a:t>
          </a:r>
          <a:r>
            <a:rPr lang="fr-FR" sz="600" kern="1200" dirty="0" err="1"/>
            <a:t>recover</a:t>
          </a:r>
          <a:endParaRPr lang="en-US" sz="600" kern="1200" dirty="0"/>
        </a:p>
        <a:p>
          <a:pPr marL="57150" lvl="1" indent="-57150" algn="l" defTabSz="266700">
            <a:lnSpc>
              <a:spcPct val="90000"/>
            </a:lnSpc>
            <a:spcBef>
              <a:spcPct val="0"/>
            </a:spcBef>
            <a:spcAft>
              <a:spcPct val="15000"/>
            </a:spcAft>
            <a:buChar char="••"/>
          </a:pPr>
          <a:r>
            <a:rPr lang="fr-FR" sz="600" kern="1200" dirty="0" err="1"/>
            <a:t>Efficiency</a:t>
          </a:r>
          <a:r>
            <a:rPr lang="fr-FR" sz="600" kern="1200" dirty="0"/>
            <a:t>: </a:t>
          </a:r>
          <a:r>
            <a:rPr lang="fr-FR" sz="600" kern="1200" dirty="0" err="1"/>
            <a:t>avoid</a:t>
          </a:r>
          <a:r>
            <a:rPr lang="fr-FR" sz="600" kern="1200" dirty="0"/>
            <a:t> </a:t>
          </a:r>
          <a:r>
            <a:rPr lang="fr-FR" sz="600" kern="1200" dirty="0" err="1"/>
            <a:t>recurrence</a:t>
          </a:r>
          <a:endParaRPr lang="en-US" sz="600" kern="1200" dirty="0"/>
        </a:p>
      </dsp:txBody>
      <dsp:txXfrm>
        <a:off x="5937599" y="1974441"/>
        <a:ext cx="967001" cy="405006"/>
      </dsp:txXfrm>
    </dsp:sp>
    <dsp:sp modelId="{1217CA40-3CF4-444F-A412-4C5E1CB9270B}">
      <dsp:nvSpPr>
        <dsp:cNvPr id="0" name=""/>
        <dsp:cNvSpPr/>
      </dsp:nvSpPr>
      <dsp:spPr>
        <a:xfrm>
          <a:off x="3945560" y="1628599"/>
          <a:ext cx="700467" cy="70013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3000" r="-33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2034FD-2FBF-4D0E-B75D-D213F2816516}">
      <dsp:nvSpPr>
        <dsp:cNvPr id="0" name=""/>
        <dsp:cNvSpPr/>
      </dsp:nvSpPr>
      <dsp:spPr>
        <a:xfrm>
          <a:off x="4573607" y="1130339"/>
          <a:ext cx="1510161" cy="4050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651" tIns="41910" rIns="41910" bIns="41910" numCol="1" spcCol="1270" anchor="ctr" anchorCtr="0">
          <a:noAutofit/>
        </a:bodyPr>
        <a:lstStyle/>
        <a:p>
          <a:pPr lvl="0" algn="l" defTabSz="466725">
            <a:lnSpc>
              <a:spcPct val="90000"/>
            </a:lnSpc>
            <a:spcBef>
              <a:spcPct val="0"/>
            </a:spcBef>
            <a:spcAft>
              <a:spcPct val="35000"/>
            </a:spcAft>
          </a:pPr>
          <a:r>
            <a:rPr lang="fr-FR" sz="1050" kern="1200" dirty="0" err="1"/>
            <a:t>Define</a:t>
          </a:r>
          <a:r>
            <a:rPr lang="fr-FR" sz="1050" kern="1200" dirty="0"/>
            <a:t> </a:t>
          </a:r>
          <a:r>
            <a:rPr lang="fr-FR" sz="1050" kern="1200" dirty="0" err="1"/>
            <a:t>review</a:t>
          </a:r>
          <a:r>
            <a:rPr lang="fr-FR" sz="1050" kern="1200" dirty="0"/>
            <a:t> Routine</a:t>
          </a:r>
          <a:endParaRPr lang="en-US" sz="1050" kern="1200" dirty="0"/>
        </a:p>
      </dsp:txBody>
      <dsp:txXfrm>
        <a:off x="4593378" y="1150110"/>
        <a:ext cx="1470619" cy="365464"/>
      </dsp:txXfrm>
    </dsp:sp>
    <dsp:sp modelId="{F53B30C9-093D-42A7-A9AE-6A7B2EE423D1}">
      <dsp:nvSpPr>
        <dsp:cNvPr id="0" name=""/>
        <dsp:cNvSpPr/>
      </dsp:nvSpPr>
      <dsp:spPr>
        <a:xfrm>
          <a:off x="6083768" y="1130339"/>
          <a:ext cx="757455" cy="405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17780" rIns="17780" bIns="17780" numCol="1" spcCol="1270" anchor="t" anchorCtr="0">
          <a:noAutofit/>
        </a:bodyPr>
        <a:lstStyle/>
        <a:p>
          <a:pPr marL="57150" lvl="1" indent="-57150" algn="l" defTabSz="311150">
            <a:lnSpc>
              <a:spcPct val="90000"/>
            </a:lnSpc>
            <a:spcBef>
              <a:spcPct val="0"/>
            </a:spcBef>
            <a:spcAft>
              <a:spcPct val="15000"/>
            </a:spcAft>
            <a:buChar char="••"/>
          </a:pPr>
          <a:r>
            <a:rPr lang="fr-FR" sz="700" kern="1200" dirty="0"/>
            <a:t>Use </a:t>
          </a:r>
          <a:r>
            <a:rPr lang="fr-FR" sz="700" kern="1200" dirty="0" err="1"/>
            <a:t>existing</a:t>
          </a:r>
          <a:r>
            <a:rPr lang="fr-FR" sz="700" kern="1200" dirty="0"/>
            <a:t> routines (non </a:t>
          </a:r>
          <a:r>
            <a:rPr lang="fr-FR" sz="700" kern="1200" dirty="0" err="1"/>
            <a:t>conform</a:t>
          </a:r>
          <a:r>
            <a:rPr lang="fr-FR" sz="700" kern="1200" dirty="0"/>
            <a:t> areas, </a:t>
          </a:r>
          <a:r>
            <a:rPr lang="fr-FR" sz="700" kern="1200" dirty="0" err="1"/>
            <a:t>blocked</a:t>
          </a:r>
          <a:r>
            <a:rPr lang="fr-FR" sz="700" kern="1200" dirty="0"/>
            <a:t> stocks </a:t>
          </a:r>
          <a:r>
            <a:rPr lang="fr-FR" sz="700" kern="1200" dirty="0" err="1"/>
            <a:t>review</a:t>
          </a:r>
          <a:r>
            <a:rPr lang="fr-FR" sz="700" kern="1200" dirty="0"/>
            <a:t>…)</a:t>
          </a:r>
          <a:endParaRPr lang="en-US" sz="700" kern="1200" dirty="0"/>
        </a:p>
        <a:p>
          <a:pPr marL="57150" lvl="1" indent="-57150" algn="l" defTabSz="311150">
            <a:lnSpc>
              <a:spcPct val="90000"/>
            </a:lnSpc>
            <a:spcBef>
              <a:spcPct val="0"/>
            </a:spcBef>
            <a:spcAft>
              <a:spcPct val="15000"/>
            </a:spcAft>
            <a:buChar char="••"/>
          </a:pPr>
          <a:r>
            <a:rPr lang="fr-FR" sz="700" kern="1200" dirty="0" err="1"/>
            <a:t>Define</a:t>
          </a:r>
          <a:r>
            <a:rPr lang="fr-FR" sz="700" kern="1200" dirty="0"/>
            <a:t> RASCI</a:t>
          </a:r>
          <a:endParaRPr lang="en-US" sz="700" kern="1200" dirty="0"/>
        </a:p>
      </dsp:txBody>
      <dsp:txXfrm>
        <a:off x="6083768" y="1130339"/>
        <a:ext cx="757455" cy="405006"/>
      </dsp:txXfrm>
    </dsp:sp>
    <dsp:sp modelId="{5AB4B32D-9130-4EF3-AE63-693BB9AE8350}">
      <dsp:nvSpPr>
        <dsp:cNvPr id="0" name=""/>
        <dsp:cNvSpPr/>
      </dsp:nvSpPr>
      <dsp:spPr>
        <a:xfrm>
          <a:off x="4154513" y="723438"/>
          <a:ext cx="700467" cy="70013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7000" b="-1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1" cy="500935"/>
          </a:xfrm>
          <a:prstGeom prst="rect">
            <a:avLst/>
          </a:prstGeom>
        </p:spPr>
        <p:txBody>
          <a:bodyPr vert="horz" lIns="96606" tIns="48303" rIns="96606" bIns="48303" rtlCol="0"/>
          <a:lstStyle>
            <a:lvl1pPr algn="l">
              <a:defRPr sz="1300"/>
            </a:lvl1pPr>
          </a:lstStyle>
          <a:p>
            <a:endParaRPr lang="fr-FR"/>
          </a:p>
        </p:txBody>
      </p:sp>
      <p:sp>
        <p:nvSpPr>
          <p:cNvPr id="3" name="Espace réservé de la date 2"/>
          <p:cNvSpPr>
            <a:spLocks noGrp="1"/>
          </p:cNvSpPr>
          <p:nvPr>
            <p:ph type="dt" sz="quarter" idx="1"/>
          </p:nvPr>
        </p:nvSpPr>
        <p:spPr>
          <a:xfrm>
            <a:off x="3901699" y="0"/>
            <a:ext cx="2984871" cy="500935"/>
          </a:xfrm>
          <a:prstGeom prst="rect">
            <a:avLst/>
          </a:prstGeom>
        </p:spPr>
        <p:txBody>
          <a:bodyPr vert="horz" lIns="96606" tIns="48303" rIns="96606" bIns="48303" rtlCol="0"/>
          <a:lstStyle>
            <a:lvl1pPr algn="r">
              <a:defRPr sz="1300"/>
            </a:lvl1pPr>
          </a:lstStyle>
          <a:p>
            <a:fld id="{B8770B7B-1828-4B28-8740-FF8E004054AF}" type="datetimeFigureOut">
              <a:rPr lang="fr-FR" smtClean="0"/>
              <a:t>06/12/2018</a:t>
            </a:fld>
            <a:endParaRPr lang="fr-FR"/>
          </a:p>
        </p:txBody>
      </p:sp>
      <p:sp>
        <p:nvSpPr>
          <p:cNvPr id="4" name="Espace réservé du pied de page 3"/>
          <p:cNvSpPr>
            <a:spLocks noGrp="1"/>
          </p:cNvSpPr>
          <p:nvPr>
            <p:ph type="ftr" sz="quarter" idx="2"/>
          </p:nvPr>
        </p:nvSpPr>
        <p:spPr>
          <a:xfrm>
            <a:off x="1" y="9516038"/>
            <a:ext cx="2984871" cy="500935"/>
          </a:xfrm>
          <a:prstGeom prst="rect">
            <a:avLst/>
          </a:prstGeom>
        </p:spPr>
        <p:txBody>
          <a:bodyPr vert="horz" lIns="96606" tIns="48303" rIns="96606" bIns="48303"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1699" y="9516038"/>
            <a:ext cx="2984871" cy="500935"/>
          </a:xfrm>
          <a:prstGeom prst="rect">
            <a:avLst/>
          </a:prstGeom>
        </p:spPr>
        <p:txBody>
          <a:bodyPr vert="horz" lIns="96606" tIns="48303" rIns="96606" bIns="48303" rtlCol="0" anchor="b"/>
          <a:lstStyle>
            <a:lvl1pPr algn="r">
              <a:defRPr sz="1300"/>
            </a:lvl1pPr>
          </a:lstStyle>
          <a:p>
            <a:fld id="{20D3A5A3-361F-4865-A144-878CFD90A456}" type="slidenum">
              <a:rPr lang="fr-FR" smtClean="0"/>
              <a:t>‹N°›</a:t>
            </a:fld>
            <a:endParaRPr lang="fr-FR"/>
          </a:p>
        </p:txBody>
      </p:sp>
    </p:spTree>
    <p:extLst>
      <p:ext uri="{BB962C8B-B14F-4D97-AF65-F5344CB8AC3E}">
        <p14:creationId xmlns:p14="http://schemas.microsoft.com/office/powerpoint/2010/main" val="260832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1" cy="500935"/>
          </a:xfrm>
          <a:prstGeom prst="rect">
            <a:avLst/>
          </a:prstGeom>
        </p:spPr>
        <p:txBody>
          <a:bodyPr vert="horz" lIns="96606" tIns="48303" rIns="96606" bIns="48303" rtlCol="0"/>
          <a:lstStyle>
            <a:lvl1pPr algn="l">
              <a:defRPr sz="1300"/>
            </a:lvl1pPr>
          </a:lstStyle>
          <a:p>
            <a:endParaRPr lang="en-CA"/>
          </a:p>
        </p:txBody>
      </p:sp>
      <p:sp>
        <p:nvSpPr>
          <p:cNvPr id="3" name="Espace réservé de la date 2"/>
          <p:cNvSpPr>
            <a:spLocks noGrp="1"/>
          </p:cNvSpPr>
          <p:nvPr>
            <p:ph type="dt" idx="1"/>
          </p:nvPr>
        </p:nvSpPr>
        <p:spPr>
          <a:xfrm>
            <a:off x="3901699" y="0"/>
            <a:ext cx="2984871" cy="500935"/>
          </a:xfrm>
          <a:prstGeom prst="rect">
            <a:avLst/>
          </a:prstGeom>
        </p:spPr>
        <p:txBody>
          <a:bodyPr vert="horz" lIns="96606" tIns="48303" rIns="96606" bIns="48303" rtlCol="0"/>
          <a:lstStyle>
            <a:lvl1pPr algn="r">
              <a:defRPr sz="1300"/>
            </a:lvl1pPr>
          </a:lstStyle>
          <a:p>
            <a:fld id="{1EFFBC41-C631-4DC9-BD89-AC26E0572EB5}" type="datetimeFigureOut">
              <a:rPr lang="en-CA" smtClean="0"/>
              <a:t>2018-12-06</a:t>
            </a:fld>
            <a:endParaRPr lang="en-CA"/>
          </a:p>
        </p:txBody>
      </p:sp>
      <p:sp>
        <p:nvSpPr>
          <p:cNvPr id="4" name="Espace réservé de l'image des diapositives 3"/>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6606" tIns="48303" rIns="96606" bIns="48303" rtlCol="0" anchor="ctr"/>
          <a:lstStyle/>
          <a:p>
            <a:endParaRPr lang="en-CA"/>
          </a:p>
        </p:txBody>
      </p:sp>
      <p:sp>
        <p:nvSpPr>
          <p:cNvPr id="5" name="Espace réservé des commentaires 4"/>
          <p:cNvSpPr>
            <a:spLocks noGrp="1"/>
          </p:cNvSpPr>
          <p:nvPr>
            <p:ph type="body" sz="quarter" idx="3"/>
          </p:nvPr>
        </p:nvSpPr>
        <p:spPr>
          <a:xfrm>
            <a:off x="688817" y="4758890"/>
            <a:ext cx="5510530" cy="4508420"/>
          </a:xfrm>
          <a:prstGeom prst="rect">
            <a:avLst/>
          </a:prstGeom>
        </p:spPr>
        <p:txBody>
          <a:bodyPr vert="horz" lIns="96606" tIns="48303" rIns="96606" bIns="48303"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1" y="9516038"/>
            <a:ext cx="2984871" cy="500935"/>
          </a:xfrm>
          <a:prstGeom prst="rect">
            <a:avLst/>
          </a:prstGeom>
        </p:spPr>
        <p:txBody>
          <a:bodyPr vert="horz" lIns="96606" tIns="48303" rIns="96606" bIns="48303" rtlCol="0" anchor="b"/>
          <a:lstStyle>
            <a:lvl1pPr algn="l">
              <a:defRPr sz="1300"/>
            </a:lvl1pPr>
          </a:lstStyle>
          <a:p>
            <a:endParaRPr lang="en-CA"/>
          </a:p>
        </p:txBody>
      </p:sp>
      <p:sp>
        <p:nvSpPr>
          <p:cNvPr id="7" name="Espace réservé du numéro de diapositive 6"/>
          <p:cNvSpPr>
            <a:spLocks noGrp="1"/>
          </p:cNvSpPr>
          <p:nvPr>
            <p:ph type="sldNum" sz="quarter" idx="5"/>
          </p:nvPr>
        </p:nvSpPr>
        <p:spPr>
          <a:xfrm>
            <a:off x="3901699" y="9516038"/>
            <a:ext cx="2984871" cy="500935"/>
          </a:xfrm>
          <a:prstGeom prst="rect">
            <a:avLst/>
          </a:prstGeom>
        </p:spPr>
        <p:txBody>
          <a:bodyPr vert="horz" lIns="96606" tIns="48303" rIns="96606" bIns="48303" rtlCol="0" anchor="b"/>
          <a:lstStyle>
            <a:lvl1pPr algn="r">
              <a:defRPr sz="1300"/>
            </a:lvl1pPr>
          </a:lstStyle>
          <a:p>
            <a:fld id="{91925E56-4F45-4B6F-8A65-8EEC490912AA}" type="slidenum">
              <a:rPr lang="en-CA" smtClean="0"/>
              <a:t>‹N°›</a:t>
            </a:fld>
            <a:endParaRPr lang="en-CA"/>
          </a:p>
        </p:txBody>
      </p:sp>
    </p:spTree>
    <p:extLst>
      <p:ext uri="{BB962C8B-B14F-4D97-AF65-F5344CB8AC3E}">
        <p14:creationId xmlns:p14="http://schemas.microsoft.com/office/powerpoint/2010/main" val="163823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Question: </a:t>
            </a:r>
            <a:r>
              <a:rPr lang="fr-FR" dirty="0" err="1"/>
              <a:t>What</a:t>
            </a:r>
            <a:r>
              <a:rPr lang="fr-FR" dirty="0"/>
              <a:t> </a:t>
            </a:r>
            <a:r>
              <a:rPr lang="fr-FR" dirty="0" err="1"/>
              <a:t>is</a:t>
            </a:r>
            <a:r>
              <a:rPr lang="fr-FR" dirty="0"/>
              <a:t> the </a:t>
            </a:r>
            <a:r>
              <a:rPr lang="fr-FR" dirty="0" err="1"/>
              <a:t>difference</a:t>
            </a:r>
            <a:r>
              <a:rPr lang="fr-FR" dirty="0"/>
              <a:t> </a:t>
            </a:r>
            <a:r>
              <a:rPr lang="fr-FR" dirty="0" err="1"/>
              <a:t>between</a:t>
            </a:r>
            <a:r>
              <a:rPr lang="fr-FR" baseline="0" dirty="0"/>
              <a:t> </a:t>
            </a:r>
            <a:r>
              <a:rPr lang="fr-FR" baseline="0" dirty="0" err="1"/>
              <a:t>controllable</a:t>
            </a:r>
            <a:r>
              <a:rPr lang="fr-FR" baseline="0" dirty="0"/>
              <a:t> and non </a:t>
            </a:r>
            <a:r>
              <a:rPr lang="fr-FR" baseline="0" dirty="0" err="1"/>
              <a:t>controllable</a:t>
            </a:r>
            <a:r>
              <a:rPr lang="fr-FR" baseline="0" dirty="0"/>
              <a:t> </a:t>
            </a:r>
            <a:r>
              <a:rPr lang="fr-FR" baseline="0" dirty="0" err="1"/>
              <a:t>costs</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a:t>
            </a:fld>
            <a:endParaRPr lang="en-CA"/>
          </a:p>
        </p:txBody>
      </p:sp>
    </p:spTree>
    <p:extLst>
      <p:ext uri="{BB962C8B-B14F-4D97-AF65-F5344CB8AC3E}">
        <p14:creationId xmlns:p14="http://schemas.microsoft.com/office/powerpoint/2010/main" val="1632554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Ask</a:t>
            </a:r>
            <a:r>
              <a:rPr lang="fr-FR" dirty="0"/>
              <a:t> participants</a:t>
            </a:r>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13</a:t>
            </a:fld>
            <a:endParaRPr lang="en-CA"/>
          </a:p>
        </p:txBody>
      </p:sp>
    </p:spTree>
    <p:extLst>
      <p:ext uri="{BB962C8B-B14F-4D97-AF65-F5344CB8AC3E}">
        <p14:creationId xmlns:p14="http://schemas.microsoft.com/office/powerpoint/2010/main" val="505009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US" sz="1200" kern="1200" dirty="0">
                <a:solidFill>
                  <a:schemeClr val="tx1"/>
                </a:solidFill>
                <a:effectLst/>
                <a:latin typeface="+mn-lt"/>
                <a:ea typeface="+mn-ea"/>
                <a:cs typeface="+mn-cs"/>
              </a:rPr>
              <a:t>Day I – Collect data and set up a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definition</a:t>
            </a:r>
          </a:p>
          <a:p>
            <a:r>
              <a:rPr lang="en-US" sz="1200" kern="1200" dirty="0">
                <a:solidFill>
                  <a:schemeClr val="tx1"/>
                </a:solidFill>
                <a:effectLst/>
                <a:latin typeface="+mn-lt"/>
                <a:ea typeface="+mn-ea"/>
                <a:cs typeface="+mn-cs"/>
              </a:rPr>
              <a:t>Ideally a champion is designated to coordinate this activity.</a:t>
            </a:r>
          </a:p>
          <a:p>
            <a:r>
              <a:rPr lang="en-US" sz="1200" kern="1200" dirty="0">
                <a:solidFill>
                  <a:schemeClr val="tx1"/>
                </a:solidFill>
                <a:effectLst/>
                <a:latin typeface="+mn-lt"/>
                <a:ea typeface="+mn-ea"/>
                <a:cs typeface="+mn-cs"/>
              </a:rPr>
              <a:t>Let’s start! A phase of preparation is necessary to start collecting data. Preferably, collect last 12 months to have already an overview of costs types and amounts.</a:t>
            </a:r>
          </a:p>
          <a:p>
            <a:r>
              <a:rPr lang="en-US" sz="1200" kern="1200" dirty="0">
                <a:solidFill>
                  <a:schemeClr val="tx1"/>
                </a:solidFill>
                <a:effectLst/>
                <a:latin typeface="+mn-lt"/>
                <a:ea typeface="+mn-ea"/>
                <a:cs typeface="+mn-cs"/>
              </a:rPr>
              <a:t>Which data can we get? Invoices, SAP data, investments on controlling tools, ???</a:t>
            </a:r>
          </a:p>
          <a:p>
            <a:r>
              <a:rPr lang="en-US" sz="1200" kern="1200" dirty="0">
                <a:solidFill>
                  <a:schemeClr val="tx1"/>
                </a:solidFill>
                <a:effectLst/>
                <a:latin typeface="+mn-lt"/>
                <a:ea typeface="+mn-ea"/>
                <a:cs typeface="+mn-cs"/>
              </a:rPr>
              <a:t>You only have partial data? Don’t worry! This phase helps to discover our costs and detect opportunities</a:t>
            </a:r>
          </a:p>
          <a:p>
            <a:r>
              <a:rPr lang="en-US" sz="1200" kern="1200" dirty="0">
                <a:solidFill>
                  <a:schemeClr val="tx1"/>
                </a:solidFill>
                <a:effectLst/>
                <a:latin typeface="+mn-lt"/>
                <a:ea typeface="+mn-ea"/>
                <a:cs typeface="+mn-cs"/>
              </a:rPr>
              <a:t>Use COPQ table to start classifying them</a:t>
            </a:r>
          </a:p>
          <a:p>
            <a:r>
              <a:rPr lang="en-US" sz="1200" kern="1200" dirty="0">
                <a:solidFill>
                  <a:schemeClr val="tx1"/>
                </a:solidFill>
                <a:effectLst/>
                <a:latin typeface="+mn-lt"/>
                <a:ea typeface="+mn-ea"/>
                <a:cs typeface="+mn-cs"/>
              </a:rPr>
              <a:t>Present COPQ table and create Teams per group of COPQ</a:t>
            </a:r>
          </a:p>
          <a:p>
            <a:r>
              <a:rPr lang="en-US" sz="1200" kern="1200" dirty="0">
                <a:solidFill>
                  <a:schemeClr val="tx1"/>
                </a:solidFill>
                <a:effectLst/>
                <a:latin typeface="+mn-lt"/>
                <a:ea typeface="+mn-ea"/>
                <a:cs typeface="+mn-cs"/>
              </a:rPr>
              <a:t>Present results to the Group</a:t>
            </a:r>
          </a:p>
          <a:p>
            <a:r>
              <a:rPr lang="en-US" sz="1200" kern="1200" dirty="0">
                <a:solidFill>
                  <a:schemeClr val="tx1"/>
                </a:solidFill>
                <a:effectLst/>
                <a:latin typeface="+mn-lt"/>
                <a:ea typeface="+mn-ea"/>
                <a:cs typeface="+mn-cs"/>
              </a:rPr>
              <a:t>Identify opportunities with the Group by consensus</a:t>
            </a:r>
          </a:p>
          <a:p>
            <a:r>
              <a:rPr lang="en-US" sz="1200" kern="1200" dirty="0">
                <a:solidFill>
                  <a:schemeClr val="tx1"/>
                </a:solidFill>
                <a:effectLst/>
                <a:latin typeface="+mn-lt"/>
                <a:ea typeface="+mn-ea"/>
                <a:cs typeface="+mn-cs"/>
              </a:rPr>
              <a:t>Focus on simple JIDOKA: what can be measured automatically has to be prioritized to manual </a:t>
            </a:r>
          </a:p>
          <a:p>
            <a:r>
              <a:rPr lang="en-US" sz="1200" kern="1200" dirty="0">
                <a:solidFill>
                  <a:schemeClr val="tx1"/>
                </a:solidFill>
                <a:effectLst/>
                <a:latin typeface="+mn-lt"/>
                <a:ea typeface="+mn-ea"/>
                <a:cs typeface="+mn-cs"/>
              </a:rPr>
              <a:t>Agree on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definition</a:t>
            </a:r>
          </a:p>
          <a:p>
            <a:r>
              <a:rPr lang="en-US" sz="1200" kern="1200" dirty="0">
                <a:solidFill>
                  <a:schemeClr val="tx1"/>
                </a:solidFill>
                <a:effectLst/>
                <a:latin typeface="+mn-lt"/>
                <a:ea typeface="+mn-ea"/>
                <a:cs typeface="+mn-cs"/>
              </a:rPr>
              <a:t>Advice: make it as simple as possible. Can be frustrating but Team has to understand that target will be to manage those costs. </a:t>
            </a:r>
          </a:p>
          <a:p>
            <a:r>
              <a:rPr lang="en-US" sz="1200" kern="1200" dirty="0">
                <a:solidFill>
                  <a:schemeClr val="tx1"/>
                </a:solidFill>
                <a:effectLst/>
                <a:latin typeface="+mn-lt"/>
                <a:ea typeface="+mn-ea"/>
                <a:cs typeface="+mn-cs"/>
              </a:rPr>
              <a:t>For partial collected costs, you can decide to complete collection as part of an action plan without including in current definition.</a:t>
            </a:r>
          </a:p>
          <a:p>
            <a:r>
              <a:rPr lang="en-US" sz="1200" kern="1200" dirty="0">
                <a:solidFill>
                  <a:schemeClr val="tx1"/>
                </a:solidFill>
                <a:effectLst/>
                <a:latin typeface="+mn-lt"/>
                <a:ea typeface="+mn-ea"/>
                <a:cs typeface="+mn-cs"/>
              </a:rPr>
              <a:t>Take some distance, try to get the complete picture: where are we vs iceberg image?</a:t>
            </a:r>
          </a:p>
          <a:p>
            <a:r>
              <a:rPr lang="en-US" sz="1200" kern="1200" dirty="0">
                <a:solidFill>
                  <a:schemeClr val="tx1"/>
                </a:solidFill>
                <a:effectLst/>
                <a:latin typeface="+mn-lt"/>
                <a:ea typeface="+mn-ea"/>
                <a:cs typeface="+mn-cs"/>
              </a:rPr>
              <a:t>You can already draw a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draft of estimated COPQ for the organization</a:t>
            </a:r>
          </a:p>
          <a:p>
            <a:r>
              <a:rPr lang="en-US" sz="1200" kern="1200" dirty="0">
                <a:solidFill>
                  <a:schemeClr val="tx1"/>
                </a:solidFill>
                <a:effectLst/>
                <a:latin typeface="+mn-lt"/>
                <a:ea typeface="+mn-ea"/>
                <a:cs typeface="+mn-cs"/>
              </a:rPr>
              <a:t>You can use WALK tool to present to the organization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Day II – Define JIDOKA + KPI</a:t>
            </a:r>
          </a:p>
          <a:p>
            <a:r>
              <a:rPr lang="en-US" sz="1200" kern="1200" dirty="0">
                <a:solidFill>
                  <a:schemeClr val="tx1"/>
                </a:solidFill>
                <a:effectLst/>
                <a:latin typeface="+mn-lt"/>
                <a:ea typeface="+mn-ea"/>
                <a:cs typeface="+mn-cs"/>
              </a:rPr>
              <a:t>Define Teams to work on standardizing JIDOKA</a:t>
            </a:r>
          </a:p>
          <a:p>
            <a:r>
              <a:rPr lang="en-US" sz="1200" kern="1200" dirty="0">
                <a:solidFill>
                  <a:schemeClr val="tx1"/>
                </a:solidFill>
                <a:effectLst/>
                <a:latin typeface="+mn-lt"/>
                <a:ea typeface="+mn-ea"/>
                <a:cs typeface="+mn-cs"/>
              </a:rPr>
              <a:t>As explained, make it simple, as simple as possible, as “automated” as possible</a:t>
            </a:r>
          </a:p>
          <a:p>
            <a:r>
              <a:rPr lang="en-US" sz="1200" kern="1200" dirty="0">
                <a:solidFill>
                  <a:schemeClr val="tx1"/>
                </a:solidFill>
                <a:effectLst/>
                <a:latin typeface="+mn-lt"/>
                <a:ea typeface="+mn-ea"/>
                <a:cs typeface="+mn-cs"/>
              </a:rPr>
              <a:t>Don’t create new JIDOKA definition when something already exists: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non conformance JIDOKA form, </a:t>
            </a:r>
          </a:p>
          <a:p>
            <a:r>
              <a:rPr lang="fr-FR" sz="1200" kern="1200" dirty="0">
                <a:solidFill>
                  <a:schemeClr val="tx1"/>
                </a:solidFill>
                <a:effectLst/>
                <a:latin typeface="+mn-lt"/>
                <a:ea typeface="+mn-ea"/>
                <a:cs typeface="+mn-cs"/>
              </a:rPr>
              <a:t>KPI:</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effectiveness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recovery</a:t>
            </a:r>
            <a:r>
              <a:rPr lang="fr-FR" sz="1200" kern="1200" baseline="0" dirty="0">
                <a:solidFill>
                  <a:schemeClr val="tx1"/>
                </a:solidFill>
                <a:effectLst/>
                <a:latin typeface="+mn-lt"/>
                <a:ea typeface="+mn-ea"/>
                <a:cs typeface="+mn-cs"/>
              </a:rPr>
              <a:t> %), </a:t>
            </a:r>
            <a:r>
              <a:rPr lang="fr-FR" sz="1200" kern="1200" baseline="0" dirty="0" err="1">
                <a:solidFill>
                  <a:schemeClr val="tx1"/>
                </a:solidFill>
                <a:effectLst/>
                <a:latin typeface="+mn-lt"/>
                <a:ea typeface="+mn-ea"/>
                <a:cs typeface="+mn-cs"/>
              </a:rPr>
              <a:t>efficiency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recurrence</a:t>
            </a:r>
            <a:r>
              <a:rPr lang="fr-FR" sz="1200" kern="1200" baseline="0" dirty="0">
                <a:solidFill>
                  <a:schemeClr val="tx1"/>
                </a:solidFill>
                <a:effectLst/>
                <a:latin typeface="+mn-lt"/>
                <a:ea typeface="+mn-ea"/>
                <a:cs typeface="+mn-cs"/>
              </a:rPr>
              <a:t> %)</a:t>
            </a:r>
          </a:p>
          <a:p>
            <a:endParaRPr lang="fr-FR" sz="1200" kern="1200" baseline="0" dirty="0">
              <a:solidFill>
                <a:schemeClr val="tx1"/>
              </a:solidFill>
              <a:effectLst/>
              <a:latin typeface="+mn-lt"/>
              <a:ea typeface="+mn-ea"/>
              <a:cs typeface="+mn-cs"/>
            </a:endParaRPr>
          </a:p>
          <a:p>
            <a:r>
              <a:rPr lang="fr-FR" sz="1200" kern="1200" baseline="0" dirty="0">
                <a:solidFill>
                  <a:schemeClr val="tx1"/>
                </a:solidFill>
                <a:effectLst/>
                <a:latin typeface="+mn-lt"/>
                <a:ea typeface="+mn-ea"/>
                <a:cs typeface="+mn-cs"/>
              </a:rPr>
              <a:t>Day III – </a:t>
            </a:r>
            <a:r>
              <a:rPr lang="fr-FR" sz="1200" kern="1200" baseline="0" dirty="0" err="1">
                <a:solidFill>
                  <a:schemeClr val="tx1"/>
                </a:solidFill>
                <a:effectLst/>
                <a:latin typeface="+mn-lt"/>
                <a:ea typeface="+mn-ea"/>
                <a:cs typeface="+mn-cs"/>
              </a:rPr>
              <a:t>Define</a:t>
            </a:r>
            <a:r>
              <a:rPr lang="fr-FR" sz="1200" kern="1200" baseline="0" dirty="0">
                <a:solidFill>
                  <a:schemeClr val="tx1"/>
                </a:solidFill>
                <a:effectLst/>
                <a:latin typeface="+mn-lt"/>
                <a:ea typeface="+mn-ea"/>
                <a:cs typeface="+mn-cs"/>
              </a:rPr>
              <a:t> Routine</a:t>
            </a:r>
          </a:p>
          <a:p>
            <a:r>
              <a:rPr lang="fr-FR" sz="1200" kern="1200" baseline="0" dirty="0" err="1">
                <a:solidFill>
                  <a:schemeClr val="tx1"/>
                </a:solidFill>
                <a:effectLst/>
                <a:latin typeface="+mn-lt"/>
                <a:ea typeface="+mn-ea"/>
                <a:cs typeface="+mn-cs"/>
              </a:rPr>
              <a:t>Prioritize</a:t>
            </a:r>
            <a:r>
              <a:rPr lang="fr-FR" sz="1200" kern="1200" baseline="0" dirty="0">
                <a:solidFill>
                  <a:schemeClr val="tx1"/>
                </a:solidFill>
                <a:effectLst/>
                <a:latin typeface="+mn-lt"/>
                <a:ea typeface="+mn-ea"/>
                <a:cs typeface="+mn-cs"/>
              </a:rPr>
              <a:t> usage of </a:t>
            </a:r>
            <a:r>
              <a:rPr lang="fr-FR" sz="1200" kern="1200" baseline="0" dirty="0" err="1">
                <a:solidFill>
                  <a:schemeClr val="tx1"/>
                </a:solidFill>
                <a:effectLst/>
                <a:latin typeface="+mn-lt"/>
                <a:ea typeface="+mn-ea"/>
                <a:cs typeface="+mn-cs"/>
              </a:rPr>
              <a:t>existing</a:t>
            </a:r>
            <a:r>
              <a:rPr lang="fr-FR" sz="1200" kern="1200" baseline="0" dirty="0">
                <a:solidFill>
                  <a:schemeClr val="tx1"/>
                </a:solidFill>
                <a:effectLst/>
                <a:latin typeface="+mn-lt"/>
                <a:ea typeface="+mn-ea"/>
                <a:cs typeface="+mn-cs"/>
              </a:rPr>
              <a:t> routines</a:t>
            </a:r>
          </a:p>
          <a:p>
            <a:r>
              <a:rPr lang="fr-FR" sz="1200" kern="1200" baseline="0" dirty="0" err="1">
                <a:solidFill>
                  <a:schemeClr val="tx1"/>
                </a:solidFill>
                <a:effectLst/>
                <a:latin typeface="+mn-lt"/>
                <a:ea typeface="+mn-ea"/>
                <a:cs typeface="+mn-cs"/>
              </a:rPr>
              <a:t>Integrate</a:t>
            </a:r>
            <a:r>
              <a:rPr lang="fr-FR" sz="1200" kern="1200" baseline="0" dirty="0">
                <a:solidFill>
                  <a:schemeClr val="tx1"/>
                </a:solidFill>
                <a:effectLst/>
                <a:latin typeface="+mn-lt"/>
                <a:ea typeface="+mn-ea"/>
                <a:cs typeface="+mn-cs"/>
              </a:rPr>
              <a:t> the </a:t>
            </a:r>
            <a:r>
              <a:rPr lang="fr-FR" sz="1200" kern="1200" baseline="0" dirty="0" err="1">
                <a:solidFill>
                  <a:schemeClr val="tx1"/>
                </a:solidFill>
                <a:effectLst/>
                <a:latin typeface="+mn-lt"/>
                <a:ea typeface="+mn-ea"/>
                <a:cs typeface="+mn-cs"/>
              </a:rPr>
              <a:t>tool</a:t>
            </a:r>
            <a:endParaRPr lang="fr-FR" sz="1200" kern="1200" baseline="0" dirty="0">
              <a:solidFill>
                <a:schemeClr val="tx1"/>
              </a:solidFill>
              <a:effectLst/>
              <a:latin typeface="+mn-lt"/>
              <a:ea typeface="+mn-ea"/>
              <a:cs typeface="+mn-cs"/>
            </a:endParaRPr>
          </a:p>
          <a:p>
            <a:r>
              <a:rPr lang="fr-FR" sz="1200" kern="1200" baseline="0" dirty="0" err="1">
                <a:solidFill>
                  <a:schemeClr val="tx1"/>
                </a:solidFill>
                <a:effectLst/>
                <a:latin typeface="+mn-lt"/>
                <a:ea typeface="+mn-ea"/>
                <a:cs typeface="+mn-cs"/>
              </a:rPr>
              <a:t>Define</a:t>
            </a:r>
            <a:r>
              <a:rPr lang="fr-FR" sz="1200" kern="1200" baseline="0" dirty="0">
                <a:solidFill>
                  <a:schemeClr val="tx1"/>
                </a:solidFill>
                <a:effectLst/>
                <a:latin typeface="+mn-lt"/>
                <a:ea typeface="+mn-ea"/>
                <a:cs typeface="+mn-cs"/>
              </a:rPr>
              <a:t> RASCI</a:t>
            </a:r>
          </a:p>
          <a:p>
            <a:endParaRPr lang="fr-FR" sz="1200" kern="1200" baseline="0" dirty="0">
              <a:solidFill>
                <a:schemeClr val="tx1"/>
              </a:solidFill>
              <a:effectLst/>
              <a:latin typeface="+mn-lt"/>
              <a:ea typeface="+mn-ea"/>
              <a:cs typeface="+mn-cs"/>
            </a:endParaRPr>
          </a:p>
          <a:p>
            <a:r>
              <a:rPr lang="fr-FR" sz="1200" kern="1200" baseline="0" dirty="0" err="1">
                <a:solidFill>
                  <a:schemeClr val="tx1"/>
                </a:solidFill>
                <a:effectLst/>
                <a:latin typeface="+mn-lt"/>
                <a:ea typeface="+mn-ea"/>
                <a:cs typeface="+mn-cs"/>
              </a:rPr>
              <a:t>When</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process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is</a:t>
            </a:r>
            <a:r>
              <a:rPr lang="fr-FR" sz="1200" kern="1200" baseline="0" dirty="0">
                <a:solidFill>
                  <a:schemeClr val="tx1"/>
                </a:solidFill>
                <a:effectLst/>
                <a:latin typeface="+mn-lt"/>
                <a:ea typeface="+mn-ea"/>
                <a:cs typeface="+mn-cs"/>
              </a:rPr>
              <a:t> mature </a:t>
            </a:r>
            <a:r>
              <a:rPr lang="fr-FR" sz="1200" kern="1200" baseline="0" dirty="0" err="1">
                <a:solidFill>
                  <a:schemeClr val="tx1"/>
                </a:solidFill>
                <a:effectLst/>
                <a:latin typeface="+mn-lt"/>
                <a:ea typeface="+mn-ea"/>
                <a:cs typeface="+mn-cs"/>
              </a:rPr>
              <a:t>enough</a:t>
            </a:r>
            <a:r>
              <a:rPr lang="fr-FR" sz="1200" kern="1200" baseline="0" dirty="0">
                <a:solidFill>
                  <a:schemeClr val="tx1"/>
                </a:solidFill>
                <a:effectLst/>
                <a:latin typeface="+mn-lt"/>
                <a:ea typeface="+mn-ea"/>
                <a:cs typeface="+mn-cs"/>
              </a:rPr>
              <a:t>, use Deming </a:t>
            </a:r>
            <a:r>
              <a:rPr lang="fr-FR" sz="1200" kern="1200" baseline="0" dirty="0" err="1">
                <a:solidFill>
                  <a:schemeClr val="tx1"/>
                </a:solidFill>
                <a:effectLst/>
                <a:latin typeface="+mn-lt"/>
                <a:ea typeface="+mn-ea"/>
                <a:cs typeface="+mn-cs"/>
              </a:rPr>
              <a:t>wheel</a:t>
            </a:r>
            <a:r>
              <a:rPr lang="fr-FR" sz="1200" kern="1200" baseline="0" dirty="0">
                <a:solidFill>
                  <a:schemeClr val="tx1"/>
                </a:solidFill>
                <a:effectLst/>
                <a:latin typeface="+mn-lt"/>
                <a:ea typeface="+mn-ea"/>
                <a:cs typeface="+mn-cs"/>
              </a:rPr>
              <a:t> concept</a:t>
            </a:r>
          </a:p>
          <a:p>
            <a:r>
              <a:rPr lang="fr-FR" sz="1200" kern="1200" baseline="0" dirty="0">
                <a:solidFill>
                  <a:schemeClr val="tx1"/>
                </a:solidFill>
                <a:effectLst/>
                <a:latin typeface="+mn-lt"/>
                <a:ea typeface="+mn-ea"/>
                <a:cs typeface="+mn-cs"/>
              </a:rPr>
              <a:t>In line </a:t>
            </a:r>
            <a:r>
              <a:rPr lang="fr-FR" sz="1200" kern="1200" baseline="0" dirty="0" err="1">
                <a:solidFill>
                  <a:schemeClr val="tx1"/>
                </a:solidFill>
                <a:effectLst/>
                <a:latin typeface="+mn-lt"/>
                <a:ea typeface="+mn-ea"/>
                <a:cs typeface="+mn-cs"/>
              </a:rPr>
              <a:t>with</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Zero</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Defect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Approach</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we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need</a:t>
            </a:r>
            <a:r>
              <a:rPr lang="fr-FR" sz="1200" kern="1200" baseline="0" dirty="0">
                <a:solidFill>
                  <a:schemeClr val="tx1"/>
                </a:solidFill>
                <a:effectLst/>
                <a:latin typeface="+mn-lt"/>
                <a:ea typeface="+mn-ea"/>
                <a:cs typeface="+mn-cs"/>
              </a:rPr>
              <a:t> to </a:t>
            </a:r>
            <a:r>
              <a:rPr lang="fr-FR" sz="1200" kern="1200" baseline="0" dirty="0" err="1">
                <a:solidFill>
                  <a:schemeClr val="tx1"/>
                </a:solidFill>
                <a:effectLst/>
                <a:latin typeface="+mn-lt"/>
                <a:ea typeface="+mn-ea"/>
                <a:cs typeface="+mn-cs"/>
              </a:rPr>
              <a:t>keep</a:t>
            </a:r>
            <a:r>
              <a:rPr lang="fr-FR" sz="1200" kern="1200" baseline="0" dirty="0">
                <a:solidFill>
                  <a:schemeClr val="tx1"/>
                </a:solidFill>
                <a:effectLst/>
                <a:latin typeface="+mn-lt"/>
                <a:ea typeface="+mn-ea"/>
                <a:cs typeface="+mn-cs"/>
              </a:rPr>
              <a:t> a sensitive KPI</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15</a:t>
            </a:fld>
            <a:endParaRPr lang="en-CA"/>
          </a:p>
        </p:txBody>
      </p:sp>
    </p:spTree>
    <p:extLst>
      <p:ext uri="{BB962C8B-B14F-4D97-AF65-F5344CB8AC3E}">
        <p14:creationId xmlns:p14="http://schemas.microsoft.com/office/powerpoint/2010/main" val="156815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Insist</a:t>
            </a:r>
            <a:r>
              <a:rPr lang="fr-FR" dirty="0"/>
              <a:t> on CAMSO </a:t>
            </a:r>
            <a:r>
              <a:rPr lang="fr-FR" dirty="0" err="1"/>
              <a:t>loss</a:t>
            </a:r>
            <a:r>
              <a:rPr lang="fr-FR" dirty="0"/>
              <a:t> of </a:t>
            </a:r>
            <a:r>
              <a:rPr lang="fr-FR" dirty="0" err="1"/>
              <a:t>reputation</a:t>
            </a:r>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4</a:t>
            </a:fld>
            <a:endParaRPr lang="en-CA"/>
          </a:p>
        </p:txBody>
      </p:sp>
    </p:spTree>
    <p:extLst>
      <p:ext uri="{BB962C8B-B14F-4D97-AF65-F5344CB8AC3E}">
        <p14:creationId xmlns:p14="http://schemas.microsoft.com/office/powerpoint/2010/main" val="87615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Insist</a:t>
            </a:r>
            <a:r>
              <a:rPr lang="fr-FR" dirty="0"/>
              <a:t> on CAMSO </a:t>
            </a:r>
            <a:r>
              <a:rPr lang="fr-FR" dirty="0" err="1"/>
              <a:t>loss</a:t>
            </a:r>
            <a:r>
              <a:rPr lang="fr-FR" dirty="0"/>
              <a:t> of </a:t>
            </a:r>
            <a:r>
              <a:rPr lang="fr-FR" dirty="0" err="1"/>
              <a:t>reputation</a:t>
            </a:r>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5</a:t>
            </a:fld>
            <a:endParaRPr lang="en-CA"/>
          </a:p>
        </p:txBody>
      </p:sp>
    </p:spTree>
    <p:extLst>
      <p:ext uri="{BB962C8B-B14F-4D97-AF65-F5344CB8AC3E}">
        <p14:creationId xmlns:p14="http://schemas.microsoft.com/office/powerpoint/2010/main" val="2311498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Give</a:t>
            </a:r>
            <a:r>
              <a:rPr lang="fr-FR" dirty="0"/>
              <a:t> post </a:t>
            </a:r>
            <a:r>
              <a:rPr lang="fr-FR" dirty="0" err="1"/>
              <a:t>its</a:t>
            </a:r>
            <a:r>
              <a:rPr lang="fr-FR" dirty="0"/>
              <a:t> to participants</a:t>
            </a:r>
          </a:p>
          <a:p>
            <a:r>
              <a:rPr lang="fr-FR" dirty="0"/>
              <a:t>2</a:t>
            </a:r>
            <a:r>
              <a:rPr lang="fr-FR" baseline="0" dirty="0"/>
              <a:t> min to </a:t>
            </a:r>
            <a:r>
              <a:rPr lang="fr-FR" baseline="0" dirty="0" err="1"/>
              <a:t>list</a:t>
            </a:r>
            <a:r>
              <a:rPr lang="fr-FR" baseline="0" dirty="0"/>
              <a:t> out </a:t>
            </a:r>
            <a:r>
              <a:rPr lang="fr-FR" baseline="0" dirty="0" err="1"/>
              <a:t>what’s</a:t>
            </a:r>
            <a:r>
              <a:rPr lang="fr-FR" baseline="0" dirty="0"/>
              <a:t> in </a:t>
            </a:r>
            <a:r>
              <a:rPr lang="fr-FR" baseline="0" dirty="0" err="1"/>
              <a:t>it</a:t>
            </a:r>
            <a:endParaRPr lang="fr-FR" baseline="0" dirty="0"/>
          </a:p>
          <a:p>
            <a:r>
              <a:rPr lang="fr-FR" dirty="0" err="1"/>
              <a:t>Make</a:t>
            </a:r>
            <a:r>
              <a:rPr lang="fr-FR" baseline="0" dirty="0"/>
              <a:t> a 1st classification: </a:t>
            </a:r>
            <a:r>
              <a:rPr lang="fr-FR" baseline="0" dirty="0" err="1"/>
              <a:t>controllable</a:t>
            </a:r>
            <a:r>
              <a:rPr lang="fr-FR" baseline="0" dirty="0"/>
              <a:t> (</a:t>
            </a:r>
            <a:r>
              <a:rPr lang="fr-FR" baseline="0" dirty="0" err="1"/>
              <a:t>prevention</a:t>
            </a:r>
            <a:r>
              <a:rPr lang="fr-FR" baseline="0" dirty="0"/>
              <a:t>/</a:t>
            </a:r>
            <a:r>
              <a:rPr lang="fr-FR" baseline="0" dirty="0" err="1"/>
              <a:t>appraisal</a:t>
            </a:r>
            <a:r>
              <a:rPr lang="fr-FR" baseline="0" dirty="0"/>
              <a:t>) / non </a:t>
            </a:r>
            <a:r>
              <a:rPr lang="fr-FR" baseline="0" dirty="0" err="1"/>
              <a:t>controllable</a:t>
            </a:r>
            <a:r>
              <a:rPr lang="fr-FR" baseline="0" dirty="0"/>
              <a:t> (</a:t>
            </a:r>
            <a:r>
              <a:rPr lang="fr-FR" baseline="0" dirty="0" err="1"/>
              <a:t>internal</a:t>
            </a:r>
            <a:r>
              <a:rPr lang="fr-FR" baseline="0" dirty="0"/>
              <a:t>/</a:t>
            </a:r>
            <a:r>
              <a:rPr lang="fr-FR" baseline="0" dirty="0" err="1"/>
              <a:t>external</a:t>
            </a:r>
            <a:r>
              <a:rPr lang="fr-FR" baseline="0" dirty="0"/>
              <a:t> </a:t>
            </a:r>
            <a:r>
              <a:rPr lang="fr-FR" baseline="0" dirty="0" err="1"/>
              <a:t>failures</a:t>
            </a:r>
            <a:r>
              <a:rPr lang="fr-FR" baseline="0" dirty="0"/>
              <a:t>)</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6</a:t>
            </a:fld>
            <a:endParaRPr lang="en-CA"/>
          </a:p>
        </p:txBody>
      </p:sp>
    </p:spTree>
    <p:extLst>
      <p:ext uri="{BB962C8B-B14F-4D97-AF65-F5344CB8AC3E}">
        <p14:creationId xmlns:p14="http://schemas.microsoft.com/office/powerpoint/2010/main" val="2730488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Give</a:t>
            </a:r>
            <a:r>
              <a:rPr lang="fr-FR" dirty="0"/>
              <a:t> post </a:t>
            </a:r>
            <a:r>
              <a:rPr lang="fr-FR" dirty="0" err="1"/>
              <a:t>its</a:t>
            </a:r>
            <a:r>
              <a:rPr lang="fr-FR" dirty="0"/>
              <a:t> to participants</a:t>
            </a:r>
          </a:p>
          <a:p>
            <a:r>
              <a:rPr lang="fr-FR" dirty="0"/>
              <a:t>2</a:t>
            </a:r>
            <a:r>
              <a:rPr lang="fr-FR" baseline="0" dirty="0"/>
              <a:t> min to </a:t>
            </a:r>
            <a:r>
              <a:rPr lang="fr-FR" baseline="0" dirty="0" err="1"/>
              <a:t>list</a:t>
            </a:r>
            <a:r>
              <a:rPr lang="fr-FR" baseline="0" dirty="0"/>
              <a:t> out </a:t>
            </a:r>
            <a:r>
              <a:rPr lang="fr-FR" baseline="0" dirty="0" err="1"/>
              <a:t>what’s</a:t>
            </a:r>
            <a:r>
              <a:rPr lang="fr-FR" baseline="0" dirty="0"/>
              <a:t> in </a:t>
            </a:r>
            <a:r>
              <a:rPr lang="fr-FR" baseline="0" dirty="0" err="1"/>
              <a:t>it</a:t>
            </a:r>
            <a:endParaRPr lang="fr-FR" baseline="0" dirty="0"/>
          </a:p>
          <a:p>
            <a:r>
              <a:rPr lang="fr-FR" dirty="0" err="1"/>
              <a:t>Make</a:t>
            </a:r>
            <a:r>
              <a:rPr lang="fr-FR" baseline="0" dirty="0"/>
              <a:t> a 1st classification: </a:t>
            </a:r>
            <a:r>
              <a:rPr lang="fr-FR" baseline="0" dirty="0" err="1"/>
              <a:t>controllable</a:t>
            </a:r>
            <a:r>
              <a:rPr lang="fr-FR" baseline="0" dirty="0"/>
              <a:t> (</a:t>
            </a:r>
            <a:r>
              <a:rPr lang="fr-FR" baseline="0" dirty="0" err="1"/>
              <a:t>prevention</a:t>
            </a:r>
            <a:r>
              <a:rPr lang="fr-FR" baseline="0" dirty="0"/>
              <a:t>/</a:t>
            </a:r>
            <a:r>
              <a:rPr lang="fr-FR" baseline="0" dirty="0" err="1"/>
              <a:t>appraisal</a:t>
            </a:r>
            <a:r>
              <a:rPr lang="fr-FR" baseline="0" dirty="0"/>
              <a:t>) / non </a:t>
            </a:r>
            <a:r>
              <a:rPr lang="fr-FR" baseline="0" dirty="0" err="1"/>
              <a:t>controllable</a:t>
            </a:r>
            <a:r>
              <a:rPr lang="fr-FR" baseline="0" dirty="0"/>
              <a:t> (</a:t>
            </a:r>
            <a:r>
              <a:rPr lang="fr-FR" baseline="0" dirty="0" err="1"/>
              <a:t>internal</a:t>
            </a:r>
            <a:r>
              <a:rPr lang="fr-FR" baseline="0" dirty="0"/>
              <a:t>/</a:t>
            </a:r>
            <a:r>
              <a:rPr lang="fr-FR" baseline="0" dirty="0" err="1"/>
              <a:t>external</a:t>
            </a:r>
            <a:r>
              <a:rPr lang="fr-FR" baseline="0" dirty="0"/>
              <a:t> </a:t>
            </a:r>
            <a:r>
              <a:rPr lang="fr-FR" baseline="0" dirty="0" err="1"/>
              <a:t>failures</a:t>
            </a:r>
            <a:r>
              <a:rPr lang="fr-FR" baseline="0"/>
              <a:t>)</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7</a:t>
            </a:fld>
            <a:endParaRPr lang="en-CA"/>
          </a:p>
        </p:txBody>
      </p:sp>
    </p:spTree>
    <p:extLst>
      <p:ext uri="{BB962C8B-B14F-4D97-AF65-F5344CB8AC3E}">
        <p14:creationId xmlns:p14="http://schemas.microsoft.com/office/powerpoint/2010/main" val="258616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Give</a:t>
            </a:r>
            <a:r>
              <a:rPr lang="fr-FR" dirty="0"/>
              <a:t> post </a:t>
            </a:r>
            <a:r>
              <a:rPr lang="fr-FR" dirty="0" err="1"/>
              <a:t>its</a:t>
            </a:r>
            <a:r>
              <a:rPr lang="fr-FR" dirty="0"/>
              <a:t> to participants</a:t>
            </a:r>
          </a:p>
          <a:p>
            <a:r>
              <a:rPr lang="fr-FR" dirty="0"/>
              <a:t>2</a:t>
            </a:r>
            <a:r>
              <a:rPr lang="fr-FR" baseline="0" dirty="0"/>
              <a:t> min to </a:t>
            </a:r>
            <a:r>
              <a:rPr lang="fr-FR" baseline="0" dirty="0" err="1"/>
              <a:t>list</a:t>
            </a:r>
            <a:r>
              <a:rPr lang="fr-FR" baseline="0" dirty="0"/>
              <a:t> out </a:t>
            </a:r>
            <a:r>
              <a:rPr lang="fr-FR" baseline="0" dirty="0" err="1"/>
              <a:t>what’s</a:t>
            </a:r>
            <a:r>
              <a:rPr lang="fr-FR" baseline="0" dirty="0"/>
              <a:t> in </a:t>
            </a:r>
            <a:r>
              <a:rPr lang="fr-FR" baseline="0" dirty="0" err="1"/>
              <a:t>it</a:t>
            </a:r>
            <a:endParaRPr lang="fr-FR" baseline="0" dirty="0"/>
          </a:p>
          <a:p>
            <a:r>
              <a:rPr lang="fr-FR" dirty="0" err="1"/>
              <a:t>Make</a:t>
            </a:r>
            <a:r>
              <a:rPr lang="fr-FR" baseline="0" dirty="0"/>
              <a:t> a 1st classification: </a:t>
            </a:r>
            <a:r>
              <a:rPr lang="fr-FR" baseline="0" dirty="0" err="1"/>
              <a:t>controllable</a:t>
            </a:r>
            <a:r>
              <a:rPr lang="fr-FR" baseline="0" dirty="0"/>
              <a:t> (</a:t>
            </a:r>
            <a:r>
              <a:rPr lang="fr-FR" baseline="0" dirty="0" err="1"/>
              <a:t>prevention</a:t>
            </a:r>
            <a:r>
              <a:rPr lang="fr-FR" baseline="0" dirty="0"/>
              <a:t>/</a:t>
            </a:r>
            <a:r>
              <a:rPr lang="fr-FR" baseline="0" dirty="0" err="1"/>
              <a:t>appraisal</a:t>
            </a:r>
            <a:r>
              <a:rPr lang="fr-FR" baseline="0" dirty="0"/>
              <a:t>) / non </a:t>
            </a:r>
            <a:r>
              <a:rPr lang="fr-FR" baseline="0" dirty="0" err="1"/>
              <a:t>controllable</a:t>
            </a:r>
            <a:r>
              <a:rPr lang="fr-FR" baseline="0" dirty="0"/>
              <a:t> (</a:t>
            </a:r>
            <a:r>
              <a:rPr lang="fr-FR" baseline="0" dirty="0" err="1"/>
              <a:t>internal</a:t>
            </a:r>
            <a:r>
              <a:rPr lang="fr-FR" baseline="0" dirty="0"/>
              <a:t>/</a:t>
            </a:r>
            <a:r>
              <a:rPr lang="fr-FR" baseline="0" dirty="0" err="1"/>
              <a:t>external</a:t>
            </a:r>
            <a:r>
              <a:rPr lang="fr-FR" baseline="0" dirty="0"/>
              <a:t> </a:t>
            </a:r>
            <a:r>
              <a:rPr lang="fr-FR" baseline="0" dirty="0" err="1"/>
              <a:t>failures</a:t>
            </a:r>
            <a:r>
              <a:rPr lang="fr-FR" baseline="0"/>
              <a:t>)</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8</a:t>
            </a:fld>
            <a:endParaRPr lang="en-CA"/>
          </a:p>
        </p:txBody>
      </p:sp>
    </p:spTree>
    <p:extLst>
      <p:ext uri="{BB962C8B-B14F-4D97-AF65-F5344CB8AC3E}">
        <p14:creationId xmlns:p14="http://schemas.microsoft.com/office/powerpoint/2010/main" val="409171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Ask</a:t>
            </a:r>
            <a:r>
              <a:rPr lang="fr-FR" dirty="0"/>
              <a:t> participants</a:t>
            </a:r>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9</a:t>
            </a:fld>
            <a:endParaRPr lang="en-CA"/>
          </a:p>
        </p:txBody>
      </p:sp>
    </p:spTree>
    <p:extLst>
      <p:ext uri="{BB962C8B-B14F-4D97-AF65-F5344CB8AC3E}">
        <p14:creationId xmlns:p14="http://schemas.microsoft.com/office/powerpoint/2010/main" val="168905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Insist</a:t>
            </a:r>
            <a:r>
              <a:rPr lang="fr-FR" dirty="0"/>
              <a:t> on CAMSO </a:t>
            </a:r>
            <a:r>
              <a:rPr lang="fr-FR" dirty="0" err="1"/>
              <a:t>loss</a:t>
            </a:r>
            <a:r>
              <a:rPr lang="fr-FR" dirty="0"/>
              <a:t> of </a:t>
            </a:r>
            <a:r>
              <a:rPr lang="fr-FR" dirty="0" err="1"/>
              <a:t>reputation</a:t>
            </a:r>
            <a:endParaRPr lang="fr-FR" dirty="0"/>
          </a:p>
          <a:p>
            <a:r>
              <a:rPr lang="fr-FR" dirty="0" err="1"/>
              <a:t>Recurrence</a:t>
            </a:r>
            <a:r>
              <a:rPr lang="fr-FR" dirty="0"/>
              <a:t> </a:t>
            </a:r>
            <a:r>
              <a:rPr lang="fr-FR" dirty="0" err="1"/>
              <a:t>was</a:t>
            </a:r>
            <a:r>
              <a:rPr lang="fr-FR" dirty="0"/>
              <a:t> </a:t>
            </a:r>
            <a:r>
              <a:rPr lang="fr-FR" dirty="0" err="1"/>
              <a:t>changed</a:t>
            </a:r>
            <a:r>
              <a:rPr lang="fr-FR" dirty="0"/>
              <a:t> to </a:t>
            </a:r>
            <a:r>
              <a:rPr lang="fr-FR" dirty="0" err="1"/>
              <a:t>abnormalities</a:t>
            </a:r>
            <a:r>
              <a:rPr lang="fr-FR" dirty="0"/>
              <a:t>: </a:t>
            </a:r>
            <a:r>
              <a:rPr lang="fr-FR" dirty="0" err="1"/>
              <a:t>recurrence</a:t>
            </a:r>
            <a:r>
              <a:rPr lang="fr-FR" dirty="0"/>
              <a:t> </a:t>
            </a:r>
            <a:r>
              <a:rPr lang="fr-FR" dirty="0" err="1"/>
              <a:t>is</a:t>
            </a:r>
            <a:r>
              <a:rPr lang="fr-FR" dirty="0"/>
              <a:t> an </a:t>
            </a:r>
            <a:r>
              <a:rPr lang="fr-FR" dirty="0" err="1"/>
              <a:t>example</a:t>
            </a:r>
            <a:r>
              <a:rPr lang="fr-FR" baseline="0" dirty="0"/>
              <a:t> of </a:t>
            </a:r>
            <a:r>
              <a:rPr lang="fr-FR" baseline="0" dirty="0" err="1"/>
              <a:t>abnormality</a:t>
            </a:r>
            <a:endParaRPr lang="fr-FR"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10</a:t>
            </a:fld>
            <a:endParaRPr lang="en-CA"/>
          </a:p>
        </p:txBody>
      </p:sp>
    </p:spTree>
    <p:extLst>
      <p:ext uri="{BB962C8B-B14F-4D97-AF65-F5344CB8AC3E}">
        <p14:creationId xmlns:p14="http://schemas.microsoft.com/office/powerpoint/2010/main" val="82883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Ask</a:t>
            </a:r>
            <a:r>
              <a:rPr lang="fr-FR" dirty="0"/>
              <a:t> participants</a:t>
            </a:r>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11</a:t>
            </a:fld>
            <a:endParaRPr lang="en-CA"/>
          </a:p>
        </p:txBody>
      </p:sp>
    </p:spTree>
    <p:extLst>
      <p:ext uri="{BB962C8B-B14F-4D97-AF65-F5344CB8AC3E}">
        <p14:creationId xmlns:p14="http://schemas.microsoft.com/office/powerpoint/2010/main" val="2999989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2" name="Titre 1"/>
          <p:cNvSpPr>
            <a:spLocks noGrp="1"/>
          </p:cNvSpPr>
          <p:nvPr>
            <p:ph type="title"/>
          </p:nvPr>
        </p:nvSpPr>
        <p:spPr>
          <a:xfrm>
            <a:off x="457218" y="548877"/>
            <a:ext cx="7639423" cy="717348"/>
          </a:xfrm>
        </p:spPr>
        <p:txBody>
          <a:bodyPr/>
          <a:lstStyle/>
          <a:p>
            <a:r>
              <a:rPr lang="en-US"/>
              <a:t>Click to edit Master title style</a:t>
            </a:r>
            <a:endParaRPr lang="fr-FR"/>
          </a:p>
        </p:txBody>
      </p:sp>
      <p:sp>
        <p:nvSpPr>
          <p:cNvPr id="3" name="Espace réservé du pied de page 2"/>
          <p:cNvSpPr>
            <a:spLocks noGrp="1"/>
          </p:cNvSpPr>
          <p:nvPr>
            <p:ph type="ftr" sz="quarter" idx="10"/>
          </p:nvPr>
        </p:nvSpPr>
        <p:spPr/>
        <p:txBody>
          <a:bodyPr/>
          <a:lstStyle/>
          <a:p>
            <a:r>
              <a:rPr lang="fr-FR">
                <a:solidFill>
                  <a:srgbClr val="000000"/>
                </a:solidFill>
              </a:rPr>
              <a:t>Camso 2015</a:t>
            </a:r>
            <a:endParaRPr lang="fr-FR" dirty="0">
              <a:solidFill>
                <a:srgbClr val="000000"/>
              </a:solidFill>
            </a:endParaRPr>
          </a:p>
        </p:txBody>
      </p:sp>
      <p:sp>
        <p:nvSpPr>
          <p:cNvPr id="4" name="Espace réservé du numéro de diapositive 3"/>
          <p:cNvSpPr>
            <a:spLocks noGrp="1"/>
          </p:cNvSpPr>
          <p:nvPr>
            <p:ph type="sldNum" sz="quarter" idx="11"/>
          </p:nvPr>
        </p:nvSpPr>
        <p:spPr/>
        <p:txBody>
          <a:bodyPr/>
          <a:lstStyle/>
          <a:p>
            <a:fld id="{4E950855-28E0-B842-9330-3B380073FD02}" type="slidenum">
              <a:rPr lang="fr-FR" smtClean="0"/>
              <a:pPr/>
              <a:t>‹N°›</a:t>
            </a:fld>
            <a:endParaRPr lang="fr-FR" dirty="0"/>
          </a:p>
        </p:txBody>
      </p:sp>
      <p:sp>
        <p:nvSpPr>
          <p:cNvPr id="6" name="Espace réservé du contenu 5"/>
          <p:cNvSpPr>
            <a:spLocks noGrp="1"/>
          </p:cNvSpPr>
          <p:nvPr>
            <p:ph sz="quarter" idx="12"/>
          </p:nvPr>
        </p:nvSpPr>
        <p:spPr>
          <a:xfrm>
            <a:off x="457200" y="1541035"/>
            <a:ext cx="8229600" cy="305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168281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8" y="545135"/>
            <a:ext cx="7639423" cy="71734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14948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0808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08429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_ 2 colum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pied de page 2"/>
          <p:cNvSpPr>
            <a:spLocks noGrp="1"/>
          </p:cNvSpPr>
          <p:nvPr>
            <p:ph type="ftr" sz="quarter" idx="10"/>
          </p:nvPr>
        </p:nvSpPr>
        <p:spPr/>
        <p:txBody>
          <a:bodyPr/>
          <a:lstStyle/>
          <a:p>
            <a:r>
              <a:rPr lang="fr-FR">
                <a:solidFill>
                  <a:srgbClr val="000000"/>
                </a:solidFill>
              </a:rPr>
              <a:t>Camso 2015</a:t>
            </a:r>
            <a:endParaRPr lang="fr-FR" dirty="0">
              <a:solidFill>
                <a:srgbClr val="000000"/>
              </a:solidFill>
            </a:endParaRPr>
          </a:p>
        </p:txBody>
      </p:sp>
      <p:sp>
        <p:nvSpPr>
          <p:cNvPr id="4" name="Espace réservé du numéro de diapositive 3"/>
          <p:cNvSpPr>
            <a:spLocks noGrp="1"/>
          </p:cNvSpPr>
          <p:nvPr>
            <p:ph type="sldNum" sz="quarter" idx="11"/>
          </p:nvPr>
        </p:nvSpPr>
        <p:spPr/>
        <p:txBody>
          <a:bodyPr/>
          <a:lstStyle>
            <a:lvl1pPr>
              <a:defRPr>
                <a:solidFill>
                  <a:srgbClr val="0057B8"/>
                </a:solidFill>
              </a:defRPr>
            </a:lvl1pPr>
          </a:lstStyle>
          <a:p>
            <a:fld id="{4E950855-28E0-B842-9330-3B380073FD02}" type="slidenum">
              <a:rPr lang="fr-FR" smtClean="0"/>
              <a:pPr/>
              <a:t>‹N°›</a:t>
            </a:fld>
            <a:endParaRPr lang="fr-FR" dirty="0"/>
          </a:p>
        </p:txBody>
      </p:sp>
      <p:sp>
        <p:nvSpPr>
          <p:cNvPr id="6" name="Espace réservé du contenu 5"/>
          <p:cNvSpPr>
            <a:spLocks noGrp="1"/>
          </p:cNvSpPr>
          <p:nvPr>
            <p:ph sz="quarter" idx="12"/>
          </p:nvPr>
        </p:nvSpPr>
        <p:spPr>
          <a:xfrm>
            <a:off x="457200" y="1541035"/>
            <a:ext cx="4044930" cy="305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8" name="Espace réservé du contenu 5"/>
          <p:cNvSpPr>
            <a:spLocks noGrp="1"/>
          </p:cNvSpPr>
          <p:nvPr>
            <p:ph sz="quarter" idx="13"/>
          </p:nvPr>
        </p:nvSpPr>
        <p:spPr>
          <a:xfrm>
            <a:off x="4642772" y="1541035"/>
            <a:ext cx="4044930" cy="305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83100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_ Title Only">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solidFill>
                  <a:srgbClr val="000000"/>
                </a:solidFill>
              </a:rPr>
              <a:t>Camso 2015</a:t>
            </a:r>
            <a:endParaRPr lang="fr-FR" dirty="0">
              <a:solidFill>
                <a:srgbClr val="000000"/>
              </a:solidFill>
            </a:endParaRPr>
          </a:p>
        </p:txBody>
      </p:sp>
      <p:sp>
        <p:nvSpPr>
          <p:cNvPr id="4" name="Espace réservé du numéro de diapositive 3"/>
          <p:cNvSpPr>
            <a:spLocks noGrp="1"/>
          </p:cNvSpPr>
          <p:nvPr>
            <p:ph type="sldNum" sz="quarter" idx="11"/>
          </p:nvPr>
        </p:nvSpPr>
        <p:spPr>
          <a:xfrm>
            <a:off x="8532446" y="4948014"/>
            <a:ext cx="465851" cy="119040"/>
          </a:xfrm>
        </p:spPr>
        <p:txBody>
          <a:bodyPr/>
          <a:lstStyle>
            <a:lvl1pPr>
              <a:defRPr>
                <a:solidFill>
                  <a:srgbClr val="0057B8"/>
                </a:solidFill>
              </a:defRPr>
            </a:lvl1pPr>
          </a:lstStyle>
          <a:p>
            <a:fld id="{4E950855-28E0-B842-9330-3B380073FD02}" type="slidenum">
              <a:rPr lang="fr-FR" smtClean="0"/>
              <a:pPr/>
              <a:t>‹N°›</a:t>
            </a:fld>
            <a:endParaRPr lang="fr-FR" dirty="0"/>
          </a:p>
        </p:txBody>
      </p:sp>
      <p:sp>
        <p:nvSpPr>
          <p:cNvPr id="5" name="Espace réservé du titre 1"/>
          <p:cNvSpPr>
            <a:spLocks noGrp="1"/>
          </p:cNvSpPr>
          <p:nvPr>
            <p:ph type="title"/>
          </p:nvPr>
        </p:nvSpPr>
        <p:spPr>
          <a:xfrm>
            <a:off x="457218" y="555526"/>
            <a:ext cx="7639423" cy="717348"/>
          </a:xfrm>
          <a:prstGeom prst="rect">
            <a:avLst/>
          </a:prstGeom>
        </p:spPr>
        <p:txBody>
          <a:bodyPr vert="horz" lIns="91440" tIns="45720" rIns="91440" bIns="45720" rtlCol="0" anchor="ctr">
            <a:normAutofit/>
          </a:bodyPr>
          <a:lstStyle/>
          <a:p>
            <a:r>
              <a:rPr lang="fr-CA" dirty="0"/>
              <a:t>Cliquez et modifiez le titre</a:t>
            </a:r>
            <a:endParaRPr lang="fr-FR" dirty="0"/>
          </a:p>
        </p:txBody>
      </p:sp>
    </p:spTree>
    <p:extLst>
      <p:ext uri="{BB962C8B-B14F-4D97-AF65-F5344CB8AC3E}">
        <p14:creationId xmlns:p14="http://schemas.microsoft.com/office/powerpoint/2010/main" val="97663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_ Title Only">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solidFill>
                  <a:srgbClr val="000000"/>
                </a:solidFill>
              </a:rPr>
              <a:t>Camso 2015</a:t>
            </a:r>
            <a:endParaRPr lang="fr-FR" dirty="0">
              <a:solidFill>
                <a:srgbClr val="000000"/>
              </a:solidFill>
            </a:endParaRPr>
          </a:p>
        </p:txBody>
      </p:sp>
      <p:sp>
        <p:nvSpPr>
          <p:cNvPr id="4" name="Espace réservé du numéro de diapositive 3"/>
          <p:cNvSpPr>
            <a:spLocks noGrp="1"/>
          </p:cNvSpPr>
          <p:nvPr>
            <p:ph type="sldNum" sz="quarter" idx="11"/>
          </p:nvPr>
        </p:nvSpPr>
        <p:spPr>
          <a:xfrm>
            <a:off x="8532446" y="4948014"/>
            <a:ext cx="465851" cy="119040"/>
          </a:xfrm>
        </p:spPr>
        <p:txBody>
          <a:bodyPr/>
          <a:lstStyle>
            <a:lvl1pPr>
              <a:defRPr>
                <a:solidFill>
                  <a:srgbClr val="0057B8"/>
                </a:solidFill>
              </a:defRPr>
            </a:lvl1pPr>
          </a:lstStyle>
          <a:p>
            <a:fld id="{4E950855-28E0-B842-9330-3B380073FD02}" type="slidenum">
              <a:rPr lang="fr-FR" smtClean="0"/>
              <a:pPr/>
              <a:t>‹N°›</a:t>
            </a:fld>
            <a:endParaRPr lang="fr-FR" dirty="0"/>
          </a:p>
        </p:txBody>
      </p:sp>
      <p:sp>
        <p:nvSpPr>
          <p:cNvPr id="5" name="Espace réservé du titre 1"/>
          <p:cNvSpPr>
            <a:spLocks noGrp="1"/>
          </p:cNvSpPr>
          <p:nvPr>
            <p:ph type="title"/>
          </p:nvPr>
        </p:nvSpPr>
        <p:spPr>
          <a:xfrm>
            <a:off x="457218" y="555526"/>
            <a:ext cx="7639423" cy="717348"/>
          </a:xfrm>
          <a:prstGeom prst="rect">
            <a:avLst/>
          </a:prstGeom>
        </p:spPr>
        <p:txBody>
          <a:bodyPr vert="horz" lIns="91440" tIns="45720" rIns="91440" bIns="45720" rtlCol="0" anchor="ctr">
            <a:normAutofit/>
          </a:bodyPr>
          <a:lstStyle/>
          <a:p>
            <a:r>
              <a:rPr lang="fr-CA" dirty="0"/>
              <a:t>Cliquez et modifiez le titre</a:t>
            </a:r>
            <a:endParaRPr lang="fr-FR" dirty="0"/>
          </a:p>
        </p:txBody>
      </p:sp>
    </p:spTree>
    <p:extLst>
      <p:ext uri="{BB962C8B-B14F-4D97-AF65-F5344CB8AC3E}">
        <p14:creationId xmlns:p14="http://schemas.microsoft.com/office/powerpoint/2010/main" val="427317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6" name="Image 5" descr="PPT_1503-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0013"/>
          <a:stretch/>
        </p:blipFill>
        <p:spPr>
          <a:xfrm>
            <a:off x="7084786" y="3"/>
            <a:ext cx="2059214" cy="5150303"/>
          </a:xfrm>
          <a:prstGeom prst="rect">
            <a:avLst/>
          </a:prstGeom>
        </p:spPr>
      </p:pic>
      <p:pic>
        <p:nvPicPr>
          <p:cNvPr id="7" name="Image 6" descr="PPT_1503-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33421"/>
          <a:stretch/>
        </p:blipFill>
        <p:spPr>
          <a:xfrm>
            <a:off x="0" y="3"/>
            <a:ext cx="4572000" cy="5150303"/>
          </a:xfrm>
          <a:prstGeom prst="rect">
            <a:avLst/>
          </a:prstGeom>
        </p:spPr>
      </p:pic>
      <p:sp>
        <p:nvSpPr>
          <p:cNvPr id="2" name="Titre 1"/>
          <p:cNvSpPr>
            <a:spLocks noGrp="1"/>
          </p:cNvSpPr>
          <p:nvPr>
            <p:ph type="title" hasCustomPrompt="1"/>
          </p:nvPr>
        </p:nvSpPr>
        <p:spPr>
          <a:xfrm>
            <a:off x="342225" y="1766823"/>
            <a:ext cx="5870117" cy="1031063"/>
          </a:xfrm>
        </p:spPr>
        <p:txBody>
          <a:bodyPr>
            <a:normAutofit/>
          </a:bodyPr>
          <a:lstStyle>
            <a:lvl1pPr>
              <a:defRPr sz="3600"/>
            </a:lvl1pPr>
          </a:lstStyle>
          <a:p>
            <a:r>
              <a:rPr lang="fr-CA" dirty="0"/>
              <a:t>Cliquez </a:t>
            </a:r>
            <a:br>
              <a:rPr lang="fr-CA" dirty="0"/>
            </a:br>
            <a:r>
              <a:rPr lang="fr-CA" dirty="0"/>
              <a:t>et modifiez le titre</a:t>
            </a:r>
            <a:endParaRPr lang="fr-FR" dirty="0"/>
          </a:p>
        </p:txBody>
      </p:sp>
      <p:sp>
        <p:nvSpPr>
          <p:cNvPr id="8" name="Espace réservé du texte 7"/>
          <p:cNvSpPr>
            <a:spLocks noGrp="1"/>
          </p:cNvSpPr>
          <p:nvPr>
            <p:ph type="body" sz="quarter" idx="10"/>
          </p:nvPr>
        </p:nvSpPr>
        <p:spPr>
          <a:xfrm>
            <a:off x="342225" y="2858721"/>
            <a:ext cx="5870575" cy="461963"/>
          </a:xfrm>
        </p:spPr>
        <p:txBody>
          <a:bodyPr anchor="ctr">
            <a:normAutofit/>
          </a:bodyPr>
          <a:lstStyle>
            <a:lvl1pPr marL="0" indent="0">
              <a:buNone/>
              <a:defRPr sz="1600" b="1" i="0">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549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_ Blue">
    <p:spTree>
      <p:nvGrpSpPr>
        <p:cNvPr id="1" name=""/>
        <p:cNvGrpSpPr/>
        <p:nvPr/>
      </p:nvGrpSpPr>
      <p:grpSpPr>
        <a:xfrm>
          <a:off x="0" y="0"/>
          <a:ext cx="0" cy="0"/>
          <a:chOff x="0" y="0"/>
          <a:chExt cx="0" cy="0"/>
        </a:xfrm>
      </p:grpSpPr>
      <p:pic>
        <p:nvPicPr>
          <p:cNvPr id="8" name="Image 7" descr="PPT_1503-0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2" name="Titre 1"/>
          <p:cNvSpPr>
            <a:spLocks noGrp="1"/>
          </p:cNvSpPr>
          <p:nvPr>
            <p:ph type="ctrTitle"/>
          </p:nvPr>
        </p:nvSpPr>
        <p:spPr>
          <a:xfrm>
            <a:off x="685800" y="3558418"/>
            <a:ext cx="8001000" cy="1102519"/>
          </a:xfrm>
        </p:spPr>
        <p:txBody>
          <a:bodyPr/>
          <a:lstStyle>
            <a:lvl1pPr>
              <a:defRPr>
                <a:solidFill>
                  <a:srgbClr val="FFFFFF"/>
                </a:solidFill>
              </a:defRPr>
            </a:lvl1pPr>
          </a:lstStyle>
          <a:p>
            <a:r>
              <a:rPr lang="en-US"/>
              <a:t>Click to edit Master title style</a:t>
            </a:r>
            <a:endParaRPr lang="fr-FR" dirty="0"/>
          </a:p>
        </p:txBody>
      </p:sp>
      <p:sp>
        <p:nvSpPr>
          <p:cNvPr id="5" name="Espace réservé du pied de page 4"/>
          <p:cNvSpPr>
            <a:spLocks noGrp="1"/>
          </p:cNvSpPr>
          <p:nvPr>
            <p:ph type="ftr" sz="quarter" idx="11"/>
          </p:nvPr>
        </p:nvSpPr>
        <p:spPr/>
        <p:txBody>
          <a:bodyPr/>
          <a:lstStyle>
            <a:lvl1pPr>
              <a:defRPr>
                <a:solidFill>
                  <a:srgbClr val="FFFFFF"/>
                </a:solidFill>
              </a:defRPr>
            </a:lvl1pPr>
          </a:lstStyle>
          <a:p>
            <a:r>
              <a:rPr lang="fr-FR"/>
              <a:t>Camso 2015</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4E950855-28E0-B842-9330-3B380073FD02}"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89126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_ Black">
    <p:spTree>
      <p:nvGrpSpPr>
        <p:cNvPr id="1" name=""/>
        <p:cNvGrpSpPr/>
        <p:nvPr/>
      </p:nvGrpSpPr>
      <p:grpSpPr>
        <a:xfrm>
          <a:off x="0" y="0"/>
          <a:ext cx="0" cy="0"/>
          <a:chOff x="0" y="0"/>
          <a:chExt cx="0" cy="0"/>
        </a:xfrm>
      </p:grpSpPr>
      <p:pic>
        <p:nvPicPr>
          <p:cNvPr id="7" name="Image 6" descr="PPT_1503-0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2" name="Titre 1"/>
          <p:cNvSpPr>
            <a:spLocks noGrp="1"/>
          </p:cNvSpPr>
          <p:nvPr>
            <p:ph type="ctrTitle"/>
          </p:nvPr>
        </p:nvSpPr>
        <p:spPr>
          <a:xfrm>
            <a:off x="685800" y="3558418"/>
            <a:ext cx="8001000" cy="1102519"/>
          </a:xfrm>
        </p:spPr>
        <p:txBody>
          <a:bodyPr/>
          <a:lstStyle>
            <a:lvl1pPr>
              <a:defRPr>
                <a:solidFill>
                  <a:srgbClr val="FFFFFF"/>
                </a:solidFill>
              </a:defRPr>
            </a:lvl1pPr>
          </a:lstStyle>
          <a:p>
            <a:r>
              <a:rPr lang="en-US"/>
              <a:t>Click to edit Master title style</a:t>
            </a:r>
            <a:endParaRPr lang="fr-FR" dirty="0"/>
          </a:p>
        </p:txBody>
      </p:sp>
      <p:sp>
        <p:nvSpPr>
          <p:cNvPr id="5" name="Espace réservé du pied de page 4"/>
          <p:cNvSpPr>
            <a:spLocks noGrp="1"/>
          </p:cNvSpPr>
          <p:nvPr>
            <p:ph type="ftr" sz="quarter" idx="11"/>
          </p:nvPr>
        </p:nvSpPr>
        <p:spPr/>
        <p:txBody>
          <a:bodyPr/>
          <a:lstStyle>
            <a:lvl1pPr>
              <a:defRPr>
                <a:solidFill>
                  <a:srgbClr val="FFFFFF"/>
                </a:solidFill>
              </a:defRPr>
            </a:lvl1pPr>
          </a:lstStyle>
          <a:p>
            <a:r>
              <a:rPr lang="fr-FR"/>
              <a:t>Camso 2015</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4E950855-28E0-B842-9330-3B380073FD02}"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44598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_ White">
    <p:spTree>
      <p:nvGrpSpPr>
        <p:cNvPr id="1" name=""/>
        <p:cNvGrpSpPr/>
        <p:nvPr/>
      </p:nvGrpSpPr>
      <p:grpSpPr>
        <a:xfrm>
          <a:off x="0" y="0"/>
          <a:ext cx="0" cy="0"/>
          <a:chOff x="0" y="0"/>
          <a:chExt cx="0" cy="0"/>
        </a:xfrm>
      </p:grpSpPr>
      <p:pic>
        <p:nvPicPr>
          <p:cNvPr id="7" name="Image 6" descr="PPT_1503-0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2" name="Titre 1"/>
          <p:cNvSpPr>
            <a:spLocks noGrp="1"/>
          </p:cNvSpPr>
          <p:nvPr>
            <p:ph type="ctrTitle"/>
          </p:nvPr>
        </p:nvSpPr>
        <p:spPr>
          <a:xfrm>
            <a:off x="1285236" y="3558418"/>
            <a:ext cx="7401564" cy="1102519"/>
          </a:xfrm>
        </p:spPr>
        <p:txBody>
          <a:bodyPr/>
          <a:lstStyle>
            <a:lvl1pPr>
              <a:defRPr>
                <a:solidFill>
                  <a:schemeClr val="tx1"/>
                </a:solidFill>
              </a:defRPr>
            </a:lvl1pPr>
          </a:lstStyle>
          <a:p>
            <a:r>
              <a:rPr lang="en-US"/>
              <a:t>Click to edit Master title style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solidFill>
                  <a:srgbClr val="000000"/>
                </a:solidFill>
              </a:rPr>
              <a:t>Camso 2015</a:t>
            </a:r>
            <a:endParaRPr lang="fr-FR"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solidFill>
                  <a:srgbClr val="0057B8"/>
                </a:solidFill>
              </a:defRPr>
            </a:lvl1pPr>
          </a:lstStyle>
          <a:p>
            <a:fld id="{4E950855-28E0-B842-9330-3B380073FD02}" type="slidenum">
              <a:rPr lang="fr-FR" smtClean="0"/>
              <a:pPr/>
              <a:t>‹N°›</a:t>
            </a:fld>
            <a:endParaRPr lang="fr-FR"/>
          </a:p>
        </p:txBody>
      </p:sp>
    </p:spTree>
    <p:extLst>
      <p:ext uri="{BB962C8B-B14F-4D97-AF65-F5344CB8AC3E}">
        <p14:creationId xmlns:p14="http://schemas.microsoft.com/office/powerpoint/2010/main" val="14269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cial Content">
    <p:spTree>
      <p:nvGrpSpPr>
        <p:cNvPr id="1" name=""/>
        <p:cNvGrpSpPr/>
        <p:nvPr/>
      </p:nvGrpSpPr>
      <p:grpSpPr>
        <a:xfrm>
          <a:off x="0" y="0"/>
          <a:ext cx="0" cy="0"/>
          <a:chOff x="0" y="0"/>
          <a:chExt cx="0" cy="0"/>
        </a:xfrm>
      </p:grpSpPr>
      <p:pic>
        <p:nvPicPr>
          <p:cNvPr id="9" name="Image 8" descr="PPT_1503-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Image 9" descr="PPT_1503-0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50017" b="25000"/>
          <a:stretch/>
        </p:blipFill>
        <p:spPr>
          <a:xfrm>
            <a:off x="4573588" y="0"/>
            <a:ext cx="4570412" cy="5143500"/>
          </a:xfrm>
          <a:prstGeom prst="rect">
            <a:avLst/>
          </a:prstGeom>
        </p:spPr>
      </p:pic>
      <p:sp>
        <p:nvSpPr>
          <p:cNvPr id="5" name="Espace réservé du pied de page 4"/>
          <p:cNvSpPr>
            <a:spLocks noGrp="1"/>
          </p:cNvSpPr>
          <p:nvPr>
            <p:ph type="ftr" sz="quarter" idx="11"/>
          </p:nvPr>
        </p:nvSpPr>
        <p:spPr/>
        <p:txBody>
          <a:bodyPr/>
          <a:lstStyle>
            <a:lvl1pPr>
              <a:defRPr>
                <a:solidFill>
                  <a:srgbClr val="FFFFFF"/>
                </a:solidFill>
              </a:defRPr>
            </a:lvl1pPr>
          </a:lstStyle>
          <a:p>
            <a:r>
              <a:rPr lang="fr-FR"/>
              <a:t>Camso 2015</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4E950855-28E0-B842-9330-3B380073FD02}" type="slidenum">
              <a:rPr lang="fr-FR" smtClean="0">
                <a:solidFill>
                  <a:prstClr val="white"/>
                </a:solidFill>
              </a:rPr>
              <a:pPr/>
              <a:t>‹N°›</a:t>
            </a:fld>
            <a:endParaRPr lang="fr-FR">
              <a:solidFill>
                <a:prstClr val="white"/>
              </a:solidFill>
            </a:endParaRPr>
          </a:p>
        </p:txBody>
      </p:sp>
      <p:sp>
        <p:nvSpPr>
          <p:cNvPr id="4" name="Espace réservé du texte 3"/>
          <p:cNvSpPr>
            <a:spLocks noGrp="1"/>
          </p:cNvSpPr>
          <p:nvPr>
            <p:ph type="body" sz="quarter" idx="13"/>
          </p:nvPr>
        </p:nvSpPr>
        <p:spPr>
          <a:xfrm>
            <a:off x="5507751" y="1346610"/>
            <a:ext cx="2713198" cy="2347913"/>
          </a:xfr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7" name="Espace réservé du contenu 16"/>
          <p:cNvSpPr>
            <a:spLocks noGrp="1"/>
          </p:cNvSpPr>
          <p:nvPr>
            <p:ph sz="quarter" idx="14"/>
          </p:nvPr>
        </p:nvSpPr>
        <p:spPr>
          <a:xfrm>
            <a:off x="471488" y="1346610"/>
            <a:ext cx="3644900" cy="2347913"/>
          </a:xfrm>
        </p:spPr>
        <p:txBody>
          <a:bodyPr anchor="ctr">
            <a:normAutofit/>
          </a:bodyPr>
          <a:lstStyle>
            <a:lvl1pPr marL="0" indent="0" algn="ctr">
              <a:buNone/>
              <a:defRPr sz="3200" b="1" i="0">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72830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descr="PPT_1503-05.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2" name="Espace réservé du titre 1"/>
          <p:cNvSpPr>
            <a:spLocks noGrp="1"/>
          </p:cNvSpPr>
          <p:nvPr>
            <p:ph type="title"/>
          </p:nvPr>
        </p:nvSpPr>
        <p:spPr>
          <a:xfrm>
            <a:off x="457218" y="550792"/>
            <a:ext cx="7639423" cy="717348"/>
          </a:xfrm>
          <a:prstGeom prst="rect">
            <a:avLst/>
          </a:prstGeom>
        </p:spPr>
        <p:txBody>
          <a:bodyPr vert="horz" lIns="91440" tIns="45720" rIns="91440" bIns="45720" rtlCol="0" anchor="ctr">
            <a:normAutofit/>
          </a:bodyPr>
          <a:lstStyle/>
          <a:p>
            <a:r>
              <a:rPr lang="fr-CA" dirty="0"/>
              <a:t>Cliquez et modifiez le titre</a:t>
            </a:r>
            <a:endParaRPr lang="fr-FR" dirty="0"/>
          </a:p>
        </p:txBody>
      </p:sp>
      <p:sp>
        <p:nvSpPr>
          <p:cNvPr id="3" name="Espace réservé du texte 2"/>
          <p:cNvSpPr>
            <a:spLocks noGrp="1"/>
          </p:cNvSpPr>
          <p:nvPr>
            <p:ph type="body" idx="1"/>
          </p:nvPr>
        </p:nvSpPr>
        <p:spPr>
          <a:xfrm>
            <a:off x="457200" y="1643954"/>
            <a:ext cx="8229600" cy="2950681"/>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5" name="Espace réservé du pied de page 4"/>
          <p:cNvSpPr>
            <a:spLocks noGrp="1"/>
          </p:cNvSpPr>
          <p:nvPr>
            <p:ph type="ftr" sz="quarter" idx="3"/>
          </p:nvPr>
        </p:nvSpPr>
        <p:spPr>
          <a:xfrm>
            <a:off x="5791199" y="4660937"/>
            <a:ext cx="2895600" cy="187459"/>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defTabSz="457200"/>
            <a:r>
              <a:rPr lang="fr-FR">
                <a:solidFill>
                  <a:srgbClr val="000000"/>
                </a:solidFill>
              </a:rPr>
              <a:t>Camso 2015</a:t>
            </a:r>
            <a:endParaRPr lang="fr-FR" dirty="0">
              <a:solidFill>
                <a:srgbClr val="000000"/>
              </a:solidFill>
            </a:endParaRPr>
          </a:p>
        </p:txBody>
      </p:sp>
      <p:sp>
        <p:nvSpPr>
          <p:cNvPr id="6" name="Espace réservé du numéro de diapositive 5"/>
          <p:cNvSpPr>
            <a:spLocks noGrp="1"/>
          </p:cNvSpPr>
          <p:nvPr>
            <p:ph type="sldNum" sz="quarter" idx="4"/>
          </p:nvPr>
        </p:nvSpPr>
        <p:spPr>
          <a:xfrm>
            <a:off x="8220989" y="1421995"/>
            <a:ext cx="465851" cy="119040"/>
          </a:xfrm>
          <a:prstGeom prst="rect">
            <a:avLst/>
          </a:prstGeom>
        </p:spPr>
        <p:txBody>
          <a:bodyPr vert="horz" lIns="91440" tIns="45720" rIns="91440" bIns="45720" rtlCol="0" anchor="ctr"/>
          <a:lstStyle>
            <a:lvl1pPr algn="ctr">
              <a:defRPr sz="800" b="1" i="0">
                <a:solidFill>
                  <a:srgbClr val="0057B8"/>
                </a:solidFill>
                <a:latin typeface="Arial"/>
                <a:cs typeface="Arial"/>
              </a:defRPr>
            </a:lvl1pPr>
          </a:lstStyle>
          <a:p>
            <a:pPr defTabSz="457200"/>
            <a:fld id="{4E950855-28E0-B842-9330-3B380073FD02}" type="slidenum">
              <a:rPr lang="fr-FR" smtClean="0"/>
              <a:pPr defTabSz="457200"/>
              <a:t>‹N°›</a:t>
            </a:fld>
            <a:endParaRPr lang="fr-FR" dirty="0"/>
          </a:p>
        </p:txBody>
      </p:sp>
    </p:spTree>
    <p:extLst>
      <p:ext uri="{BB962C8B-B14F-4D97-AF65-F5344CB8AC3E}">
        <p14:creationId xmlns:p14="http://schemas.microsoft.com/office/powerpoint/2010/main" val="27802393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935" r:id="rId3"/>
    <p:sldLayoutId id="2147483727" r:id="rId4"/>
    <p:sldLayoutId id="2147483728" r:id="rId5"/>
    <p:sldLayoutId id="2147483729" r:id="rId6"/>
    <p:sldLayoutId id="2147483730" r:id="rId7"/>
    <p:sldLayoutId id="2147483731" r:id="rId8"/>
    <p:sldLayoutId id="2147483732" r:id="rId9"/>
    <p:sldLayoutId id="2147483936" r:id="rId10"/>
    <p:sldLayoutId id="2147483937" r:id="rId11"/>
    <p:sldLayoutId id="2147483938" r:id="rId12"/>
  </p:sldLayoutIdLst>
  <p:hf hdr="0" ftr="0" dt="0"/>
  <p:txStyles>
    <p:titleStyle>
      <a:lvl1pPr algn="l" defTabSz="457200" rtl="0" eaLnBrk="1" latinLnBrk="0" hangingPunct="1">
        <a:spcBef>
          <a:spcPct val="0"/>
        </a:spcBef>
        <a:buNone/>
        <a:defRPr sz="2400" b="1" i="0" kern="1200">
          <a:solidFill>
            <a:schemeClr val="tx1"/>
          </a:solidFill>
          <a:latin typeface="Arial"/>
          <a:ea typeface="+mj-ea"/>
          <a:cs typeface="Arial"/>
        </a:defRPr>
      </a:lvl1pPr>
    </p:titleStyle>
    <p:bodyStyle>
      <a:lvl1pPr marL="182563" indent="-182563" algn="l" defTabSz="457200" rtl="0" eaLnBrk="1" latinLnBrk="0" hangingPunct="1">
        <a:spcBef>
          <a:spcPct val="20000"/>
        </a:spcBef>
        <a:buClr>
          <a:srgbClr val="0640A9"/>
        </a:buClr>
        <a:buFont typeface="Wingdings" charset="2"/>
        <a:buChar char="§"/>
        <a:defRPr sz="2000" b="0" kern="1200">
          <a:solidFill>
            <a:schemeClr val="tx1"/>
          </a:solidFill>
          <a:latin typeface="Arial"/>
          <a:ea typeface="+mn-ea"/>
          <a:cs typeface="Arial"/>
        </a:defRPr>
      </a:lvl1pPr>
      <a:lvl2pPr marL="742950" indent="-285750" algn="l" defTabSz="457200" rtl="0" eaLnBrk="1" latinLnBrk="0" hangingPunct="1">
        <a:spcBef>
          <a:spcPct val="20000"/>
        </a:spcBef>
        <a:buFont typeface="Wingdings" charset="2"/>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money.cnn.com/video/news/2017/06/26/takata-bankruptcy.cnnmoney/" TargetMode="External"/><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225" y="1766823"/>
            <a:ext cx="6966079" cy="1031063"/>
          </a:xfrm>
        </p:spPr>
        <p:txBody>
          <a:bodyPr>
            <a:normAutofit fontScale="90000"/>
          </a:bodyPr>
          <a:lstStyle/>
          <a:p>
            <a:r>
              <a:rPr lang="en-US" dirty="0" err="1"/>
              <a:t>CoPQ</a:t>
            </a:r>
            <a:r>
              <a:rPr lang="en-US" dirty="0"/>
              <a:t> Management</a:t>
            </a:r>
            <a:br>
              <a:rPr lang="en-US" dirty="0"/>
            </a:br>
            <a:r>
              <a:rPr lang="en-US" dirty="0"/>
              <a:t>Training Material</a:t>
            </a:r>
            <a:br>
              <a:rPr lang="en-US" dirty="0"/>
            </a:br>
            <a:r>
              <a:rPr lang="en-US" sz="2200" dirty="0"/>
              <a:t>Nordin Mimouni – Supplier Quality Manager</a:t>
            </a:r>
            <a:r>
              <a:rPr lang="en-US" sz="2200" i="1" dirty="0" smtClean="0"/>
              <a:t/>
            </a:r>
            <a:br>
              <a:rPr lang="en-US" sz="2200" i="1" dirty="0" smtClean="0"/>
            </a:br>
            <a:r>
              <a:rPr lang="en-US" sz="2200" dirty="0" smtClean="0"/>
              <a:t>Rev. 01 - June </a:t>
            </a:r>
            <a:r>
              <a:rPr lang="en-US" sz="2200" dirty="0"/>
              <a:t>9</a:t>
            </a:r>
            <a:r>
              <a:rPr lang="en-US" sz="2200" baseline="30000" dirty="0"/>
              <a:t>th</a:t>
            </a:r>
            <a:r>
              <a:rPr lang="en-US" sz="2200" dirty="0"/>
              <a:t>  </a:t>
            </a:r>
            <a:r>
              <a:rPr lang="en-US" sz="2200" dirty="0" smtClean="0"/>
              <a:t>2017</a:t>
            </a:r>
            <a:endParaRPr lang="en-US" i="1" dirty="0"/>
          </a:p>
        </p:txBody>
      </p:sp>
      <p:sp>
        <p:nvSpPr>
          <p:cNvPr id="3" name="Slide Number Placeholder 2"/>
          <p:cNvSpPr>
            <a:spLocks noGrp="1"/>
          </p:cNvSpPr>
          <p:nvPr>
            <p:ph type="sldNum" sz="quarter" idx="4294967295"/>
          </p:nvPr>
        </p:nvSpPr>
        <p:spPr>
          <a:xfrm>
            <a:off x="8678863" y="1422400"/>
            <a:ext cx="465137" cy="119063"/>
          </a:xfrm>
        </p:spPr>
        <p:txBody>
          <a:bodyPr/>
          <a:lstStyle/>
          <a:p>
            <a:fld id="{4E950855-28E0-B842-9330-3B380073FD02}" type="slidenum">
              <a:rPr lang="fr-FR" smtClean="0">
                <a:solidFill>
                  <a:prstClr val="white"/>
                </a:solidFill>
              </a:rPr>
              <a:pPr/>
              <a:t>1</a:t>
            </a:fld>
            <a:endParaRPr lang="fr-FR">
              <a:solidFill>
                <a:prstClr val="white"/>
              </a:solidFill>
            </a:endParaRPr>
          </a:p>
        </p:txBody>
      </p:sp>
    </p:spTree>
    <p:extLst>
      <p:ext uri="{BB962C8B-B14F-4D97-AF65-F5344CB8AC3E}">
        <p14:creationId xmlns:p14="http://schemas.microsoft.com/office/powerpoint/2010/main" val="2939303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18" y="123478"/>
            <a:ext cx="7639423" cy="717348"/>
          </a:xfrm>
        </p:spPr>
        <p:txBody>
          <a:bodyPr/>
          <a:lstStyle/>
          <a:p>
            <a:r>
              <a:rPr lang="en-US" dirty="0" err="1"/>
              <a:t>CoPQ</a:t>
            </a:r>
            <a:r>
              <a:rPr lang="en-US" dirty="0"/>
              <a:t> Management – Purpose and objectives</a:t>
            </a:r>
          </a:p>
        </p:txBody>
      </p:sp>
      <p:sp>
        <p:nvSpPr>
          <p:cNvPr id="3" name="Content Placeholder 2"/>
          <p:cNvSpPr>
            <a:spLocks noGrp="1"/>
          </p:cNvSpPr>
          <p:nvPr>
            <p:ph idx="1"/>
          </p:nvPr>
        </p:nvSpPr>
        <p:spPr/>
        <p:txBody>
          <a:bodyPr>
            <a:normAutofit fontScale="70000" lnSpcReduction="20000"/>
          </a:bodyPr>
          <a:lstStyle/>
          <a:p>
            <a:r>
              <a:rPr lang="fr-FR" dirty="0"/>
              <a:t>Cross-</a:t>
            </a:r>
            <a:r>
              <a:rPr lang="fr-FR" dirty="0" err="1"/>
              <a:t>functional</a:t>
            </a:r>
            <a:r>
              <a:rPr lang="fr-FR" dirty="0"/>
              <a:t> Team </a:t>
            </a:r>
            <a:r>
              <a:rPr lang="fr-FR" dirty="0" err="1"/>
              <a:t>approach</a:t>
            </a:r>
            <a:r>
              <a:rPr lang="fr-FR" dirty="0"/>
              <a:t> to</a:t>
            </a:r>
          </a:p>
          <a:p>
            <a:pPr lvl="1"/>
            <a:r>
              <a:rPr lang="fr-FR" dirty="0" err="1"/>
              <a:t>Collect</a:t>
            </a:r>
            <a:r>
              <a:rPr lang="fr-FR" dirty="0"/>
              <a:t> and </a:t>
            </a:r>
            <a:r>
              <a:rPr lang="fr-FR" dirty="0" err="1"/>
              <a:t>classify</a:t>
            </a:r>
            <a:r>
              <a:rPr lang="fr-FR" dirty="0"/>
              <a:t> data</a:t>
            </a:r>
            <a:endParaRPr lang="en-US" dirty="0"/>
          </a:p>
          <a:p>
            <a:pPr lvl="1"/>
            <a:r>
              <a:rPr lang="fr-FR" dirty="0" err="1"/>
              <a:t>Define</a:t>
            </a:r>
            <a:r>
              <a:rPr lang="fr-FR" dirty="0"/>
              <a:t> scope (</a:t>
            </a:r>
            <a:r>
              <a:rPr lang="fr-FR" dirty="0" err="1"/>
              <a:t>which</a:t>
            </a:r>
            <a:r>
              <a:rPr lang="fr-FR" dirty="0"/>
              <a:t> part of the iceberg?)</a:t>
            </a:r>
          </a:p>
          <a:p>
            <a:pPr lvl="1"/>
            <a:r>
              <a:rPr lang="fr-FR" dirty="0" err="1"/>
              <a:t>Define</a:t>
            </a:r>
            <a:r>
              <a:rPr lang="fr-FR" dirty="0"/>
              <a:t> </a:t>
            </a:r>
            <a:r>
              <a:rPr lang="fr-FR" b="1" dirty="0"/>
              <a:t>JIDOKA</a:t>
            </a:r>
          </a:p>
          <a:p>
            <a:pPr lvl="1"/>
            <a:r>
              <a:rPr lang="fr-FR" dirty="0" err="1"/>
              <a:t>Define</a:t>
            </a:r>
            <a:r>
              <a:rPr lang="fr-FR" dirty="0"/>
              <a:t> routine</a:t>
            </a:r>
          </a:p>
          <a:p>
            <a:pPr lvl="1"/>
            <a:r>
              <a:rPr lang="fr-FR" dirty="0" err="1"/>
              <a:t>Measure</a:t>
            </a:r>
            <a:r>
              <a:rPr lang="fr-FR" dirty="0"/>
              <a:t> </a:t>
            </a:r>
            <a:r>
              <a:rPr lang="fr-FR" dirty="0" err="1"/>
              <a:t>effectiveness</a:t>
            </a:r>
            <a:r>
              <a:rPr lang="fr-FR" dirty="0"/>
              <a:t> and </a:t>
            </a:r>
            <a:r>
              <a:rPr lang="fr-FR" dirty="0" err="1"/>
              <a:t>efficiency</a:t>
            </a:r>
            <a:endParaRPr lang="fr-FR" dirty="0"/>
          </a:p>
          <a:p>
            <a:pPr lvl="1"/>
            <a:endParaRPr lang="fr-FR" b="1" dirty="0"/>
          </a:p>
          <a:p>
            <a:r>
              <a:rPr lang="en-US" dirty="0"/>
              <a:t>Continuous improvement contributing to Zero Defect Approach</a:t>
            </a:r>
          </a:p>
          <a:p>
            <a:endParaRPr lang="en-US" dirty="0"/>
          </a:p>
          <a:p>
            <a:r>
              <a:rPr lang="en-US" dirty="0"/>
              <a:t>Not limited to external costs</a:t>
            </a:r>
          </a:p>
          <a:p>
            <a:endParaRPr lang="en-US" dirty="0"/>
          </a:p>
          <a:p>
            <a:r>
              <a:rPr lang="en-US" dirty="0"/>
              <a:t>Scope is very wide! It can go from an internal process issue to </a:t>
            </a:r>
            <a:r>
              <a:rPr lang="en-US" b="1" dirty="0"/>
              <a:t>CAMSO loss of reputation</a:t>
            </a:r>
            <a:endParaRPr lang="fr-FR" b="1" dirty="0"/>
          </a:p>
          <a:p>
            <a:endParaRPr lang="fr-FR" b="1" dirty="0"/>
          </a:p>
          <a:p>
            <a:r>
              <a:rPr lang="fr-FR" b="1" dirty="0"/>
              <a:t>Target: </a:t>
            </a:r>
            <a:r>
              <a:rPr lang="fr-FR" b="1" dirty="0" err="1"/>
              <a:t>Identify</a:t>
            </a:r>
            <a:r>
              <a:rPr lang="fr-FR" b="1" dirty="0"/>
              <a:t> and </a:t>
            </a:r>
            <a:r>
              <a:rPr lang="fr-FR" b="1" dirty="0" err="1"/>
              <a:t>tackle</a:t>
            </a:r>
            <a:r>
              <a:rPr lang="fr-FR" b="1" dirty="0"/>
              <a:t> </a:t>
            </a:r>
            <a:r>
              <a:rPr lang="fr-FR" b="1" dirty="0" err="1"/>
              <a:t>abnormalities</a:t>
            </a:r>
            <a:endParaRPr lang="fr-FR" b="1" dirty="0"/>
          </a:p>
          <a:p>
            <a:pPr marL="457200" indent="-457200">
              <a:buFont typeface="+mj-lt"/>
              <a:buAutoNum type="arabicPeriod"/>
            </a:pPr>
            <a:endParaRPr lang="en-US" b="1" dirty="0"/>
          </a:p>
          <a:p>
            <a:pPr marL="457200" lvl="1" indent="0">
              <a:buNone/>
            </a:pPr>
            <a:endParaRPr lang="en-US" dirty="0"/>
          </a:p>
        </p:txBody>
      </p:sp>
    </p:spTree>
    <p:extLst>
      <p:ext uri="{BB962C8B-B14F-4D97-AF65-F5344CB8AC3E}">
        <p14:creationId xmlns:p14="http://schemas.microsoft.com/office/powerpoint/2010/main" val="8346238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CoPQ</a:t>
            </a:r>
            <a:r>
              <a:rPr lang="fr-FR" dirty="0"/>
              <a:t> scope and </a:t>
            </a:r>
            <a:r>
              <a:rPr lang="fr-FR" dirty="0" err="1"/>
              <a:t>criticity</a:t>
            </a:r>
            <a:r>
              <a:rPr lang="fr-FR" dirty="0"/>
              <a:t> to the business</a:t>
            </a:r>
            <a:endParaRPr lang="en-US" dirty="0"/>
          </a:p>
        </p:txBody>
      </p:sp>
      <p:sp>
        <p:nvSpPr>
          <p:cNvPr id="5" name="Rectangle 4"/>
          <p:cNvSpPr/>
          <p:nvPr/>
        </p:nvSpPr>
        <p:spPr>
          <a:xfrm>
            <a:off x="428304" y="1694587"/>
            <a:ext cx="8287393" cy="1754326"/>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CAMSO loss of reputation can cost up to…?</a:t>
            </a:r>
          </a:p>
        </p:txBody>
      </p:sp>
    </p:spTree>
    <p:extLst>
      <p:ext uri="{BB962C8B-B14F-4D97-AF65-F5344CB8AC3E}">
        <p14:creationId xmlns:p14="http://schemas.microsoft.com/office/powerpoint/2010/main" val="37418498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18" y="123478"/>
            <a:ext cx="7639423" cy="717348"/>
          </a:xfrm>
        </p:spPr>
        <p:txBody>
          <a:bodyPr/>
          <a:lstStyle/>
          <a:p>
            <a:r>
              <a:rPr lang="fr-FR" dirty="0" err="1"/>
              <a:t>CoPQ</a:t>
            </a:r>
            <a:r>
              <a:rPr lang="fr-FR" dirty="0"/>
              <a:t> scope and </a:t>
            </a:r>
            <a:r>
              <a:rPr lang="fr-FR" dirty="0" err="1"/>
              <a:t>criticity</a:t>
            </a:r>
            <a:r>
              <a:rPr lang="fr-FR" dirty="0"/>
              <a:t> to the business</a:t>
            </a:r>
            <a:endParaRPr lang="en-US" dirty="0"/>
          </a:p>
        </p:txBody>
      </p:sp>
      <p:grpSp>
        <p:nvGrpSpPr>
          <p:cNvPr id="10" name="Groupe 9"/>
          <p:cNvGrpSpPr/>
          <p:nvPr/>
        </p:nvGrpSpPr>
        <p:grpSpPr>
          <a:xfrm>
            <a:off x="251520" y="179827"/>
            <a:ext cx="8100900" cy="4783845"/>
            <a:chOff x="863588" y="381812"/>
            <a:chExt cx="7416824" cy="4379876"/>
          </a:xfrm>
        </p:grpSpPr>
        <p:pic>
          <p:nvPicPr>
            <p:cNvPr id="4" name="Image 3"/>
            <p:cNvPicPr>
              <a:picLocks noChangeAspect="1"/>
            </p:cNvPicPr>
            <p:nvPr/>
          </p:nvPicPr>
          <p:blipFill>
            <a:blip r:embed="rId2"/>
            <a:stretch>
              <a:fillRect/>
            </a:stretch>
          </p:blipFill>
          <p:spPr>
            <a:xfrm>
              <a:off x="863588" y="381812"/>
              <a:ext cx="7416824" cy="4379876"/>
            </a:xfrm>
            <a:prstGeom prst="rect">
              <a:avLst/>
            </a:prstGeom>
          </p:spPr>
        </p:pic>
        <p:sp>
          <p:nvSpPr>
            <p:cNvPr id="9" name="Rectangle 8"/>
            <p:cNvSpPr/>
            <p:nvPr/>
          </p:nvSpPr>
          <p:spPr>
            <a:xfrm>
              <a:off x="863588" y="3291830"/>
              <a:ext cx="7380820" cy="1469858"/>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Rectangle à coins arrondis 5">
            <a:hlinkClick r:id="rId3" tooltip="Click to Open video"/>
          </p:cNvPr>
          <p:cNvSpPr/>
          <p:nvPr/>
        </p:nvSpPr>
        <p:spPr>
          <a:xfrm>
            <a:off x="2699792" y="2443845"/>
            <a:ext cx="2664296" cy="9144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a:t>Status</a:t>
            </a:r>
            <a:r>
              <a:rPr lang="fr-FR" dirty="0"/>
              <a:t> on</a:t>
            </a:r>
          </a:p>
          <a:p>
            <a:pPr algn="ctr"/>
            <a:r>
              <a:rPr lang="fr-FR" dirty="0"/>
              <a:t>Jun. 25</a:t>
            </a:r>
            <a:r>
              <a:rPr lang="fr-FR" baseline="30000" dirty="0"/>
              <a:t>th</a:t>
            </a:r>
            <a:r>
              <a:rPr lang="fr-FR" dirty="0"/>
              <a:t>, 2017</a:t>
            </a:r>
            <a:endParaRPr lang="en-US" dirty="0"/>
          </a:p>
        </p:txBody>
      </p:sp>
      <p:sp>
        <p:nvSpPr>
          <p:cNvPr id="7" name="Rectangle 6"/>
          <p:cNvSpPr/>
          <p:nvPr/>
        </p:nvSpPr>
        <p:spPr>
          <a:xfrm>
            <a:off x="2997349" y="771550"/>
            <a:ext cx="720080" cy="21602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128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CoPQ</a:t>
            </a:r>
            <a:r>
              <a:rPr lang="fr-FR" dirty="0"/>
              <a:t> scope and </a:t>
            </a:r>
            <a:r>
              <a:rPr lang="fr-FR" dirty="0" err="1"/>
              <a:t>criticity</a:t>
            </a:r>
            <a:r>
              <a:rPr lang="fr-FR" dirty="0"/>
              <a:t> to the business</a:t>
            </a:r>
            <a:endParaRPr lang="en-US" dirty="0"/>
          </a:p>
        </p:txBody>
      </p:sp>
      <p:sp>
        <p:nvSpPr>
          <p:cNvPr id="5" name="Rectangle 4"/>
          <p:cNvSpPr/>
          <p:nvPr/>
        </p:nvSpPr>
        <p:spPr>
          <a:xfrm>
            <a:off x="323529" y="1694587"/>
            <a:ext cx="8496944" cy="1754326"/>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CAMSO loss of reputation can cost up to its existence</a:t>
            </a:r>
          </a:p>
        </p:txBody>
      </p:sp>
    </p:spTree>
    <p:extLst>
      <p:ext uri="{BB962C8B-B14F-4D97-AF65-F5344CB8AC3E}">
        <p14:creationId xmlns:p14="http://schemas.microsoft.com/office/powerpoint/2010/main" val="1765793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16"/>
            <a:ext cx="8229600" cy="857250"/>
          </a:xfrm>
        </p:spPr>
        <p:txBody>
          <a:bodyPr/>
          <a:lstStyle/>
          <a:p>
            <a:r>
              <a:rPr lang="en-US" dirty="0"/>
              <a:t>COPQ Management stakeholders</a:t>
            </a:r>
          </a:p>
        </p:txBody>
      </p:sp>
      <p:sp>
        <p:nvSpPr>
          <p:cNvPr id="4" name="Text Placeholder 3"/>
          <p:cNvSpPr>
            <a:spLocks noGrp="1"/>
          </p:cNvSpPr>
          <p:nvPr>
            <p:ph type="body" idx="1"/>
          </p:nvPr>
        </p:nvSpPr>
        <p:spPr>
          <a:xfrm>
            <a:off x="539552" y="1563638"/>
            <a:ext cx="3030141" cy="479822"/>
          </a:xfrm>
        </p:spPr>
        <p:txBody>
          <a:bodyPr/>
          <a:lstStyle/>
          <a:p>
            <a:r>
              <a:rPr lang="en-US" dirty="0"/>
              <a:t>Participants</a:t>
            </a:r>
          </a:p>
        </p:txBody>
      </p:sp>
      <p:sp>
        <p:nvSpPr>
          <p:cNvPr id="3" name="Content Placeholder 2"/>
          <p:cNvSpPr>
            <a:spLocks noGrp="1"/>
          </p:cNvSpPr>
          <p:nvPr>
            <p:ph sz="half" idx="2"/>
          </p:nvPr>
        </p:nvSpPr>
        <p:spPr>
          <a:xfrm>
            <a:off x="539552" y="2043460"/>
            <a:ext cx="3258741" cy="2963466"/>
          </a:xfrm>
        </p:spPr>
        <p:txBody>
          <a:bodyPr>
            <a:normAutofit/>
          </a:bodyPr>
          <a:lstStyle/>
          <a:p>
            <a:r>
              <a:rPr lang="en-US" sz="1600" dirty="0"/>
              <a:t>Operator</a:t>
            </a:r>
          </a:p>
          <a:p>
            <a:r>
              <a:rPr lang="en-US" sz="1600" dirty="0"/>
              <a:t>Procurement Project Leader</a:t>
            </a:r>
          </a:p>
          <a:p>
            <a:r>
              <a:rPr lang="fr-FR" sz="1600" dirty="0"/>
              <a:t>Facility </a:t>
            </a:r>
            <a:r>
              <a:rPr lang="fr-FR" sz="1600" dirty="0" err="1"/>
              <a:t>Buyer</a:t>
            </a:r>
            <a:endParaRPr lang="fr-FR" sz="1600" dirty="0"/>
          </a:p>
          <a:p>
            <a:r>
              <a:rPr lang="fr-FR" sz="1600" dirty="0"/>
              <a:t>Facility QA</a:t>
            </a:r>
            <a:endParaRPr lang="en-US" sz="1600" dirty="0"/>
          </a:p>
          <a:p>
            <a:r>
              <a:rPr lang="en-US" sz="1600" dirty="0"/>
              <a:t>Production Leader</a:t>
            </a:r>
          </a:p>
          <a:p>
            <a:r>
              <a:rPr lang="fr-FR" sz="1600" dirty="0" err="1"/>
              <a:t>Logistics</a:t>
            </a:r>
            <a:endParaRPr lang="en-US" sz="1600" dirty="0"/>
          </a:p>
          <a:p>
            <a:r>
              <a:rPr lang="fr-FR" sz="1600" dirty="0"/>
              <a:t>Finance/</a:t>
            </a:r>
            <a:r>
              <a:rPr lang="fr-FR" sz="1600" dirty="0" err="1"/>
              <a:t>Accountability</a:t>
            </a:r>
            <a:endParaRPr lang="fr-FR" sz="1600" dirty="0"/>
          </a:p>
          <a:p>
            <a:r>
              <a:rPr lang="fr-FR" sz="1600" dirty="0"/>
              <a:t>Supplier </a:t>
            </a:r>
            <a:r>
              <a:rPr lang="fr-FR" sz="1600" dirty="0" err="1"/>
              <a:t>Quality</a:t>
            </a:r>
            <a:endParaRPr lang="en-US" sz="1600" dirty="0"/>
          </a:p>
        </p:txBody>
      </p:sp>
      <p:sp>
        <p:nvSpPr>
          <p:cNvPr id="5" name="Text Placeholder 4"/>
          <p:cNvSpPr>
            <a:spLocks noGrp="1"/>
          </p:cNvSpPr>
          <p:nvPr>
            <p:ph type="body" sz="quarter" idx="3"/>
          </p:nvPr>
        </p:nvSpPr>
        <p:spPr>
          <a:xfrm>
            <a:off x="4829671" y="1563638"/>
            <a:ext cx="3031331" cy="479822"/>
          </a:xfrm>
        </p:spPr>
        <p:txBody>
          <a:bodyPr/>
          <a:lstStyle/>
          <a:p>
            <a:r>
              <a:rPr lang="en-US" dirty="0"/>
              <a:t>Support </a:t>
            </a:r>
            <a:r>
              <a:rPr lang="en-US" sz="1200" dirty="0"/>
              <a:t>(if necessary)</a:t>
            </a:r>
          </a:p>
        </p:txBody>
      </p:sp>
      <p:sp>
        <p:nvSpPr>
          <p:cNvPr id="6" name="Content Placeholder 5"/>
          <p:cNvSpPr>
            <a:spLocks noGrp="1"/>
          </p:cNvSpPr>
          <p:nvPr>
            <p:ph sz="quarter" idx="4"/>
          </p:nvPr>
        </p:nvSpPr>
        <p:spPr>
          <a:xfrm>
            <a:off x="4773117" y="2043460"/>
            <a:ext cx="3543299" cy="2963466"/>
          </a:xfrm>
        </p:spPr>
        <p:txBody>
          <a:bodyPr/>
          <a:lstStyle/>
          <a:p>
            <a:r>
              <a:rPr lang="en-US" sz="1600" dirty="0"/>
              <a:t>Lean specialist…</a:t>
            </a:r>
          </a:p>
          <a:p>
            <a:endParaRPr lang="en-US" sz="1600" dirty="0"/>
          </a:p>
          <a:p>
            <a:endParaRPr lang="en-US" sz="1600" dirty="0"/>
          </a:p>
        </p:txBody>
      </p:sp>
    </p:spTree>
    <p:extLst>
      <p:ext uri="{BB962C8B-B14F-4D97-AF65-F5344CB8AC3E}">
        <p14:creationId xmlns:p14="http://schemas.microsoft.com/office/powerpoint/2010/main" val="14966627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3220"/>
            <a:ext cx="6681917" cy="685800"/>
          </a:xfrm>
        </p:spPr>
        <p:txBody>
          <a:bodyPr>
            <a:normAutofit/>
          </a:bodyPr>
          <a:lstStyle/>
          <a:p>
            <a:r>
              <a:rPr lang="en-US" dirty="0"/>
              <a:t>Understanding the COPQ Process</a:t>
            </a:r>
            <a:endParaRPr lang="en-US" sz="1500" dirty="0"/>
          </a:p>
        </p:txBody>
      </p:sp>
      <p:graphicFrame>
        <p:nvGraphicFramePr>
          <p:cNvPr id="3" name="Diagramme 2"/>
          <p:cNvGraphicFramePr/>
          <p:nvPr>
            <p:extLst>
              <p:ext uri="{D42A27DB-BD31-4B8C-83A1-F6EECF244321}">
                <p14:modId xmlns:p14="http://schemas.microsoft.com/office/powerpoint/2010/main" val="3837931794"/>
              </p:ext>
            </p:extLst>
          </p:nvPr>
        </p:nvGraphicFramePr>
        <p:xfrm>
          <a:off x="1248326" y="339502"/>
          <a:ext cx="836423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c 3"/>
          <p:cNvSpPr/>
          <p:nvPr/>
        </p:nvSpPr>
        <p:spPr>
          <a:xfrm>
            <a:off x="1896398" y="771549"/>
            <a:ext cx="3534045" cy="3534045"/>
          </a:xfrm>
          <a:prstGeom prst="arc">
            <a:avLst>
              <a:gd name="adj1" fmla="val 7374143"/>
              <a:gd name="adj2" fmla="val 19640755"/>
            </a:avLst>
          </a:prstGeom>
          <a:ln w="88900">
            <a:head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ectangle 5"/>
          <p:cNvSpPr/>
          <p:nvPr/>
        </p:nvSpPr>
        <p:spPr>
          <a:xfrm>
            <a:off x="42749" y="2110085"/>
            <a:ext cx="4673267" cy="646331"/>
          </a:xfrm>
          <a:prstGeom prst="rect">
            <a:avLst/>
          </a:prstGeom>
          <a:solidFill>
            <a:schemeClr val="bg1"/>
          </a:solidFill>
        </p:spPr>
        <p:txBody>
          <a:bodyPr wrap="none" lIns="91440" tIns="45720" rIns="91440" bIns="45720">
            <a:spAutoFit/>
          </a:bodyPr>
          <a:lstStyle/>
          <a:p>
            <a:pPr algn="ctr"/>
            <a:r>
              <a:rPr lang="fr-FR" sz="3600" b="0" cap="none" spc="0" dirty="0" err="1">
                <a:ln w="0"/>
                <a:solidFill>
                  <a:schemeClr val="accent1"/>
                </a:solidFill>
                <a:effectLst>
                  <a:outerShdw blurRad="38100" dist="25400" dir="5400000" algn="ctr" rotWithShape="0">
                    <a:srgbClr val="6E747A">
                      <a:alpha val="43000"/>
                    </a:srgbClr>
                  </a:outerShdw>
                </a:effectLst>
              </a:rPr>
              <a:t>Zero</a:t>
            </a:r>
            <a:r>
              <a:rPr lang="fr-FR" sz="3600" b="0" cap="none" spc="0" dirty="0">
                <a:ln w="0"/>
                <a:solidFill>
                  <a:schemeClr val="accent1"/>
                </a:solidFill>
                <a:effectLst>
                  <a:outerShdw blurRad="38100" dist="25400" dir="5400000" algn="ctr" rotWithShape="0">
                    <a:srgbClr val="6E747A">
                      <a:alpha val="43000"/>
                    </a:srgbClr>
                  </a:outerShdw>
                </a:effectLst>
              </a:rPr>
              <a:t> </a:t>
            </a:r>
            <a:r>
              <a:rPr lang="fr-FR" sz="3600" b="0" cap="none" spc="0" dirty="0" err="1">
                <a:ln w="0"/>
                <a:solidFill>
                  <a:schemeClr val="accent1"/>
                </a:solidFill>
                <a:effectLst>
                  <a:outerShdw blurRad="38100" dist="25400" dir="5400000" algn="ctr" rotWithShape="0">
                    <a:srgbClr val="6E747A">
                      <a:alpha val="43000"/>
                    </a:srgbClr>
                  </a:outerShdw>
                </a:effectLst>
              </a:rPr>
              <a:t>Defect</a:t>
            </a:r>
            <a:r>
              <a:rPr lang="fr-FR" sz="3600" b="0" cap="none" spc="0" dirty="0">
                <a:ln w="0"/>
                <a:solidFill>
                  <a:schemeClr val="accent1"/>
                </a:solidFill>
                <a:effectLst>
                  <a:outerShdw blurRad="38100" dist="25400" dir="5400000" algn="ctr" rotWithShape="0">
                    <a:srgbClr val="6E747A">
                      <a:alpha val="43000"/>
                    </a:srgbClr>
                  </a:outerShdw>
                </a:effectLst>
              </a:rPr>
              <a:t> </a:t>
            </a:r>
            <a:r>
              <a:rPr lang="fr-FR" sz="3600" b="0" cap="none" spc="0" dirty="0" err="1">
                <a:ln w="0"/>
                <a:solidFill>
                  <a:schemeClr val="accent1"/>
                </a:solidFill>
                <a:effectLst>
                  <a:outerShdw blurRad="38100" dist="25400" dir="5400000" algn="ctr" rotWithShape="0">
                    <a:srgbClr val="6E747A">
                      <a:alpha val="43000"/>
                    </a:srgbClr>
                  </a:outerShdw>
                </a:effectLst>
              </a:rPr>
              <a:t>Approach</a:t>
            </a:r>
            <a:endParaRPr lang="fr-FR" sz="36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1543257" y="1210884"/>
            <a:ext cx="1672253" cy="646331"/>
          </a:xfrm>
          <a:prstGeom prst="rect">
            <a:avLst/>
          </a:prstGeom>
          <a:solidFill>
            <a:schemeClr val="bg1"/>
          </a:solidFill>
        </p:spPr>
        <p:txBody>
          <a:bodyPr wrap="none" lIns="91440" tIns="45720" rIns="91440" bIns="45720">
            <a:spAutoFit/>
          </a:bodyPr>
          <a:lstStyle/>
          <a:p>
            <a:pPr algn="ctr"/>
            <a:r>
              <a:rPr lang="fr-FR" sz="3600" b="0" cap="none" spc="0" dirty="0">
                <a:ln w="0"/>
                <a:solidFill>
                  <a:schemeClr val="accent1"/>
                </a:solidFill>
                <a:effectLst>
                  <a:outerShdw blurRad="38100" dist="25400" dir="5400000" algn="ctr" rotWithShape="0">
                    <a:srgbClr val="6E747A">
                      <a:alpha val="43000"/>
                    </a:srgbClr>
                  </a:outerShdw>
                </a:effectLst>
              </a:rPr>
              <a:t>5 </a:t>
            </a:r>
            <a:r>
              <a:rPr lang="fr-FR" sz="3600" b="0" cap="none" spc="0" dirty="0" err="1">
                <a:ln w="0"/>
                <a:solidFill>
                  <a:schemeClr val="accent1"/>
                </a:solidFill>
                <a:effectLst>
                  <a:outerShdw blurRad="38100" dist="25400" dir="5400000" algn="ctr" rotWithShape="0">
                    <a:srgbClr val="6E747A">
                      <a:alpha val="43000"/>
                    </a:srgbClr>
                  </a:outerShdw>
                </a:effectLst>
              </a:rPr>
              <a:t>steps</a:t>
            </a:r>
            <a:endParaRPr lang="fr-FR" sz="36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p:cNvSpPr/>
          <p:nvPr/>
        </p:nvSpPr>
        <p:spPr>
          <a:xfrm>
            <a:off x="2282275" y="2274426"/>
            <a:ext cx="2762295" cy="369332"/>
          </a:xfrm>
          <a:prstGeom prst="rect">
            <a:avLst/>
          </a:prstGeom>
          <a:solidFill>
            <a:schemeClr val="bg1"/>
          </a:solidFill>
        </p:spPr>
        <p:txBody>
          <a:bodyPr wrap="none" lIns="91440" tIns="45720" rIns="91440" bIns="45720">
            <a:spAutoFit/>
          </a:bodyPr>
          <a:lstStyle/>
          <a:p>
            <a:pPr algn="ctr"/>
            <a:r>
              <a:rPr lang="fr-FR" b="0" cap="none" spc="0" dirty="0" err="1">
                <a:ln w="0"/>
                <a:solidFill>
                  <a:schemeClr val="accent1"/>
                </a:solidFill>
                <a:effectLst>
                  <a:outerShdw blurRad="38100" dist="25400" dir="5400000" algn="ctr" rotWithShape="0">
                    <a:srgbClr val="6E747A">
                      <a:alpha val="43000"/>
                    </a:srgbClr>
                  </a:outerShdw>
                </a:effectLst>
              </a:rPr>
              <a:t>Continuous</a:t>
            </a:r>
            <a:r>
              <a:rPr lang="fr-FR" b="0" cap="none" spc="0" dirty="0">
                <a:ln w="0"/>
                <a:solidFill>
                  <a:schemeClr val="accent1"/>
                </a:solidFill>
                <a:effectLst>
                  <a:outerShdw blurRad="38100" dist="25400" dir="5400000" algn="ctr" rotWithShape="0">
                    <a:srgbClr val="6E747A">
                      <a:alpha val="43000"/>
                    </a:srgbClr>
                  </a:outerShdw>
                </a:effectLst>
              </a:rPr>
              <a:t> </a:t>
            </a:r>
            <a:r>
              <a:rPr lang="fr-FR" b="0" cap="none" spc="0" dirty="0" err="1">
                <a:ln w="0"/>
                <a:solidFill>
                  <a:schemeClr val="accent1"/>
                </a:solidFill>
                <a:effectLst>
                  <a:outerShdw blurRad="38100" dist="25400" dir="5400000" algn="ctr" rotWithShape="0">
                    <a:srgbClr val="6E747A">
                      <a:alpha val="43000"/>
                    </a:srgbClr>
                  </a:outerShdw>
                </a:effectLst>
              </a:rPr>
              <a:t>Improvement</a:t>
            </a:r>
            <a:endParaRPr lang="fr-FR"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63960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2000"/>
                                        <p:tgtEl>
                                          <p:spTgt spid="3"/>
                                        </p:tgtEl>
                                      </p:cBhvr>
                                    </p:animEffect>
                                  </p:childTnLst>
                                </p:cTn>
                              </p:par>
                              <p:par>
                                <p:cTn id="14" presetID="22" presetClass="exit" presetSubtype="4" fill="hold" grpId="1" nodeType="withEffect">
                                  <p:stCondLst>
                                    <p:cond delay="0"/>
                                  </p:stCondLst>
                                  <p:childTnLst>
                                    <p:animEffect transition="out" filter="wipe(down)">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2"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par>
                                <p:cTn id="32" presetID="22" presetClass="exit" presetSubtype="4" fill="hold" grpId="3" nodeType="withEffect">
                                  <p:stCondLst>
                                    <p:cond delay="0"/>
                                  </p:stCondLst>
                                  <p:childTnLst>
                                    <p:animEffect transition="out" filter="wipe(down)">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1">
        <p:bldAsOne/>
      </p:bldGraphic>
      <p:bldP spid="4" grpId="0" animBg="1"/>
      <p:bldP spid="6" grpId="0" animBg="1"/>
      <p:bldP spid="7" grpId="0" animBg="1"/>
      <p:bldP spid="7" grpId="1" animBg="1"/>
      <p:bldP spid="8" grpId="2" animBg="1"/>
      <p:bldP spid="8"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85000" lnSpcReduction="10000"/>
          </a:bodyPr>
          <a:lstStyle/>
          <a:p>
            <a:r>
              <a:rPr lang="fr-FR" b="1" dirty="0" err="1"/>
              <a:t>CoPQ</a:t>
            </a:r>
            <a:r>
              <a:rPr lang="fr-FR" b="1" dirty="0"/>
              <a:t> </a:t>
            </a:r>
            <a:r>
              <a:rPr lang="fr-FR" dirty="0"/>
              <a:t>management </a:t>
            </a:r>
            <a:r>
              <a:rPr lang="fr-FR" dirty="0" err="1"/>
              <a:t>is</a:t>
            </a:r>
            <a:r>
              <a:rPr lang="fr-FR" dirty="0"/>
              <a:t> a </a:t>
            </a:r>
            <a:r>
              <a:rPr lang="fr-FR" dirty="0" err="1"/>
              <a:t>continuous</a:t>
            </a:r>
            <a:r>
              <a:rPr lang="fr-FR" dirty="0"/>
              <a:t> </a:t>
            </a:r>
            <a:r>
              <a:rPr lang="fr-FR" dirty="0" err="1"/>
              <a:t>improvement</a:t>
            </a:r>
            <a:r>
              <a:rPr lang="fr-FR" dirty="0"/>
              <a:t> </a:t>
            </a:r>
            <a:r>
              <a:rPr lang="fr-FR" dirty="0" err="1"/>
              <a:t>process</a:t>
            </a:r>
            <a:r>
              <a:rPr lang="fr-FR" dirty="0"/>
              <a:t> to </a:t>
            </a:r>
            <a:r>
              <a:rPr lang="fr-FR" dirty="0" err="1"/>
              <a:t>reduce</a:t>
            </a:r>
            <a:r>
              <a:rPr lang="fr-FR" dirty="0"/>
              <a:t> </a:t>
            </a:r>
            <a:r>
              <a:rPr lang="fr-FR" b="1" dirty="0"/>
              <a:t>MUDA</a:t>
            </a:r>
          </a:p>
          <a:p>
            <a:endParaRPr lang="fr-FR" b="1" dirty="0"/>
          </a:p>
          <a:p>
            <a:r>
              <a:rPr lang="fr-FR" b="1" dirty="0" err="1"/>
              <a:t>CoPQ</a:t>
            </a:r>
            <a:r>
              <a:rPr lang="fr-FR" b="1" dirty="0"/>
              <a:t> </a:t>
            </a:r>
            <a:r>
              <a:rPr lang="fr-FR" dirty="0"/>
              <a:t>management </a:t>
            </a:r>
            <a:r>
              <a:rPr lang="fr-FR" dirty="0" err="1"/>
              <a:t>starts</a:t>
            </a:r>
            <a:r>
              <a:rPr lang="fr-FR" dirty="0"/>
              <a:t> </a:t>
            </a:r>
            <a:r>
              <a:rPr lang="fr-FR" dirty="0" err="1"/>
              <a:t>with</a:t>
            </a:r>
            <a:r>
              <a:rPr lang="fr-FR" dirty="0"/>
              <a:t> </a:t>
            </a:r>
            <a:r>
              <a:rPr lang="fr-FR" b="1" dirty="0"/>
              <a:t>JIDOKA</a:t>
            </a:r>
          </a:p>
          <a:p>
            <a:endParaRPr lang="fr-FR" b="1" dirty="0"/>
          </a:p>
          <a:p>
            <a:r>
              <a:rPr lang="fr-FR" b="1" dirty="0" err="1"/>
              <a:t>CoPQ</a:t>
            </a:r>
            <a:r>
              <a:rPr lang="fr-FR" b="1" dirty="0"/>
              <a:t> </a:t>
            </a:r>
            <a:r>
              <a:rPr lang="fr-FR" dirty="0" err="1"/>
              <a:t>shall</a:t>
            </a:r>
            <a:r>
              <a:rPr lang="fr-FR" dirty="0"/>
              <a:t> </a:t>
            </a:r>
            <a:r>
              <a:rPr lang="fr-FR" dirty="0" err="1"/>
              <a:t>target</a:t>
            </a:r>
            <a:r>
              <a:rPr lang="fr-FR" dirty="0"/>
              <a:t> </a:t>
            </a:r>
            <a:r>
              <a:rPr lang="fr-FR" b="1" dirty="0"/>
              <a:t>non </a:t>
            </a:r>
            <a:r>
              <a:rPr lang="fr-FR" b="1" dirty="0" err="1"/>
              <a:t>recurrence</a:t>
            </a:r>
            <a:r>
              <a:rPr lang="fr-FR" b="1" dirty="0"/>
              <a:t> </a:t>
            </a:r>
            <a:r>
              <a:rPr lang="fr-FR" dirty="0"/>
              <a:t>of </a:t>
            </a:r>
            <a:r>
              <a:rPr lang="fr-FR" dirty="0" err="1"/>
              <a:t>abnormalities</a:t>
            </a:r>
            <a:endParaRPr lang="fr-FR" dirty="0"/>
          </a:p>
          <a:p>
            <a:endParaRPr lang="fr-FR" b="1" dirty="0"/>
          </a:p>
          <a:p>
            <a:r>
              <a:rPr lang="fr-FR" b="1" dirty="0" err="1"/>
              <a:t>CoPQ</a:t>
            </a:r>
            <a:r>
              <a:rPr lang="fr-FR" b="1" dirty="0"/>
              <a:t> </a:t>
            </a:r>
            <a:r>
              <a:rPr lang="fr-FR" dirty="0"/>
              <a:t>management </a:t>
            </a:r>
            <a:r>
              <a:rPr lang="fr-FR" dirty="0" err="1"/>
              <a:t>is</a:t>
            </a:r>
            <a:r>
              <a:rPr lang="fr-FR" dirty="0"/>
              <a:t> </a:t>
            </a:r>
            <a:r>
              <a:rPr lang="fr-FR" dirty="0" err="1"/>
              <a:t>sustainable</a:t>
            </a:r>
            <a:r>
              <a:rPr lang="fr-FR" dirty="0"/>
              <a:t> </a:t>
            </a:r>
            <a:r>
              <a:rPr lang="fr-FR" dirty="0" err="1"/>
              <a:t>when</a:t>
            </a:r>
            <a:r>
              <a:rPr lang="fr-FR" dirty="0"/>
              <a:t> </a:t>
            </a:r>
            <a:r>
              <a:rPr lang="fr-FR" dirty="0" err="1"/>
              <a:t>integrated</a:t>
            </a:r>
            <a:r>
              <a:rPr lang="fr-FR" dirty="0"/>
              <a:t> to </a:t>
            </a:r>
            <a:r>
              <a:rPr lang="fr-FR" dirty="0" err="1"/>
              <a:t>existing</a:t>
            </a:r>
            <a:r>
              <a:rPr lang="fr-FR" dirty="0"/>
              <a:t> </a:t>
            </a:r>
            <a:r>
              <a:rPr lang="fr-FR" b="1" dirty="0"/>
              <a:t>routines</a:t>
            </a:r>
            <a:r>
              <a:rPr lang="fr-FR" dirty="0"/>
              <a:t>!</a:t>
            </a:r>
          </a:p>
          <a:p>
            <a:endParaRPr lang="fr-FR" b="1" dirty="0"/>
          </a:p>
          <a:p>
            <a:r>
              <a:rPr lang="fr-FR" b="1" dirty="0" err="1"/>
              <a:t>CoPQ</a:t>
            </a:r>
            <a:r>
              <a:rPr lang="fr-FR" b="1" dirty="0"/>
              <a:t> </a:t>
            </a:r>
            <a:r>
              <a:rPr lang="fr-FR" dirty="0" err="1"/>
              <a:t>provides</a:t>
            </a:r>
            <a:r>
              <a:rPr lang="fr-FR" dirty="0"/>
              <a:t> a </a:t>
            </a:r>
            <a:r>
              <a:rPr lang="fr-FR" dirty="0" err="1"/>
              <a:t>valuable</a:t>
            </a:r>
            <a:r>
              <a:rPr lang="fr-FR" dirty="0"/>
              <a:t> </a:t>
            </a:r>
            <a:r>
              <a:rPr lang="fr-FR" dirty="0" err="1"/>
              <a:t>overview</a:t>
            </a:r>
            <a:r>
              <a:rPr lang="fr-FR" dirty="0"/>
              <a:t> of </a:t>
            </a:r>
            <a:r>
              <a:rPr lang="fr-FR" dirty="0" err="1"/>
              <a:t>potential</a:t>
            </a:r>
            <a:r>
              <a:rPr lang="fr-FR" dirty="0"/>
              <a:t> gains in </a:t>
            </a:r>
            <a:r>
              <a:rPr lang="fr-FR" dirty="0" err="1"/>
              <a:t>our</a:t>
            </a:r>
            <a:r>
              <a:rPr lang="fr-FR" dirty="0"/>
              <a:t> </a:t>
            </a:r>
            <a:r>
              <a:rPr lang="fr-FR" dirty="0" err="1"/>
              <a:t>cost</a:t>
            </a:r>
            <a:r>
              <a:rPr lang="fr-FR" dirty="0"/>
              <a:t> structure</a:t>
            </a:r>
            <a:endParaRPr lang="en-US" dirty="0"/>
          </a:p>
        </p:txBody>
      </p:sp>
    </p:spTree>
    <p:extLst>
      <p:ext uri="{BB962C8B-B14F-4D97-AF65-F5344CB8AC3E}">
        <p14:creationId xmlns:p14="http://schemas.microsoft.com/office/powerpoint/2010/main" val="22874626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4E950855-28E0-B842-9330-3B380073FD02}" type="slidenum">
              <a:rPr lang="fr-FR" smtClean="0"/>
              <a:pPr/>
              <a:t>17</a:t>
            </a:fld>
            <a:endParaRPr lang="fr-FR" dirty="0"/>
          </a:p>
        </p:txBody>
      </p:sp>
      <p:sp>
        <p:nvSpPr>
          <p:cNvPr id="4" name="Rectangle 3"/>
          <p:cNvSpPr/>
          <p:nvPr/>
        </p:nvSpPr>
        <p:spPr>
          <a:xfrm>
            <a:off x="1061904" y="2110085"/>
            <a:ext cx="7020192" cy="923330"/>
          </a:xfrm>
          <a:prstGeom prst="rect">
            <a:avLst/>
          </a:prstGeom>
          <a:noFill/>
        </p:spPr>
        <p:txBody>
          <a:bodyPr wrap="none" lIns="91440" tIns="45720" rIns="91440" bIns="45720">
            <a:spAutoFit/>
          </a:bodyPr>
          <a:lstStyle/>
          <a:p>
            <a:pPr algn="ctr"/>
            <a:r>
              <a:rPr lang="fr-FR" sz="5400" dirty="0" err="1">
                <a:ln w="0"/>
                <a:solidFill>
                  <a:schemeClr val="accent1"/>
                </a:solidFill>
                <a:effectLst>
                  <a:outerShdw blurRad="38100" dist="25400" dir="5400000" algn="ctr" rotWithShape="0">
                    <a:srgbClr val="6E747A">
                      <a:alpha val="43000"/>
                    </a:srgbClr>
                  </a:outerShdw>
                </a:effectLst>
              </a:rPr>
              <a:t>Let’s</a:t>
            </a:r>
            <a:r>
              <a:rPr lang="fr-FR" sz="5400" dirty="0">
                <a:ln w="0"/>
                <a:solidFill>
                  <a:schemeClr val="accent1"/>
                </a:solidFill>
                <a:effectLst>
                  <a:outerShdw blurRad="38100" dist="25400" dir="5400000" algn="ctr" rotWithShape="0">
                    <a:srgbClr val="6E747A">
                      <a:alpha val="43000"/>
                    </a:srgbClr>
                  </a:outerShdw>
                </a:effectLst>
              </a:rPr>
              <a:t> </a:t>
            </a:r>
            <a:r>
              <a:rPr lang="fr-FR" sz="5400" dirty="0" err="1">
                <a:ln w="0"/>
                <a:solidFill>
                  <a:schemeClr val="accent1"/>
                </a:solidFill>
                <a:effectLst>
                  <a:outerShdw blurRad="38100" dist="25400" dir="5400000" algn="ctr" rotWithShape="0">
                    <a:srgbClr val="6E747A">
                      <a:alpha val="43000"/>
                    </a:srgbClr>
                  </a:outerShdw>
                </a:effectLst>
              </a:rPr>
              <a:t>start</a:t>
            </a:r>
            <a:r>
              <a:rPr lang="fr-FR" sz="5400" dirty="0">
                <a:ln w="0"/>
                <a:solidFill>
                  <a:schemeClr val="accent1"/>
                </a:solidFill>
                <a:effectLst>
                  <a:outerShdw blurRad="38100" dist="25400" dir="5400000" algn="ctr" rotWithShape="0">
                    <a:srgbClr val="6E747A">
                      <a:alpha val="43000"/>
                    </a:srgbClr>
                  </a:outerShdw>
                </a:effectLst>
              </a:rPr>
              <a:t> </a:t>
            </a:r>
            <a:r>
              <a:rPr lang="fr-FR" sz="5400" dirty="0" err="1">
                <a:ln w="0"/>
                <a:solidFill>
                  <a:schemeClr val="accent1"/>
                </a:solidFill>
                <a:effectLst>
                  <a:outerShdw blurRad="38100" dist="25400" dir="5400000" algn="ctr" rotWithShape="0">
                    <a:srgbClr val="6E747A">
                      <a:alpha val="43000"/>
                    </a:srgbClr>
                  </a:outerShdw>
                </a:effectLst>
              </a:rPr>
              <a:t>our</a:t>
            </a:r>
            <a:r>
              <a:rPr lang="fr-FR" sz="5400" dirty="0">
                <a:ln w="0"/>
                <a:solidFill>
                  <a:schemeClr val="accent1"/>
                </a:solidFill>
                <a:effectLst>
                  <a:outerShdw blurRad="38100" dist="25400" dir="5400000" algn="ctr" rotWithShape="0">
                    <a:srgbClr val="6E747A">
                      <a:alpha val="43000"/>
                    </a:srgbClr>
                  </a:outerShdw>
                </a:effectLst>
              </a:rPr>
              <a:t> </a:t>
            </a:r>
            <a:r>
              <a:rPr lang="fr-FR" sz="5400" dirty="0" err="1">
                <a:ln w="0"/>
                <a:solidFill>
                  <a:schemeClr val="accent1"/>
                </a:solidFill>
                <a:effectLst>
                  <a:outerShdw blurRad="38100" dist="25400" dir="5400000" algn="ctr" rotWithShape="0">
                    <a:srgbClr val="6E747A">
                      <a:alpha val="43000"/>
                    </a:srgbClr>
                  </a:outerShdw>
                </a:effectLst>
              </a:rPr>
              <a:t>journey</a:t>
            </a:r>
            <a:r>
              <a:rPr lang="fr-FR" sz="540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4037007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4E950855-28E0-B842-9330-3B380073FD02}" type="slidenum">
              <a:rPr lang="fr-FR" smtClean="0"/>
              <a:pPr/>
              <a:t>18</a:t>
            </a:fld>
            <a:endParaRPr lang="fr-FR" dirty="0"/>
          </a:p>
        </p:txBody>
      </p:sp>
      <p:sp>
        <p:nvSpPr>
          <p:cNvPr id="3" name="Titre 2"/>
          <p:cNvSpPr>
            <a:spLocks noGrp="1"/>
          </p:cNvSpPr>
          <p:nvPr>
            <p:ph type="title"/>
          </p:nvPr>
        </p:nvSpPr>
        <p:spPr/>
        <p:txBody>
          <a:bodyPr/>
          <a:lstStyle/>
          <a:p>
            <a:r>
              <a:rPr lang="fr-FR" dirty="0"/>
              <a:t>Back up slides</a:t>
            </a:r>
            <a:endParaRPr lang="en-US" dirty="0"/>
          </a:p>
        </p:txBody>
      </p:sp>
    </p:spTree>
    <p:extLst>
      <p:ext uri="{BB962C8B-B14F-4D97-AF65-F5344CB8AC3E}">
        <p14:creationId xmlns:p14="http://schemas.microsoft.com/office/powerpoint/2010/main" val="1618130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8754" name="Rectangle 2"/>
          <p:cNvSpPr>
            <a:spLocks noGrp="1" noChangeArrowheads="1"/>
          </p:cNvSpPr>
          <p:nvPr>
            <p:ph type="title"/>
          </p:nvPr>
        </p:nvSpPr>
        <p:spPr/>
        <p:txBody>
          <a:bodyPr/>
          <a:lstStyle/>
          <a:p>
            <a:r>
              <a:rPr lang="en-US" altLang="en-US" dirty="0"/>
              <a:t>Prevention Costs </a:t>
            </a:r>
          </a:p>
        </p:txBody>
      </p:sp>
      <p:sp>
        <p:nvSpPr>
          <p:cNvPr id="2378755" name="Rectangle 3"/>
          <p:cNvSpPr>
            <a:spLocks noGrp="1" noChangeArrowheads="1"/>
          </p:cNvSpPr>
          <p:nvPr>
            <p:ph type="body" idx="1"/>
          </p:nvPr>
        </p:nvSpPr>
        <p:spPr>
          <a:xfrm>
            <a:off x="457200" y="1643954"/>
            <a:ext cx="4546848" cy="2950681"/>
          </a:xfrm>
        </p:spPr>
        <p:txBody>
          <a:bodyPr>
            <a:noAutofit/>
          </a:bodyPr>
          <a:lstStyle/>
          <a:p>
            <a:r>
              <a:rPr lang="en-US" altLang="en-US" sz="1400" dirty="0"/>
              <a:t>Prevention costs are associated with design, implementation, maintenance, and planning prior to actual operation, in order to avoid defects from happening. </a:t>
            </a:r>
          </a:p>
          <a:p>
            <a:r>
              <a:rPr lang="en-US" altLang="en-US" sz="1400" dirty="0"/>
              <a:t>The emphasis is on the prevention of defects in order to reduce the probability of producing defective products. Prevention activities lead to reduction of appraisal costs and both type of failures ( internal and external ).The motto is “Prevention rather than appraisal” .</a:t>
            </a:r>
          </a:p>
        </p:txBody>
      </p:sp>
      <p:pic>
        <p:nvPicPr>
          <p:cNvPr id="2378760" name="Picture 8" descr="cover%20image%20steth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206" y="1347614"/>
            <a:ext cx="26289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56195"/>
      </p:ext>
    </p:extLst>
  </p:cSld>
  <p:clrMapOvr>
    <a:masterClrMapping/>
  </p:clrMapOvr>
  <p:transition spd="slow" advTm="120395">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78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78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875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Training Outline</a:t>
            </a:r>
          </a:p>
        </p:txBody>
      </p:sp>
      <p:sp>
        <p:nvSpPr>
          <p:cNvPr id="9" name="Content Placeholder 8"/>
          <p:cNvSpPr>
            <a:spLocks noGrp="1"/>
          </p:cNvSpPr>
          <p:nvPr>
            <p:ph idx="1"/>
          </p:nvPr>
        </p:nvSpPr>
        <p:spPr/>
        <p:txBody>
          <a:bodyPr/>
          <a:lstStyle/>
          <a:p>
            <a:r>
              <a:rPr lang="fr-FR" dirty="0" err="1"/>
              <a:t>Definitions</a:t>
            </a:r>
            <a:endParaRPr lang="fr-FR" dirty="0"/>
          </a:p>
          <a:p>
            <a:r>
              <a:rPr lang="fr-FR" dirty="0" err="1"/>
              <a:t>CoPQ</a:t>
            </a:r>
            <a:r>
              <a:rPr lang="fr-FR" dirty="0"/>
              <a:t> – </a:t>
            </a:r>
            <a:r>
              <a:rPr lang="fr-FR" dirty="0" err="1"/>
              <a:t>What’s</a:t>
            </a:r>
            <a:r>
              <a:rPr lang="fr-FR" dirty="0"/>
              <a:t> </a:t>
            </a:r>
            <a:r>
              <a:rPr lang="fr-FR" dirty="0" err="1"/>
              <a:t>inside</a:t>
            </a:r>
            <a:r>
              <a:rPr lang="fr-FR" dirty="0"/>
              <a:t>???</a:t>
            </a:r>
            <a:endParaRPr lang="en-US" dirty="0"/>
          </a:p>
          <a:p>
            <a:r>
              <a:rPr lang="en-US" dirty="0" err="1"/>
              <a:t>CoPQ</a:t>
            </a:r>
            <a:r>
              <a:rPr lang="en-US" dirty="0"/>
              <a:t> Management - Purpose and objectives</a:t>
            </a:r>
          </a:p>
          <a:p>
            <a:r>
              <a:rPr lang="fr-FR" dirty="0" err="1"/>
              <a:t>CoPQ</a:t>
            </a:r>
            <a:r>
              <a:rPr lang="fr-FR" dirty="0"/>
              <a:t> scope and </a:t>
            </a:r>
            <a:r>
              <a:rPr lang="fr-FR" dirty="0" err="1"/>
              <a:t>criticity</a:t>
            </a:r>
            <a:r>
              <a:rPr lang="fr-FR" dirty="0"/>
              <a:t> to the business</a:t>
            </a:r>
            <a:endParaRPr lang="en-US" dirty="0"/>
          </a:p>
          <a:p>
            <a:r>
              <a:rPr lang="en-US" dirty="0" err="1"/>
              <a:t>CoPQ</a:t>
            </a:r>
            <a:r>
              <a:rPr lang="en-US" dirty="0"/>
              <a:t> Workshop Participants</a:t>
            </a:r>
          </a:p>
          <a:p>
            <a:r>
              <a:rPr lang="en-US" dirty="0"/>
              <a:t>Understanding the </a:t>
            </a:r>
            <a:r>
              <a:rPr lang="en-US" dirty="0" err="1"/>
              <a:t>CoPQ</a:t>
            </a:r>
            <a:r>
              <a:rPr lang="en-US" dirty="0"/>
              <a:t> Management Process</a:t>
            </a:r>
          </a:p>
        </p:txBody>
      </p:sp>
    </p:spTree>
    <p:extLst>
      <p:ext uri="{BB962C8B-B14F-4D97-AF65-F5344CB8AC3E}">
        <p14:creationId xmlns:p14="http://schemas.microsoft.com/office/powerpoint/2010/main" val="237611542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7731" name="Rectangle 3"/>
          <p:cNvSpPr>
            <a:spLocks noGrp="1" noChangeArrowheads="1"/>
          </p:cNvSpPr>
          <p:nvPr>
            <p:ph type="title"/>
          </p:nvPr>
        </p:nvSpPr>
        <p:spPr>
          <a:xfrm>
            <a:off x="395536" y="342900"/>
            <a:ext cx="3901679" cy="716682"/>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chor="ctr">
            <a:normAutofit/>
          </a:bodyPr>
          <a:lstStyle/>
          <a:p>
            <a:pPr algn="l"/>
            <a:r>
              <a:rPr lang="en-US" altLang="en-US" sz="2100" dirty="0">
                <a:solidFill>
                  <a:srgbClr val="000000"/>
                </a:solidFill>
              </a:rPr>
              <a:t>Activities associated with Prevention costs</a:t>
            </a:r>
            <a:endParaRPr lang="en-US" altLang="en-US" dirty="0">
              <a:solidFill>
                <a:srgbClr val="000000"/>
              </a:solidFill>
            </a:endParaRPr>
          </a:p>
        </p:txBody>
      </p:sp>
      <p:sp>
        <p:nvSpPr>
          <p:cNvPr id="2377732" name="Rectangle 4"/>
          <p:cNvSpPr>
            <a:spLocks noGrp="1" noChangeArrowheads="1"/>
          </p:cNvSpPr>
          <p:nvPr>
            <p:ph type="body" idx="1"/>
          </p:nvPr>
        </p:nvSpPr>
        <p:spPr>
          <a:xfrm>
            <a:off x="395536" y="1828800"/>
            <a:ext cx="5507831" cy="2831182"/>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ormAutofit/>
          </a:bodyPr>
          <a:lstStyle/>
          <a:p>
            <a:pPr algn="just">
              <a:lnSpc>
                <a:spcPct val="90000"/>
              </a:lnSpc>
              <a:buFont typeface="Wingdings" pitchFamily="2" charset="2"/>
              <a:buChar char="§"/>
            </a:pPr>
            <a:r>
              <a:rPr lang="en-US" altLang="en-US" sz="1500" dirty="0">
                <a:solidFill>
                  <a:srgbClr val="000000"/>
                </a:solidFill>
              </a:rPr>
              <a:t>Market research</a:t>
            </a:r>
          </a:p>
          <a:p>
            <a:pPr algn="just">
              <a:lnSpc>
                <a:spcPct val="90000"/>
              </a:lnSpc>
              <a:buFont typeface="Wingdings" pitchFamily="2" charset="2"/>
              <a:buChar char="§"/>
            </a:pPr>
            <a:r>
              <a:rPr lang="en-US" altLang="en-US" sz="1500" dirty="0">
                <a:solidFill>
                  <a:srgbClr val="000000"/>
                </a:solidFill>
              </a:rPr>
              <a:t>Quality training programs.</a:t>
            </a:r>
          </a:p>
          <a:p>
            <a:pPr algn="just">
              <a:lnSpc>
                <a:spcPct val="90000"/>
              </a:lnSpc>
              <a:buFont typeface="Wingdings" pitchFamily="2" charset="2"/>
              <a:buChar char="§"/>
            </a:pPr>
            <a:r>
              <a:rPr lang="en-US" altLang="en-US" sz="1500" dirty="0">
                <a:solidFill>
                  <a:srgbClr val="000000"/>
                </a:solidFill>
              </a:rPr>
              <a:t>Contract review</a:t>
            </a:r>
          </a:p>
          <a:p>
            <a:pPr algn="just">
              <a:lnSpc>
                <a:spcPct val="90000"/>
              </a:lnSpc>
              <a:buFont typeface="Wingdings" pitchFamily="2" charset="2"/>
              <a:buChar char="§"/>
            </a:pPr>
            <a:r>
              <a:rPr lang="en-US" altLang="en-US" sz="1500" dirty="0">
                <a:solidFill>
                  <a:srgbClr val="000000"/>
                </a:solidFill>
              </a:rPr>
              <a:t>Design review</a:t>
            </a:r>
          </a:p>
          <a:p>
            <a:pPr algn="just">
              <a:lnSpc>
                <a:spcPct val="90000"/>
              </a:lnSpc>
              <a:buFont typeface="Wingdings" pitchFamily="2" charset="2"/>
              <a:buChar char="§"/>
            </a:pPr>
            <a:r>
              <a:rPr lang="en-US" altLang="en-US" sz="1500" dirty="0">
                <a:solidFill>
                  <a:srgbClr val="000000"/>
                </a:solidFill>
              </a:rPr>
              <a:t>Field trials</a:t>
            </a:r>
          </a:p>
          <a:p>
            <a:pPr algn="just">
              <a:lnSpc>
                <a:spcPct val="90000"/>
              </a:lnSpc>
              <a:buFont typeface="Wingdings" pitchFamily="2" charset="2"/>
              <a:buChar char="§"/>
            </a:pPr>
            <a:r>
              <a:rPr lang="en-US" altLang="en-US" sz="1500" dirty="0">
                <a:solidFill>
                  <a:srgbClr val="000000"/>
                </a:solidFill>
              </a:rPr>
              <a:t>Supplier evaluation</a:t>
            </a:r>
          </a:p>
          <a:p>
            <a:pPr algn="just">
              <a:lnSpc>
                <a:spcPct val="90000"/>
              </a:lnSpc>
              <a:buFont typeface="Wingdings" pitchFamily="2" charset="2"/>
              <a:buChar char="§"/>
            </a:pPr>
            <a:r>
              <a:rPr lang="en-US" altLang="en-US" sz="1500" dirty="0">
                <a:solidFill>
                  <a:srgbClr val="000000"/>
                </a:solidFill>
              </a:rPr>
              <a:t>Process plan review</a:t>
            </a:r>
          </a:p>
          <a:p>
            <a:pPr algn="just">
              <a:lnSpc>
                <a:spcPct val="90000"/>
              </a:lnSpc>
              <a:buFont typeface="Wingdings" pitchFamily="2" charset="2"/>
              <a:buChar char="§"/>
            </a:pPr>
            <a:r>
              <a:rPr lang="en-US" altLang="en-US" sz="1500" dirty="0">
                <a:solidFill>
                  <a:srgbClr val="000000"/>
                </a:solidFill>
              </a:rPr>
              <a:t>Process capability review</a:t>
            </a:r>
          </a:p>
          <a:p>
            <a:pPr algn="just">
              <a:lnSpc>
                <a:spcPct val="90000"/>
              </a:lnSpc>
              <a:buFont typeface="Wingdings" pitchFamily="2" charset="2"/>
              <a:buChar char="§"/>
            </a:pPr>
            <a:r>
              <a:rPr lang="en-US" altLang="en-US" sz="1500" dirty="0">
                <a:solidFill>
                  <a:srgbClr val="000000"/>
                </a:solidFill>
              </a:rPr>
              <a:t>Design and manufacture of jigs and fixtures</a:t>
            </a:r>
          </a:p>
          <a:p>
            <a:pPr algn="just">
              <a:lnSpc>
                <a:spcPct val="90000"/>
              </a:lnSpc>
              <a:buFont typeface="Wingdings" pitchFamily="2" charset="2"/>
              <a:buChar char="§"/>
            </a:pPr>
            <a:r>
              <a:rPr lang="en-US" altLang="en-US" sz="1500" dirty="0">
                <a:solidFill>
                  <a:srgbClr val="000000"/>
                </a:solidFill>
              </a:rPr>
              <a:t>Preventive checks &amp; maintenance</a:t>
            </a:r>
          </a:p>
        </p:txBody>
      </p:sp>
      <p:pic>
        <p:nvPicPr>
          <p:cNvPr id="2377738" name="Picture 10" descr="cover%20image%20steth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1828800"/>
            <a:ext cx="26289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348068"/>
      </p:ext>
    </p:extLst>
  </p:cSld>
  <p:clrMapOvr>
    <a:masterClrMapping/>
  </p:clrMapOvr>
  <p:transition spd="slow" advTm="120395">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777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777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777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7773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7773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7773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7773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7773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7773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37773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773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6706" name="Rectangle 2"/>
          <p:cNvSpPr>
            <a:spLocks noGrp="1" noChangeArrowheads="1"/>
          </p:cNvSpPr>
          <p:nvPr>
            <p:ph type="title"/>
          </p:nvPr>
        </p:nvSpPr>
        <p:spPr>
          <a:xfrm>
            <a:off x="467544" y="342900"/>
            <a:ext cx="5299472" cy="400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chor="ctr">
            <a:normAutofit fontScale="90000"/>
          </a:bodyPr>
          <a:lstStyle/>
          <a:p>
            <a:r>
              <a:rPr lang="en-US" altLang="en-US" dirty="0">
                <a:solidFill>
                  <a:srgbClr val="FCFEB9"/>
                </a:solidFill>
              </a:rPr>
              <a:t> </a:t>
            </a:r>
            <a:r>
              <a:rPr lang="en-US" altLang="en-US" sz="2100" dirty="0">
                <a:solidFill>
                  <a:srgbClr val="000000"/>
                </a:solidFill>
              </a:rPr>
              <a:t>Appraisal costs</a:t>
            </a:r>
            <a:endParaRPr lang="en-US" altLang="en-US" dirty="0">
              <a:solidFill>
                <a:srgbClr val="FCFEB9"/>
              </a:solidFill>
            </a:endParaRPr>
          </a:p>
        </p:txBody>
      </p:sp>
      <p:sp>
        <p:nvSpPr>
          <p:cNvPr id="2376707" name="Rectangle 3"/>
          <p:cNvSpPr>
            <a:spLocks noGrp="1" noChangeArrowheads="1"/>
          </p:cNvSpPr>
          <p:nvPr>
            <p:ph type="body" idx="1"/>
          </p:nvPr>
        </p:nvSpPr>
        <p:spPr>
          <a:xfrm>
            <a:off x="467544" y="1485900"/>
            <a:ext cx="4171950" cy="2309986"/>
          </a:xfrm>
          <a:noFill/>
          <a:ln/>
          <a:extLst>
            <a:ext uri="{909E8E84-426E-40DD-AFC4-6F175D3DCCD1}">
              <a14:hiddenFill xmlns:a14="http://schemas.microsoft.com/office/drawing/2010/main">
                <a:gradFill rotWithShape="0">
                  <a:gsLst>
                    <a:gs pos="0">
                      <a:srgbClr val="500093">
                        <a:gamma/>
                        <a:shade val="69804"/>
                        <a:invGamma/>
                      </a:srgbClr>
                    </a:gs>
                    <a:gs pos="50000">
                      <a:srgbClr val="500093"/>
                    </a:gs>
                    <a:gs pos="100000">
                      <a:srgbClr val="500093">
                        <a:gamma/>
                        <a:shade val="69804"/>
                        <a:invGamma/>
                      </a:srgbClr>
                    </a:gs>
                  </a:gsLst>
                  <a:lin ang="2700000" scaled="1"/>
                </a:gradFill>
              </a14:hiddenFill>
            </a:ex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ormAutofit/>
          </a:bodyPr>
          <a:lstStyle/>
          <a:p>
            <a:pPr>
              <a:spcAft>
                <a:spcPct val="25000"/>
              </a:spcAft>
              <a:buFont typeface="Wingdings" pitchFamily="2" charset="2"/>
              <a:buChar char="§"/>
            </a:pPr>
            <a:r>
              <a:rPr lang="en-US" altLang="en-US" sz="1500" dirty="0">
                <a:solidFill>
                  <a:srgbClr val="000000"/>
                </a:solidFill>
              </a:rPr>
              <a:t>Appraisal costs are spent to detect defects to assure conformance to quality standards</a:t>
            </a:r>
          </a:p>
          <a:p>
            <a:pPr>
              <a:spcAft>
                <a:spcPct val="25000"/>
              </a:spcAft>
              <a:buFont typeface="Wingdings" pitchFamily="2" charset="2"/>
              <a:buChar char="§"/>
            </a:pPr>
            <a:r>
              <a:rPr lang="en-US" altLang="en-US" sz="1500" dirty="0">
                <a:solidFill>
                  <a:srgbClr val="000000"/>
                </a:solidFill>
              </a:rPr>
              <a:t>Appraisal cost activities sums up to the “cost of checking if things are correct”.</a:t>
            </a:r>
          </a:p>
          <a:p>
            <a:pPr>
              <a:spcAft>
                <a:spcPct val="25000"/>
              </a:spcAft>
              <a:buFont typeface="Wingdings" pitchFamily="2" charset="2"/>
              <a:buChar char="§"/>
            </a:pPr>
            <a:r>
              <a:rPr lang="en-US" altLang="en-US" sz="1500" dirty="0">
                <a:solidFill>
                  <a:srgbClr val="000000"/>
                </a:solidFill>
              </a:rPr>
              <a:t>The appraisal costs are focused on the discovery of defects rather than prevention of defects</a:t>
            </a:r>
          </a:p>
        </p:txBody>
      </p:sp>
      <p:pic>
        <p:nvPicPr>
          <p:cNvPr id="2376714" name="Picture 10" descr="magnifying%20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307" y="1057275"/>
            <a:ext cx="2502694"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01202"/>
      </p:ext>
    </p:extLst>
  </p:cSld>
  <p:clrMapOvr>
    <a:masterClrMapping/>
  </p:clrMapOvr>
  <p:transition spd="slow" advTm="120395">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76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76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76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70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2375682" name="Rectangle 2"/>
          <p:cNvSpPr>
            <a:spLocks noGrp="1" noChangeArrowheads="1"/>
          </p:cNvSpPr>
          <p:nvPr>
            <p:ph type="title"/>
          </p:nvPr>
        </p:nvSpPr>
        <p:spPr>
          <a:xfrm>
            <a:off x="395536" y="400050"/>
            <a:ext cx="5886450" cy="400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chor="ctr">
            <a:normAutofit/>
          </a:bodyPr>
          <a:lstStyle/>
          <a:p>
            <a:pPr algn="l"/>
            <a:r>
              <a:rPr lang="en-US" altLang="en-US" sz="2100" dirty="0">
                <a:solidFill>
                  <a:srgbClr val="000000"/>
                </a:solidFill>
              </a:rPr>
              <a:t>Activities associated with Appraisal costs</a:t>
            </a:r>
            <a:endParaRPr lang="en-US" altLang="en-US" dirty="0">
              <a:solidFill>
                <a:srgbClr val="000000"/>
              </a:solidFill>
            </a:endParaRPr>
          </a:p>
        </p:txBody>
      </p:sp>
      <p:sp>
        <p:nvSpPr>
          <p:cNvPr id="2375683" name="Rectangle 3"/>
          <p:cNvSpPr>
            <a:spLocks noGrp="1" noChangeArrowheads="1"/>
          </p:cNvSpPr>
          <p:nvPr>
            <p:ph idx="1"/>
          </p:nvPr>
        </p:nvSpPr>
        <p:spPr>
          <a:xfrm>
            <a:off x="395536" y="1600200"/>
            <a:ext cx="4051697" cy="22860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ormAutofit/>
          </a:bodyPr>
          <a:lstStyle/>
          <a:p>
            <a:pPr algn="just">
              <a:buFont typeface="Wingdings" pitchFamily="2" charset="2"/>
              <a:buChar char="§"/>
            </a:pPr>
            <a:r>
              <a:rPr lang="en-US" altLang="en-US" sz="1500" dirty="0">
                <a:solidFill>
                  <a:srgbClr val="000000"/>
                </a:solidFill>
              </a:rPr>
              <a:t>Prototype testing</a:t>
            </a:r>
          </a:p>
          <a:p>
            <a:pPr algn="just">
              <a:buFont typeface="Wingdings" pitchFamily="2" charset="2"/>
              <a:buChar char="§"/>
            </a:pPr>
            <a:r>
              <a:rPr lang="en-US" altLang="en-US" sz="1500" dirty="0">
                <a:solidFill>
                  <a:srgbClr val="000000"/>
                </a:solidFill>
              </a:rPr>
              <a:t>Vendor surveillance</a:t>
            </a:r>
          </a:p>
          <a:p>
            <a:pPr algn="just">
              <a:buFont typeface="Wingdings" pitchFamily="2" charset="2"/>
              <a:buChar char="§"/>
            </a:pPr>
            <a:r>
              <a:rPr lang="en-US" altLang="en-US" sz="1500" dirty="0">
                <a:solidFill>
                  <a:srgbClr val="000000"/>
                </a:solidFill>
              </a:rPr>
              <a:t>Incoming material inspection</a:t>
            </a:r>
          </a:p>
          <a:p>
            <a:pPr algn="just">
              <a:buFont typeface="Wingdings" pitchFamily="2" charset="2"/>
              <a:buChar char="§"/>
            </a:pPr>
            <a:r>
              <a:rPr lang="en-US" altLang="en-US" sz="1500" dirty="0">
                <a:solidFill>
                  <a:srgbClr val="000000"/>
                </a:solidFill>
              </a:rPr>
              <a:t>Process inspection/control</a:t>
            </a:r>
          </a:p>
          <a:p>
            <a:pPr algn="just">
              <a:buFont typeface="Wingdings" pitchFamily="2" charset="2"/>
              <a:buChar char="§"/>
            </a:pPr>
            <a:r>
              <a:rPr lang="en-US" altLang="en-US" sz="1500" dirty="0">
                <a:solidFill>
                  <a:srgbClr val="000000"/>
                </a:solidFill>
              </a:rPr>
              <a:t>Final inspection</a:t>
            </a:r>
          </a:p>
          <a:p>
            <a:pPr algn="just">
              <a:buFont typeface="Wingdings" pitchFamily="2" charset="2"/>
              <a:buChar char="§"/>
            </a:pPr>
            <a:r>
              <a:rPr lang="en-US" altLang="en-US" sz="1500" dirty="0">
                <a:solidFill>
                  <a:srgbClr val="000000"/>
                </a:solidFill>
              </a:rPr>
              <a:t>Laboratory testing / measurement</a:t>
            </a:r>
          </a:p>
          <a:p>
            <a:pPr algn="just">
              <a:buFont typeface="Wingdings" pitchFamily="2" charset="2"/>
              <a:buChar char="§"/>
            </a:pPr>
            <a:r>
              <a:rPr lang="en-US" altLang="en-US" sz="1500" dirty="0">
                <a:solidFill>
                  <a:srgbClr val="000000"/>
                </a:solidFill>
              </a:rPr>
              <a:t>Depreciation cost for measuring </a:t>
            </a:r>
          </a:p>
          <a:p>
            <a:pPr algn="just">
              <a:buFont typeface="Wingdings" pitchFamily="2" charset="2"/>
              <a:buChar char="§"/>
            </a:pPr>
            <a:r>
              <a:rPr lang="en-US" altLang="en-US" sz="1500" dirty="0">
                <a:solidFill>
                  <a:srgbClr val="000000"/>
                </a:solidFill>
              </a:rPr>
              <a:t>Quality audits.</a:t>
            </a:r>
          </a:p>
        </p:txBody>
      </p:sp>
      <p:pic>
        <p:nvPicPr>
          <p:cNvPr id="2375694" name="Picture 14" descr="magnifying%20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307" y="1059582"/>
            <a:ext cx="2502694"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40233"/>
      </p:ext>
    </p:extLst>
  </p:cSld>
  <p:clrMapOvr>
    <a:overrideClrMapping bg1="lt1" tx1="dk1" bg2="lt2" tx2="dk2" accent1="accent1" accent2="accent2" accent3="accent3" accent4="accent4" accent5="accent5" accent6="accent6" hlink="hlink" folHlink="folHlink"/>
  </p:clrMapOvr>
  <p:transition spd="slow" advTm="120395">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75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75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756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756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756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756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756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75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68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4658" name="Rectangle 2"/>
          <p:cNvSpPr>
            <a:spLocks noGrp="1" noChangeArrowheads="1"/>
          </p:cNvSpPr>
          <p:nvPr>
            <p:ph type="title"/>
          </p:nvPr>
        </p:nvSpPr>
        <p:spPr>
          <a:xfrm>
            <a:off x="467544" y="411510"/>
            <a:ext cx="3637360" cy="400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chor="ctr">
            <a:normAutofit/>
          </a:bodyPr>
          <a:lstStyle/>
          <a:p>
            <a:r>
              <a:rPr lang="en-US" altLang="en-US" sz="2100" dirty="0">
                <a:solidFill>
                  <a:srgbClr val="000000"/>
                </a:solidFill>
              </a:rPr>
              <a:t>Internal failure costs</a:t>
            </a:r>
            <a:endParaRPr lang="en-US" altLang="en-US" sz="2700" u="sng" dirty="0">
              <a:solidFill>
                <a:srgbClr val="000000"/>
              </a:solidFill>
            </a:endParaRPr>
          </a:p>
        </p:txBody>
      </p:sp>
      <p:sp>
        <p:nvSpPr>
          <p:cNvPr id="2374659" name="Rectangle 3"/>
          <p:cNvSpPr>
            <a:spLocks noGrp="1" noChangeArrowheads="1"/>
          </p:cNvSpPr>
          <p:nvPr>
            <p:ph type="body" idx="1"/>
          </p:nvPr>
        </p:nvSpPr>
        <p:spPr>
          <a:xfrm>
            <a:off x="467544" y="1530524"/>
            <a:ext cx="4680520" cy="971550"/>
          </a:xfrm>
          <a:noFill/>
          <a:ln/>
          <a:extLst>
            <a:ext uri="{909E8E84-426E-40DD-AFC4-6F175D3DCCD1}">
              <a14:hiddenFill xmlns:a14="http://schemas.microsoft.com/office/drawing/2010/main">
                <a:gradFill rotWithShape="0">
                  <a:gsLst>
                    <a:gs pos="0">
                      <a:srgbClr val="FF53F0">
                        <a:gamma/>
                        <a:shade val="0"/>
                        <a:invGamma/>
                      </a:srgbClr>
                    </a:gs>
                    <a:gs pos="50000">
                      <a:srgbClr val="FF53F0"/>
                    </a:gs>
                    <a:gs pos="100000">
                      <a:srgbClr val="FF53F0">
                        <a:gamma/>
                        <a:shade val="0"/>
                        <a:invGamma/>
                      </a:srgbClr>
                    </a:gs>
                  </a:gsLst>
                  <a:lin ang="18900000" scaled="1"/>
                </a:gradFill>
              </a14:hiddenFill>
            </a:ex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ormAutofit lnSpcReduction="10000"/>
          </a:bodyPr>
          <a:lstStyle/>
          <a:p>
            <a:pPr>
              <a:spcAft>
                <a:spcPct val="25000"/>
              </a:spcAft>
              <a:buFont typeface="Wingdings" pitchFamily="2" charset="2"/>
              <a:buChar char="§"/>
            </a:pPr>
            <a:r>
              <a:rPr lang="en-US" altLang="en-US" sz="1500" dirty="0">
                <a:solidFill>
                  <a:srgbClr val="000000"/>
                </a:solidFill>
              </a:rPr>
              <a:t>Internal failure costs occurs when results of work fail to reach designated quality standards and are detected before transfer to the customer takes place.</a:t>
            </a:r>
          </a:p>
        </p:txBody>
      </p:sp>
      <p:pic>
        <p:nvPicPr>
          <p:cNvPr id="2374664" name="Picture 8" descr="Egger%209%20Scrap%20metal%20from%20Grizz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462822"/>
            <a:ext cx="3257550" cy="244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61352"/>
      </p:ext>
    </p:extLst>
  </p:cSld>
  <p:clrMapOvr>
    <a:masterClrMapping/>
  </p:clrMapOvr>
  <p:transition spd="slow" advTm="120395">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746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465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3634" name="Rectangle 2"/>
          <p:cNvSpPr>
            <a:spLocks noGrp="1" noChangeArrowheads="1"/>
          </p:cNvSpPr>
          <p:nvPr>
            <p:ph type="title"/>
          </p:nvPr>
        </p:nvSpPr>
        <p:spPr>
          <a:xfrm>
            <a:off x="467544" y="400050"/>
            <a:ext cx="3429000" cy="400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chor="ctr">
            <a:normAutofit fontScale="90000"/>
          </a:bodyPr>
          <a:lstStyle/>
          <a:p>
            <a:pPr algn="l"/>
            <a:r>
              <a:rPr lang="en-US" altLang="en-US" sz="2100" dirty="0">
                <a:solidFill>
                  <a:srgbClr val="000000"/>
                </a:solidFill>
              </a:rPr>
              <a:t>Examples</a:t>
            </a:r>
            <a:br>
              <a:rPr lang="en-US" altLang="en-US" sz="2100" dirty="0">
                <a:solidFill>
                  <a:srgbClr val="000000"/>
                </a:solidFill>
              </a:rPr>
            </a:br>
            <a:r>
              <a:rPr lang="en-US" altLang="en-US" sz="2100" dirty="0">
                <a:solidFill>
                  <a:srgbClr val="000000"/>
                </a:solidFill>
              </a:rPr>
              <a:t>Internal failure costs</a:t>
            </a:r>
            <a:endParaRPr lang="en-US" altLang="en-US" dirty="0">
              <a:solidFill>
                <a:srgbClr val="000000"/>
              </a:solidFill>
            </a:endParaRPr>
          </a:p>
        </p:txBody>
      </p:sp>
      <p:sp>
        <p:nvSpPr>
          <p:cNvPr id="2373635" name="Rectangle 3"/>
          <p:cNvSpPr>
            <a:spLocks noGrp="1" noChangeArrowheads="1"/>
          </p:cNvSpPr>
          <p:nvPr>
            <p:ph type="body" idx="1"/>
          </p:nvPr>
        </p:nvSpPr>
        <p:spPr>
          <a:xfrm>
            <a:off x="467544" y="1657350"/>
            <a:ext cx="3429000" cy="22288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ormAutofit fontScale="92500" lnSpcReduction="20000"/>
          </a:bodyPr>
          <a:lstStyle/>
          <a:p>
            <a:pPr>
              <a:buFont typeface="Wingdings" pitchFamily="2" charset="2"/>
              <a:buChar char="§"/>
            </a:pPr>
            <a:r>
              <a:rPr lang="en-US" altLang="en-US" sz="1500" dirty="0">
                <a:solidFill>
                  <a:srgbClr val="000000"/>
                </a:solidFill>
              </a:rPr>
              <a:t>Design changes/ corrective action</a:t>
            </a:r>
          </a:p>
          <a:p>
            <a:pPr>
              <a:buFont typeface="Wingdings" pitchFamily="2" charset="2"/>
              <a:buChar char="§"/>
            </a:pPr>
            <a:r>
              <a:rPr lang="en-US" altLang="en-US" sz="1500" dirty="0">
                <a:solidFill>
                  <a:srgbClr val="000000"/>
                </a:solidFill>
              </a:rPr>
              <a:t>Scrap due to design changes</a:t>
            </a:r>
          </a:p>
          <a:p>
            <a:pPr>
              <a:buFont typeface="Wingdings" pitchFamily="2" charset="2"/>
              <a:buChar char="§"/>
            </a:pPr>
            <a:r>
              <a:rPr lang="en-US" altLang="en-US" sz="1500" dirty="0">
                <a:solidFill>
                  <a:srgbClr val="000000"/>
                </a:solidFill>
              </a:rPr>
              <a:t>Excess inventory</a:t>
            </a:r>
          </a:p>
          <a:p>
            <a:pPr>
              <a:buFont typeface="Wingdings" pitchFamily="2" charset="2"/>
              <a:buChar char="§"/>
            </a:pPr>
            <a:r>
              <a:rPr lang="en-US" altLang="en-US" sz="1500" dirty="0">
                <a:solidFill>
                  <a:srgbClr val="000000"/>
                </a:solidFill>
              </a:rPr>
              <a:t>Rectification / reject disposition of purchased material</a:t>
            </a:r>
          </a:p>
          <a:p>
            <a:pPr>
              <a:buFont typeface="Wingdings" pitchFamily="2" charset="2"/>
              <a:buChar char="§"/>
            </a:pPr>
            <a:r>
              <a:rPr lang="en-US" altLang="en-US" sz="1500" dirty="0">
                <a:solidFill>
                  <a:srgbClr val="000000"/>
                </a:solidFill>
              </a:rPr>
              <a:t>Rework/rejection in manufacturing</a:t>
            </a:r>
          </a:p>
          <a:p>
            <a:pPr>
              <a:buFont typeface="Wingdings" pitchFamily="2" charset="2"/>
              <a:buChar char="§"/>
            </a:pPr>
            <a:r>
              <a:rPr lang="en-US" altLang="en-US" sz="1500" dirty="0">
                <a:solidFill>
                  <a:srgbClr val="000000"/>
                </a:solidFill>
              </a:rPr>
              <a:t>Downgrading of end product</a:t>
            </a:r>
          </a:p>
          <a:p>
            <a:pPr>
              <a:buFont typeface="Wingdings" pitchFamily="2" charset="2"/>
              <a:buChar char="§"/>
            </a:pPr>
            <a:r>
              <a:rPr lang="en-US" altLang="en-US" sz="1500" dirty="0">
                <a:solidFill>
                  <a:srgbClr val="000000"/>
                </a:solidFill>
              </a:rPr>
              <a:t>Downtime of plant &amp; machinery</a:t>
            </a:r>
          </a:p>
          <a:p>
            <a:pPr>
              <a:buFont typeface="Wingdings" pitchFamily="2" charset="2"/>
              <a:buChar char="§"/>
            </a:pPr>
            <a:r>
              <a:rPr lang="en-US" altLang="en-US" sz="1500" dirty="0">
                <a:solidFill>
                  <a:srgbClr val="000000"/>
                </a:solidFill>
              </a:rPr>
              <a:t>Trouble-shooting &amp; investigation of defects</a:t>
            </a:r>
            <a:endParaRPr lang="en-US" altLang="en-US" sz="1800" dirty="0">
              <a:solidFill>
                <a:srgbClr val="000000"/>
              </a:solidFill>
            </a:endParaRPr>
          </a:p>
        </p:txBody>
      </p:sp>
      <p:pic>
        <p:nvPicPr>
          <p:cNvPr id="2373643" name="Picture 11" descr="Egger%209%20Scrap%20metal%20from%20Grizz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5500" y="1443037"/>
            <a:ext cx="3257550" cy="244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043579"/>
      </p:ext>
    </p:extLst>
  </p:cSld>
  <p:clrMapOvr>
    <a:masterClrMapping/>
  </p:clrMapOvr>
  <p:transition spd="slow" advTm="120395">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73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73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73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736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736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736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7363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73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36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2610" name="Rectangle 2"/>
          <p:cNvSpPr>
            <a:spLocks noGrp="1" noChangeArrowheads="1"/>
          </p:cNvSpPr>
          <p:nvPr>
            <p:ph type="title"/>
          </p:nvPr>
        </p:nvSpPr>
        <p:spPr>
          <a:xfrm>
            <a:off x="395536" y="339502"/>
            <a:ext cx="3021806" cy="400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chor="ctr">
            <a:normAutofit/>
          </a:bodyPr>
          <a:lstStyle/>
          <a:p>
            <a:r>
              <a:rPr lang="en-US" altLang="en-US" sz="2100" dirty="0">
                <a:solidFill>
                  <a:srgbClr val="000000"/>
                </a:solidFill>
              </a:rPr>
              <a:t>External failure costs</a:t>
            </a:r>
            <a:endParaRPr lang="en-US" altLang="en-US" u="sng" dirty="0">
              <a:solidFill>
                <a:srgbClr val="000000"/>
              </a:solidFill>
            </a:endParaRPr>
          </a:p>
        </p:txBody>
      </p:sp>
      <p:sp>
        <p:nvSpPr>
          <p:cNvPr id="2372611" name="Rectangle 3"/>
          <p:cNvSpPr>
            <a:spLocks noGrp="1" noChangeArrowheads="1"/>
          </p:cNvSpPr>
          <p:nvPr>
            <p:ph type="body" idx="1"/>
          </p:nvPr>
        </p:nvSpPr>
        <p:spPr>
          <a:xfrm>
            <a:off x="395536" y="1559471"/>
            <a:ext cx="5472608" cy="1028700"/>
          </a:xfrm>
          <a:noFill/>
          <a:ln/>
          <a:extLst>
            <a:ext uri="{909E8E84-426E-40DD-AFC4-6F175D3DCCD1}">
              <a14:hiddenFill xmlns:a14="http://schemas.microsoft.com/office/drawing/2010/main">
                <a:gradFill rotWithShape="0">
                  <a:gsLst>
                    <a:gs pos="0">
                      <a:srgbClr val="FF53F0">
                        <a:gamma/>
                        <a:shade val="9804"/>
                        <a:invGamma/>
                      </a:srgbClr>
                    </a:gs>
                    <a:gs pos="50000">
                      <a:srgbClr val="FF53F0"/>
                    </a:gs>
                    <a:gs pos="100000">
                      <a:srgbClr val="FF53F0">
                        <a:gamma/>
                        <a:shade val="9804"/>
                        <a:invGamma/>
                      </a:srgbClr>
                    </a:gs>
                  </a:gsLst>
                  <a:lin ang="18900000" scaled="1"/>
                </a:gradFill>
              </a14:hiddenFill>
            </a:ex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ormAutofit/>
          </a:bodyPr>
          <a:lstStyle/>
          <a:p>
            <a:pPr>
              <a:spcAft>
                <a:spcPct val="25000"/>
              </a:spcAft>
              <a:buFont typeface="Wingdings" pitchFamily="2" charset="2"/>
              <a:buChar char="§"/>
            </a:pPr>
            <a:r>
              <a:rPr lang="en-US" altLang="en-US" sz="1500" dirty="0">
                <a:solidFill>
                  <a:srgbClr val="000000"/>
                </a:solidFill>
              </a:rPr>
              <a:t>External failure costs occur when the product or service from a process fails to reach designated quality standards and is not detected until after transfer to the customer.</a:t>
            </a:r>
          </a:p>
        </p:txBody>
      </p:sp>
      <p:pic>
        <p:nvPicPr>
          <p:cNvPr id="2372617" name="Picture 9" descr="liti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563638"/>
            <a:ext cx="2469356" cy="204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072191"/>
      </p:ext>
    </p:extLst>
  </p:cSld>
  <p:clrMapOvr>
    <a:masterClrMapping/>
  </p:clrMapOvr>
  <p:transition spd="slow" advTm="120395">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726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261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1586" name="Rectangle 2"/>
          <p:cNvSpPr>
            <a:spLocks noGrp="1" noChangeArrowheads="1"/>
          </p:cNvSpPr>
          <p:nvPr>
            <p:ph type="title"/>
          </p:nvPr>
        </p:nvSpPr>
        <p:spPr>
          <a:xfrm>
            <a:off x="539552" y="457200"/>
            <a:ext cx="3771900" cy="400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chor="ctr">
            <a:normAutofit fontScale="90000"/>
          </a:bodyPr>
          <a:lstStyle/>
          <a:p>
            <a:r>
              <a:rPr lang="en-US" altLang="en-US" sz="2100" dirty="0">
                <a:solidFill>
                  <a:srgbClr val="000000"/>
                </a:solidFill>
              </a:rPr>
              <a:t>Activities associated with External failure costs</a:t>
            </a:r>
            <a:endParaRPr lang="en-US" altLang="en-US" dirty="0">
              <a:solidFill>
                <a:srgbClr val="000000"/>
              </a:solidFill>
            </a:endParaRPr>
          </a:p>
        </p:txBody>
      </p:sp>
      <p:sp>
        <p:nvSpPr>
          <p:cNvPr id="2371587" name="Rectangle 3"/>
          <p:cNvSpPr>
            <a:spLocks noGrp="1" noChangeArrowheads="1"/>
          </p:cNvSpPr>
          <p:nvPr>
            <p:ph type="body" idx="1"/>
          </p:nvPr>
        </p:nvSpPr>
        <p:spPr>
          <a:xfrm>
            <a:off x="539552" y="1635646"/>
            <a:ext cx="5507831" cy="17145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67866" tIns="33338" rIns="67866" bIns="33338" rtlCol="0">
            <a:normAutofit/>
          </a:bodyPr>
          <a:lstStyle/>
          <a:p>
            <a:pPr algn="just">
              <a:lnSpc>
                <a:spcPct val="90000"/>
              </a:lnSpc>
              <a:buFont typeface="Wingdings" pitchFamily="2" charset="2"/>
              <a:buChar char="§"/>
            </a:pPr>
            <a:r>
              <a:rPr lang="en-US" altLang="en-US" sz="1500" dirty="0">
                <a:solidFill>
                  <a:srgbClr val="000000"/>
                </a:solidFill>
              </a:rPr>
              <a:t>Processing / investigation of customer complaint</a:t>
            </a:r>
          </a:p>
          <a:p>
            <a:pPr algn="just">
              <a:lnSpc>
                <a:spcPct val="90000"/>
              </a:lnSpc>
              <a:buFont typeface="Wingdings" pitchFamily="2" charset="2"/>
              <a:buChar char="§"/>
            </a:pPr>
            <a:r>
              <a:rPr lang="en-US" altLang="en-US" sz="1500" dirty="0">
                <a:solidFill>
                  <a:srgbClr val="000000"/>
                </a:solidFill>
              </a:rPr>
              <a:t>Repair/replacement of sold goods</a:t>
            </a:r>
          </a:p>
          <a:p>
            <a:pPr algn="just">
              <a:lnSpc>
                <a:spcPct val="90000"/>
              </a:lnSpc>
              <a:buFont typeface="Wingdings" pitchFamily="2" charset="2"/>
              <a:buChar char="§"/>
            </a:pPr>
            <a:r>
              <a:rPr lang="en-US" altLang="en-US" sz="1500" dirty="0">
                <a:solidFill>
                  <a:srgbClr val="000000"/>
                </a:solidFill>
              </a:rPr>
              <a:t>Warranty claims</a:t>
            </a:r>
          </a:p>
          <a:p>
            <a:pPr algn="just">
              <a:lnSpc>
                <a:spcPct val="90000"/>
              </a:lnSpc>
              <a:buFont typeface="Wingdings" pitchFamily="2" charset="2"/>
              <a:buChar char="§"/>
            </a:pPr>
            <a:r>
              <a:rPr lang="en-US" altLang="en-US" sz="1500" dirty="0">
                <a:solidFill>
                  <a:srgbClr val="000000"/>
                </a:solidFill>
              </a:rPr>
              <a:t>Product liability &amp; litigation costs</a:t>
            </a:r>
          </a:p>
          <a:p>
            <a:pPr algn="just">
              <a:lnSpc>
                <a:spcPct val="90000"/>
              </a:lnSpc>
              <a:buFont typeface="Wingdings" pitchFamily="2" charset="2"/>
              <a:buChar char="§"/>
            </a:pPr>
            <a:r>
              <a:rPr lang="en-US" altLang="en-US" sz="1500" dirty="0">
                <a:solidFill>
                  <a:srgbClr val="000000"/>
                </a:solidFill>
              </a:rPr>
              <a:t>Interest charges on delayed payment due to quality problems</a:t>
            </a:r>
          </a:p>
          <a:p>
            <a:pPr algn="just">
              <a:lnSpc>
                <a:spcPct val="90000"/>
              </a:lnSpc>
              <a:buFont typeface="Wingdings" pitchFamily="2" charset="2"/>
              <a:buChar char="§"/>
            </a:pPr>
            <a:r>
              <a:rPr lang="en-US" altLang="en-US" sz="1500" dirty="0">
                <a:solidFill>
                  <a:srgbClr val="000000"/>
                </a:solidFill>
              </a:rPr>
              <a:t>Loss of customer goodwill &amp; sales.</a:t>
            </a:r>
            <a:endParaRPr lang="en-US" altLang="en-US" sz="2100" dirty="0">
              <a:solidFill>
                <a:srgbClr val="00DFCA"/>
              </a:solidFill>
            </a:endParaRPr>
          </a:p>
        </p:txBody>
      </p:sp>
      <p:pic>
        <p:nvPicPr>
          <p:cNvPr id="2371591" name="Picture 7" descr="liti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635646"/>
            <a:ext cx="2469356" cy="204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87691"/>
      </p:ext>
    </p:extLst>
  </p:cSld>
  <p:clrMapOvr>
    <a:masterClrMapping/>
  </p:clrMapOvr>
  <p:transition spd="slow" advTm="120395">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71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71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715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715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715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71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158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JIDOKA </a:t>
            </a:r>
            <a:r>
              <a:rPr lang="fr-FR" dirty="0" err="1"/>
              <a:t>example</a:t>
            </a:r>
            <a:endParaRPr lang="en-US" dirty="0"/>
          </a:p>
        </p:txBody>
      </p:sp>
      <p:pic>
        <p:nvPicPr>
          <p:cNvPr id="4" name="Image 3"/>
          <p:cNvPicPr>
            <a:picLocks noChangeAspect="1"/>
          </p:cNvPicPr>
          <p:nvPr/>
        </p:nvPicPr>
        <p:blipFill>
          <a:blip r:embed="rId2"/>
          <a:stretch>
            <a:fillRect/>
          </a:stretch>
        </p:blipFill>
        <p:spPr>
          <a:xfrm>
            <a:off x="323528" y="1779662"/>
            <a:ext cx="8496944" cy="2699112"/>
          </a:xfrm>
          <a:prstGeom prst="rect">
            <a:avLst/>
          </a:prstGeom>
        </p:spPr>
      </p:pic>
      <p:sp>
        <p:nvSpPr>
          <p:cNvPr id="5" name="Rectangle avec flèche vers le bas 4"/>
          <p:cNvSpPr/>
          <p:nvPr/>
        </p:nvSpPr>
        <p:spPr>
          <a:xfrm>
            <a:off x="899592" y="987574"/>
            <a:ext cx="1656184" cy="911945"/>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JIDOKA Name</a:t>
            </a:r>
            <a:endParaRPr lang="en-US" dirty="0"/>
          </a:p>
        </p:txBody>
      </p:sp>
      <p:sp>
        <p:nvSpPr>
          <p:cNvPr id="6" name="Rectangle avec flèche vers le bas 5"/>
          <p:cNvSpPr/>
          <p:nvPr/>
        </p:nvSpPr>
        <p:spPr>
          <a:xfrm>
            <a:off x="7380312" y="1020009"/>
            <a:ext cx="1656184" cy="911945"/>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a:t>Functions</a:t>
            </a:r>
            <a:r>
              <a:rPr lang="fr-FR" dirty="0"/>
              <a:t> </a:t>
            </a:r>
            <a:r>
              <a:rPr lang="fr-FR" dirty="0" err="1"/>
              <a:t>definition</a:t>
            </a:r>
            <a:endParaRPr lang="en-US" dirty="0"/>
          </a:p>
        </p:txBody>
      </p:sp>
      <p:sp>
        <p:nvSpPr>
          <p:cNvPr id="7" name="Rectangle avec flèche vers le bas 6"/>
          <p:cNvSpPr/>
          <p:nvPr/>
        </p:nvSpPr>
        <p:spPr>
          <a:xfrm>
            <a:off x="35496" y="2046267"/>
            <a:ext cx="1224136" cy="911945"/>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JIDOKA</a:t>
            </a:r>
          </a:p>
          <a:p>
            <a:pPr algn="ctr"/>
            <a:r>
              <a:rPr lang="fr-FR" dirty="0"/>
              <a:t>4 </a:t>
            </a:r>
            <a:r>
              <a:rPr lang="fr-FR" dirty="0" err="1"/>
              <a:t>steps</a:t>
            </a:r>
            <a:endParaRPr lang="en-US" dirty="0"/>
          </a:p>
        </p:txBody>
      </p:sp>
      <p:sp>
        <p:nvSpPr>
          <p:cNvPr id="8" name="Rectangle avec flèche vers le bas 7"/>
          <p:cNvSpPr/>
          <p:nvPr/>
        </p:nvSpPr>
        <p:spPr>
          <a:xfrm>
            <a:off x="484826" y="2502239"/>
            <a:ext cx="1656184" cy="911945"/>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a:t>Step</a:t>
            </a:r>
            <a:r>
              <a:rPr lang="fr-FR" dirty="0"/>
              <a:t> description</a:t>
            </a:r>
            <a:endParaRPr lang="en-US" dirty="0"/>
          </a:p>
        </p:txBody>
      </p:sp>
      <p:sp>
        <p:nvSpPr>
          <p:cNvPr id="9" name="Rectangle avec flèche vers le bas 8"/>
          <p:cNvSpPr/>
          <p:nvPr/>
        </p:nvSpPr>
        <p:spPr>
          <a:xfrm>
            <a:off x="4788024" y="2031083"/>
            <a:ext cx="1656184" cy="911945"/>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RASCI</a:t>
            </a:r>
            <a:endParaRPr lang="en-US" dirty="0"/>
          </a:p>
        </p:txBody>
      </p:sp>
    </p:spTree>
    <p:extLst>
      <p:ext uri="{BB962C8B-B14F-4D97-AF65-F5344CB8AC3E}">
        <p14:creationId xmlns:p14="http://schemas.microsoft.com/office/powerpoint/2010/main" val="4287956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KPI </a:t>
            </a:r>
            <a:r>
              <a:rPr lang="fr-FR" dirty="0" err="1"/>
              <a:t>example</a:t>
            </a:r>
            <a:r>
              <a:rPr lang="fr-FR" dirty="0"/>
              <a:t> 1</a:t>
            </a:r>
            <a:endParaRPr lang="en-US" dirty="0"/>
          </a:p>
        </p:txBody>
      </p:sp>
      <p:pic>
        <p:nvPicPr>
          <p:cNvPr id="5" name="Image 4"/>
          <p:cNvPicPr>
            <a:picLocks noChangeAspect="1"/>
          </p:cNvPicPr>
          <p:nvPr/>
        </p:nvPicPr>
        <p:blipFill>
          <a:blip r:embed="rId2"/>
          <a:stretch>
            <a:fillRect/>
          </a:stretch>
        </p:blipFill>
        <p:spPr>
          <a:xfrm>
            <a:off x="1331640" y="1131590"/>
            <a:ext cx="5976664" cy="3688334"/>
          </a:xfrm>
          <a:prstGeom prst="rect">
            <a:avLst/>
          </a:prstGeom>
        </p:spPr>
      </p:pic>
    </p:spTree>
    <p:extLst>
      <p:ext uri="{BB962C8B-B14F-4D97-AF65-F5344CB8AC3E}">
        <p14:creationId xmlns:p14="http://schemas.microsoft.com/office/powerpoint/2010/main" val="232261158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KPI </a:t>
            </a:r>
            <a:r>
              <a:rPr lang="fr-FR" dirty="0" err="1"/>
              <a:t>example</a:t>
            </a:r>
            <a:r>
              <a:rPr lang="fr-FR" dirty="0"/>
              <a:t> 2</a:t>
            </a:r>
            <a:endParaRPr lang="en-US" dirty="0"/>
          </a:p>
        </p:txBody>
      </p:sp>
      <p:pic>
        <p:nvPicPr>
          <p:cNvPr id="5" name="Image 4"/>
          <p:cNvPicPr>
            <a:picLocks noChangeAspect="1"/>
          </p:cNvPicPr>
          <p:nvPr/>
        </p:nvPicPr>
        <p:blipFill>
          <a:blip r:embed="rId2"/>
          <a:stretch>
            <a:fillRect/>
          </a:stretch>
        </p:blipFill>
        <p:spPr>
          <a:xfrm>
            <a:off x="457218" y="645529"/>
            <a:ext cx="7154368" cy="4415122"/>
          </a:xfrm>
          <a:prstGeom prst="rect">
            <a:avLst/>
          </a:prstGeom>
        </p:spPr>
      </p:pic>
    </p:spTree>
    <p:extLst>
      <p:ext uri="{BB962C8B-B14F-4D97-AF65-F5344CB8AC3E}">
        <p14:creationId xmlns:p14="http://schemas.microsoft.com/office/powerpoint/2010/main" val="20677611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a:t>
            </a:r>
            <a:r>
              <a:rPr lang="en-US" dirty="0" err="1"/>
              <a:t>CoPQ</a:t>
            </a:r>
            <a:endParaRPr lang="en-US" dirty="0"/>
          </a:p>
        </p:txBody>
      </p:sp>
      <p:sp>
        <p:nvSpPr>
          <p:cNvPr id="3" name="Content Placeholder 2"/>
          <p:cNvSpPr>
            <a:spLocks noGrp="1"/>
          </p:cNvSpPr>
          <p:nvPr>
            <p:ph idx="1"/>
          </p:nvPr>
        </p:nvSpPr>
        <p:spPr/>
        <p:txBody>
          <a:bodyPr/>
          <a:lstStyle/>
          <a:p>
            <a:r>
              <a:rPr lang="fr-FR" dirty="0" err="1"/>
              <a:t>CoPQ</a:t>
            </a:r>
            <a:r>
              <a:rPr lang="fr-FR" dirty="0"/>
              <a:t> stands for </a:t>
            </a:r>
            <a:r>
              <a:rPr lang="fr-FR" b="1" dirty="0" err="1"/>
              <a:t>C</a:t>
            </a:r>
            <a:r>
              <a:rPr lang="fr-FR" dirty="0" err="1"/>
              <a:t>ost</a:t>
            </a:r>
            <a:r>
              <a:rPr lang="fr-FR" dirty="0"/>
              <a:t> </a:t>
            </a:r>
            <a:r>
              <a:rPr lang="fr-FR" b="1" dirty="0"/>
              <a:t>o</a:t>
            </a:r>
            <a:r>
              <a:rPr lang="fr-FR" dirty="0"/>
              <a:t>f </a:t>
            </a:r>
            <a:r>
              <a:rPr lang="fr-FR" b="1" dirty="0"/>
              <a:t>P</a:t>
            </a:r>
            <a:r>
              <a:rPr lang="fr-FR" dirty="0"/>
              <a:t>oor </a:t>
            </a:r>
            <a:r>
              <a:rPr lang="fr-FR" b="1" dirty="0" err="1"/>
              <a:t>Q</a:t>
            </a:r>
            <a:r>
              <a:rPr lang="fr-FR" dirty="0" err="1"/>
              <a:t>uality</a:t>
            </a:r>
            <a:endParaRPr lang="fr-FR" dirty="0"/>
          </a:p>
          <a:p>
            <a:pPr marL="0" indent="0">
              <a:buNone/>
            </a:pPr>
            <a:endParaRPr lang="fr-FR" dirty="0"/>
          </a:p>
          <a:p>
            <a:r>
              <a:rPr lang="fr-FR" dirty="0"/>
              <a:t>Direct impact on </a:t>
            </a:r>
            <a:r>
              <a:rPr lang="fr-FR" b="1" dirty="0"/>
              <a:t>OUR</a:t>
            </a:r>
            <a:r>
              <a:rPr lang="fr-FR" dirty="0"/>
              <a:t> </a:t>
            </a:r>
            <a:r>
              <a:rPr lang="fr-FR" dirty="0" err="1"/>
              <a:t>bottom</a:t>
            </a:r>
            <a:r>
              <a:rPr lang="fr-FR" dirty="0"/>
              <a:t> line</a:t>
            </a:r>
          </a:p>
          <a:p>
            <a:endParaRPr lang="en-US" dirty="0"/>
          </a:p>
          <a:p>
            <a:r>
              <a:rPr lang="en-US" dirty="0"/>
              <a:t>Sum of </a:t>
            </a:r>
            <a:r>
              <a:rPr lang="en-US" b="1" dirty="0"/>
              <a:t>controllable</a:t>
            </a:r>
            <a:r>
              <a:rPr lang="en-US" dirty="0"/>
              <a:t> and </a:t>
            </a:r>
            <a:r>
              <a:rPr lang="en-US" b="1" dirty="0"/>
              <a:t>non controllable </a:t>
            </a:r>
            <a:r>
              <a:rPr lang="en-US" dirty="0"/>
              <a:t>costs linked to a service or product to ensure its compliance or to correct a non compliance</a:t>
            </a:r>
          </a:p>
          <a:p>
            <a:endParaRPr lang="fr-FR" dirty="0"/>
          </a:p>
          <a:p>
            <a:r>
              <a:rPr lang="fr-FR" dirty="0" err="1"/>
              <a:t>Sum</a:t>
            </a:r>
            <a:r>
              <a:rPr lang="fr-FR" dirty="0"/>
              <a:t> on non-</a:t>
            </a:r>
            <a:r>
              <a:rPr lang="fr-FR" dirty="0" err="1"/>
              <a:t>added</a:t>
            </a:r>
            <a:r>
              <a:rPr lang="fr-FR" dirty="0"/>
              <a:t> value </a:t>
            </a:r>
            <a:r>
              <a:rPr lang="fr-FR" dirty="0" err="1"/>
              <a:t>activities</a:t>
            </a:r>
            <a:r>
              <a:rPr lang="fr-FR" dirty="0"/>
              <a:t>/</a:t>
            </a:r>
            <a:r>
              <a:rPr lang="fr-FR" dirty="0" err="1"/>
              <a:t>waste</a:t>
            </a:r>
            <a:r>
              <a:rPr lang="fr-FR" dirty="0"/>
              <a:t>: </a:t>
            </a:r>
            <a:r>
              <a:rPr lang="fr-FR" b="1" dirty="0"/>
              <a:t>MUDA</a:t>
            </a:r>
          </a:p>
        </p:txBody>
      </p:sp>
    </p:spTree>
    <p:extLst>
      <p:ext uri="{BB962C8B-B14F-4D97-AF65-F5344CB8AC3E}">
        <p14:creationId xmlns:p14="http://schemas.microsoft.com/office/powerpoint/2010/main" val="18011609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MUDA</a:t>
            </a:r>
          </a:p>
        </p:txBody>
      </p:sp>
      <p:sp>
        <p:nvSpPr>
          <p:cNvPr id="3" name="Content Placeholder 2"/>
          <p:cNvSpPr>
            <a:spLocks noGrp="1"/>
          </p:cNvSpPr>
          <p:nvPr>
            <p:ph idx="1"/>
          </p:nvPr>
        </p:nvSpPr>
        <p:spPr/>
        <p:txBody>
          <a:bodyPr/>
          <a:lstStyle/>
          <a:p>
            <a:r>
              <a:rPr lang="fr-FR" b="1" dirty="0"/>
              <a:t>MUDA </a:t>
            </a:r>
            <a:r>
              <a:rPr lang="fr-FR" dirty="0" err="1"/>
              <a:t>is</a:t>
            </a:r>
            <a:r>
              <a:rPr lang="fr-FR" dirty="0"/>
              <a:t> the </a:t>
            </a:r>
            <a:r>
              <a:rPr lang="fr-FR" dirty="0" err="1"/>
              <a:t>Japanese</a:t>
            </a:r>
            <a:r>
              <a:rPr lang="fr-FR" dirty="0"/>
              <a:t> </a:t>
            </a:r>
            <a:r>
              <a:rPr lang="fr-FR" dirty="0" err="1"/>
              <a:t>word</a:t>
            </a:r>
            <a:r>
              <a:rPr lang="fr-FR" dirty="0"/>
              <a:t> for </a:t>
            </a:r>
            <a:r>
              <a:rPr lang="fr-FR" dirty="0" err="1"/>
              <a:t>waste</a:t>
            </a:r>
            <a:endParaRPr lang="fr-FR" dirty="0"/>
          </a:p>
          <a:p>
            <a:endParaRPr lang="fr-FR" b="1" dirty="0"/>
          </a:p>
          <a:p>
            <a:r>
              <a:rPr lang="fr-FR" dirty="0"/>
              <a:t>All </a:t>
            </a:r>
            <a:r>
              <a:rPr lang="fr-FR" dirty="0" err="1"/>
              <a:t>activities</a:t>
            </a:r>
            <a:r>
              <a:rPr lang="fr-FR" dirty="0"/>
              <a:t> </a:t>
            </a:r>
            <a:r>
              <a:rPr lang="fr-FR" dirty="0" err="1"/>
              <a:t>that</a:t>
            </a:r>
            <a:r>
              <a:rPr lang="fr-FR" dirty="0"/>
              <a:t> </a:t>
            </a:r>
            <a:r>
              <a:rPr lang="fr-FR" dirty="0" err="1"/>
              <a:t>does</a:t>
            </a:r>
            <a:r>
              <a:rPr lang="fr-FR" dirty="0"/>
              <a:t> not </a:t>
            </a:r>
            <a:r>
              <a:rPr lang="fr-FR" dirty="0" err="1"/>
              <a:t>add</a:t>
            </a:r>
            <a:r>
              <a:rPr lang="fr-FR" dirty="0"/>
              <a:t> value to </a:t>
            </a:r>
            <a:r>
              <a:rPr lang="fr-FR" dirty="0" err="1"/>
              <a:t>what</a:t>
            </a:r>
            <a:r>
              <a:rPr lang="fr-FR" dirty="0"/>
              <a:t> </a:t>
            </a:r>
            <a:r>
              <a:rPr lang="fr-FR" dirty="0" err="1"/>
              <a:t>you</a:t>
            </a:r>
            <a:r>
              <a:rPr lang="fr-FR" dirty="0"/>
              <a:t> </a:t>
            </a:r>
            <a:r>
              <a:rPr lang="fr-FR" dirty="0" err="1"/>
              <a:t>deliver</a:t>
            </a:r>
            <a:endParaRPr lang="fr-FR" dirty="0"/>
          </a:p>
          <a:p>
            <a:endParaRPr lang="fr-FR" dirty="0"/>
          </a:p>
          <a:p>
            <a:r>
              <a:rPr lang="fr-FR" dirty="0"/>
              <a:t>All </a:t>
            </a:r>
            <a:r>
              <a:rPr lang="fr-FR" dirty="0" err="1"/>
              <a:t>activities</a:t>
            </a:r>
            <a:r>
              <a:rPr lang="fr-FR" dirty="0"/>
              <a:t> </a:t>
            </a:r>
            <a:r>
              <a:rPr lang="fr-FR" dirty="0" err="1"/>
              <a:t>that</a:t>
            </a:r>
            <a:r>
              <a:rPr lang="fr-FR" dirty="0"/>
              <a:t> Customer </a:t>
            </a:r>
            <a:r>
              <a:rPr lang="fr-FR" dirty="0" err="1"/>
              <a:t>don’t</a:t>
            </a:r>
            <a:r>
              <a:rPr lang="fr-FR" dirty="0"/>
              <a:t> </a:t>
            </a:r>
            <a:r>
              <a:rPr lang="fr-FR" dirty="0" err="1"/>
              <a:t>want</a:t>
            </a:r>
            <a:r>
              <a:rPr lang="fr-FR" dirty="0"/>
              <a:t> to </a:t>
            </a:r>
            <a:r>
              <a:rPr lang="fr-FR" dirty="0" err="1"/>
              <a:t>pay</a:t>
            </a:r>
            <a:r>
              <a:rPr lang="fr-FR" dirty="0"/>
              <a:t> for</a:t>
            </a:r>
          </a:p>
          <a:p>
            <a:endParaRPr lang="fr-FR" dirty="0"/>
          </a:p>
          <a:p>
            <a:r>
              <a:rPr lang="fr-FR" dirty="0" err="1"/>
              <a:t>Eight</a:t>
            </a:r>
            <a:r>
              <a:rPr lang="fr-FR" dirty="0"/>
              <a:t> types of </a:t>
            </a:r>
            <a:r>
              <a:rPr lang="fr-FR" b="1" dirty="0"/>
              <a:t>MUDA</a:t>
            </a:r>
          </a:p>
          <a:p>
            <a:pPr marL="457200" indent="-457200">
              <a:buFont typeface="+mj-lt"/>
              <a:buAutoNum type="arabicPeriod"/>
            </a:pPr>
            <a:endParaRPr lang="en-US" b="1" dirty="0"/>
          </a:p>
          <a:p>
            <a:pPr lvl="1"/>
            <a:endParaRPr lang="en-US" dirty="0"/>
          </a:p>
        </p:txBody>
      </p:sp>
    </p:spTree>
    <p:extLst>
      <p:ext uri="{BB962C8B-B14F-4D97-AF65-F5344CB8AC3E}">
        <p14:creationId xmlns:p14="http://schemas.microsoft.com/office/powerpoint/2010/main" val="4940381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JIDOKA</a:t>
            </a:r>
          </a:p>
        </p:txBody>
      </p:sp>
      <p:sp>
        <p:nvSpPr>
          <p:cNvPr id="3" name="Content Placeholder 2"/>
          <p:cNvSpPr>
            <a:spLocks noGrp="1"/>
          </p:cNvSpPr>
          <p:nvPr>
            <p:ph idx="1"/>
          </p:nvPr>
        </p:nvSpPr>
        <p:spPr/>
        <p:txBody>
          <a:bodyPr>
            <a:normAutofit fontScale="92500" lnSpcReduction="20000"/>
          </a:bodyPr>
          <a:lstStyle/>
          <a:p>
            <a:r>
              <a:rPr lang="fr-FR" dirty="0"/>
              <a:t>JIDO = Automation</a:t>
            </a:r>
          </a:p>
          <a:p>
            <a:r>
              <a:rPr lang="fr-FR" dirty="0"/>
              <a:t>KA = Smart, Intelligent</a:t>
            </a:r>
          </a:p>
          <a:p>
            <a:pPr marL="0" indent="0">
              <a:buNone/>
            </a:pPr>
            <a:endParaRPr lang="fr-FR" dirty="0"/>
          </a:p>
          <a:p>
            <a:pPr marL="0" indent="0">
              <a:buNone/>
            </a:pPr>
            <a:r>
              <a:rPr lang="fr-FR" i="1" dirty="0"/>
              <a:t>A machine </a:t>
            </a:r>
            <a:r>
              <a:rPr lang="fr-FR" i="1" dirty="0" err="1"/>
              <a:t>with</a:t>
            </a:r>
            <a:r>
              <a:rPr lang="fr-FR" i="1" dirty="0"/>
              <a:t> a </a:t>
            </a:r>
            <a:r>
              <a:rPr lang="fr-FR" i="1" dirty="0" err="1"/>
              <a:t>human</a:t>
            </a:r>
            <a:r>
              <a:rPr lang="fr-FR" i="1" dirty="0"/>
              <a:t> </a:t>
            </a:r>
            <a:r>
              <a:rPr lang="fr-FR" i="1" dirty="0" err="1"/>
              <a:t>touch</a:t>
            </a:r>
            <a:r>
              <a:rPr lang="fr-FR" i="1" dirty="0"/>
              <a:t> </a:t>
            </a:r>
            <a:r>
              <a:rPr lang="fr-FR" i="1" dirty="0" err="1"/>
              <a:t>that</a:t>
            </a:r>
            <a:r>
              <a:rPr lang="fr-FR" i="1" dirty="0"/>
              <a:t> </a:t>
            </a:r>
            <a:r>
              <a:rPr lang="fr-FR" i="1" dirty="0" err="1"/>
              <a:t>can</a:t>
            </a:r>
            <a:r>
              <a:rPr lang="fr-FR" i="1" dirty="0"/>
              <a:t> tell normal </a:t>
            </a:r>
            <a:r>
              <a:rPr lang="fr-FR" i="1" dirty="0" err="1"/>
              <a:t>from</a:t>
            </a:r>
            <a:r>
              <a:rPr lang="fr-FR" i="1" dirty="0"/>
              <a:t> </a:t>
            </a:r>
            <a:r>
              <a:rPr lang="fr-FR" i="1" dirty="0" err="1"/>
              <a:t>abnormal</a:t>
            </a:r>
            <a:endParaRPr lang="fr-FR" i="1" dirty="0"/>
          </a:p>
          <a:p>
            <a:pPr marL="0" indent="0">
              <a:buNone/>
            </a:pPr>
            <a:endParaRPr lang="fr-FR" i="1" dirty="0"/>
          </a:p>
          <a:p>
            <a:r>
              <a:rPr lang="fr-FR" dirty="0" err="1"/>
              <a:t>Consists</a:t>
            </a:r>
            <a:r>
              <a:rPr lang="fr-FR" dirty="0"/>
              <a:t> of </a:t>
            </a:r>
            <a:r>
              <a:rPr lang="fr-FR" dirty="0" err="1"/>
              <a:t>two</a:t>
            </a:r>
            <a:r>
              <a:rPr lang="fr-FR" dirty="0"/>
              <a:t> parts:</a:t>
            </a:r>
          </a:p>
          <a:p>
            <a:pPr lvl="1"/>
            <a:r>
              <a:rPr lang="fr-FR" b="1" i="1" dirty="0"/>
              <a:t>Stop and </a:t>
            </a:r>
            <a:r>
              <a:rPr lang="fr-FR" b="1" i="1" dirty="0" err="1"/>
              <a:t>Notify</a:t>
            </a:r>
            <a:r>
              <a:rPr lang="fr-FR" b="1" i="1" dirty="0"/>
              <a:t>: </a:t>
            </a:r>
            <a:r>
              <a:rPr lang="fr-FR" b="1" i="1" dirty="0" err="1"/>
              <a:t>can</a:t>
            </a:r>
            <a:r>
              <a:rPr lang="fr-FR" b="1" i="1" dirty="0"/>
              <a:t> </a:t>
            </a:r>
            <a:r>
              <a:rPr lang="fr-FR" b="1" i="1" dirty="0" err="1"/>
              <a:t>be</a:t>
            </a:r>
            <a:r>
              <a:rPr lang="fr-FR" b="1" i="1" dirty="0"/>
              <a:t> ANDON</a:t>
            </a:r>
          </a:p>
          <a:p>
            <a:pPr lvl="2"/>
            <a:r>
              <a:rPr lang="fr-FR" i="1" dirty="0" err="1"/>
              <a:t>When</a:t>
            </a:r>
            <a:r>
              <a:rPr lang="fr-FR" i="1" dirty="0"/>
              <a:t> </a:t>
            </a:r>
            <a:r>
              <a:rPr lang="fr-FR" i="1" dirty="0" err="1"/>
              <a:t>processing</a:t>
            </a:r>
            <a:r>
              <a:rPr lang="fr-FR" i="1" dirty="0"/>
              <a:t> </a:t>
            </a:r>
            <a:r>
              <a:rPr lang="fr-FR" i="1" dirty="0" err="1"/>
              <a:t>is</a:t>
            </a:r>
            <a:r>
              <a:rPr lang="fr-FR" i="1" dirty="0"/>
              <a:t> </a:t>
            </a:r>
            <a:r>
              <a:rPr lang="fr-FR" i="1" dirty="0" err="1"/>
              <a:t>finished</a:t>
            </a:r>
            <a:endParaRPr lang="fr-FR" i="1" dirty="0"/>
          </a:p>
          <a:p>
            <a:pPr lvl="2"/>
            <a:r>
              <a:rPr lang="fr-FR" i="1" dirty="0"/>
              <a:t>in case of </a:t>
            </a:r>
            <a:r>
              <a:rPr lang="fr-FR" i="1" dirty="0" err="1"/>
              <a:t>abnormality</a:t>
            </a:r>
            <a:endParaRPr lang="fr-FR" i="1" dirty="0"/>
          </a:p>
          <a:p>
            <a:pPr lvl="1"/>
            <a:r>
              <a:rPr lang="fr-FR" i="1" dirty="0" err="1"/>
              <a:t>Seperate</a:t>
            </a:r>
            <a:r>
              <a:rPr lang="fr-FR" i="1" dirty="0"/>
              <a:t> man </a:t>
            </a:r>
            <a:r>
              <a:rPr lang="fr-FR" i="1" dirty="0" err="1"/>
              <a:t>from</a:t>
            </a:r>
            <a:r>
              <a:rPr lang="fr-FR" i="1" dirty="0"/>
              <a:t> machines</a:t>
            </a:r>
            <a:endParaRPr lang="en-US" i="1" dirty="0"/>
          </a:p>
        </p:txBody>
      </p:sp>
    </p:spTree>
    <p:extLst>
      <p:ext uri="{BB962C8B-B14F-4D97-AF65-F5344CB8AC3E}">
        <p14:creationId xmlns:p14="http://schemas.microsoft.com/office/powerpoint/2010/main" val="27055118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CoPQ</a:t>
            </a:r>
            <a:r>
              <a:rPr lang="en-US" dirty="0"/>
              <a:t> - What is inside?</a:t>
            </a:r>
          </a:p>
        </p:txBody>
      </p:sp>
      <p:sp>
        <p:nvSpPr>
          <p:cNvPr id="2" name="ZoneTexte 1">
            <a:extLst>
              <a:ext uri="{FF2B5EF4-FFF2-40B4-BE49-F238E27FC236}">
                <a16:creationId xmlns="" xmlns:a16="http://schemas.microsoft.com/office/drawing/2014/main" id="{CE6513B0-9907-B747-8B94-AB403C262D74}"/>
              </a:ext>
            </a:extLst>
          </p:cNvPr>
          <p:cNvSpPr txBox="1"/>
          <p:nvPr/>
        </p:nvSpPr>
        <p:spPr>
          <a:xfrm>
            <a:off x="3519862" y="843974"/>
            <a:ext cx="2104276" cy="3939540"/>
          </a:xfrm>
          <a:prstGeom prst="rect">
            <a:avLst/>
          </a:prstGeom>
          <a:noFill/>
          <a:ln w="3175">
            <a:noFill/>
          </a:ln>
        </p:spPr>
        <p:txBody>
          <a:bodyPr wrap="none" lIns="72000" rIns="72000" rtlCol="0">
            <a:spAutoFit/>
          </a:bodyPr>
          <a:lstStyle/>
          <a:p>
            <a:pPr algn="ctr"/>
            <a:r>
              <a:rPr lang="fr-FR" sz="25000" b="1" dirty="0">
                <a:solidFill>
                  <a:schemeClr val="accent1"/>
                </a:solidFill>
                <a:sym typeface="Wingdings"/>
              </a:rPr>
              <a:t>?</a:t>
            </a:r>
          </a:p>
        </p:txBody>
      </p:sp>
    </p:spTree>
    <p:extLst>
      <p:ext uri="{BB962C8B-B14F-4D97-AF65-F5344CB8AC3E}">
        <p14:creationId xmlns:p14="http://schemas.microsoft.com/office/powerpoint/2010/main" val="25032373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This is our initial picture - Shawinigan</a:t>
            </a:r>
          </a:p>
        </p:txBody>
      </p:sp>
      <p:sp>
        <p:nvSpPr>
          <p:cNvPr id="2" name="Rectangle 1"/>
          <p:cNvSpPr/>
          <p:nvPr/>
        </p:nvSpPr>
        <p:spPr>
          <a:xfrm>
            <a:off x="427781" y="1491630"/>
            <a:ext cx="2355132" cy="2246769"/>
          </a:xfrm>
          <a:prstGeom prst="rect">
            <a:avLst/>
          </a:prstGeom>
          <a:noFill/>
        </p:spPr>
        <p:txBody>
          <a:bodyPr wrap="none" lIns="91440" tIns="45720" rIns="91440" bIns="45720">
            <a:spAutoFit/>
          </a:bodyPr>
          <a:lstStyle/>
          <a:p>
            <a:pPr algn="ctr"/>
            <a:r>
              <a:rPr lang="fr-FR" sz="1400" b="0" cap="none" spc="0" dirty="0" err="1">
                <a:ln w="0"/>
                <a:solidFill>
                  <a:schemeClr val="accent1"/>
                </a:solidFill>
                <a:effectLst>
                  <a:outerShdw blurRad="38100" dist="25400" dir="5400000" algn="ctr" rotWithShape="0">
                    <a:srgbClr val="6E747A">
                      <a:alpha val="43000"/>
                    </a:srgbClr>
                  </a:outerShdw>
                </a:effectLst>
              </a:rPr>
              <a:t>Controllable</a:t>
            </a:r>
            <a:endParaRPr lang="fr-FR" sz="1400" b="0" cap="none" spc="0" dirty="0">
              <a:ln w="0"/>
              <a:solidFill>
                <a:schemeClr val="accent1"/>
              </a:solidFill>
              <a:effectLst>
                <a:outerShdw blurRad="38100" dist="25400" dir="5400000" algn="ctr" rotWithShape="0">
                  <a:srgbClr val="6E747A">
                    <a:alpha val="43000"/>
                  </a:srgbClr>
                </a:outerShdw>
              </a:effectLst>
            </a:endParaRPr>
          </a:p>
          <a:p>
            <a:endParaRPr lang="fr-FR" sz="1400" dirty="0">
              <a:ln w="0"/>
              <a:solidFill>
                <a:schemeClr val="accent1"/>
              </a:solidFill>
              <a:effectLst>
                <a:outerShdw blurRad="38100" dist="25400" dir="5400000" algn="ctr" rotWithShape="0">
                  <a:srgbClr val="6E747A">
                    <a:alpha val="43000"/>
                  </a:srgbClr>
                </a:outerShdw>
              </a:effectLst>
            </a:endParaRPr>
          </a:p>
          <a:p>
            <a:r>
              <a:rPr lang="fr-FR" sz="1400" dirty="0">
                <a:ln w="0"/>
                <a:solidFill>
                  <a:schemeClr val="accent1"/>
                </a:solidFill>
                <a:effectLst>
                  <a:outerShdw blurRad="38100" dist="25400" dir="5400000" algn="ctr" rotWithShape="0">
                    <a:srgbClr val="6E747A">
                      <a:alpha val="43000"/>
                    </a:srgbClr>
                  </a:outerShdw>
                </a:effectLst>
              </a:rPr>
              <a:t>100% inspection</a:t>
            </a:r>
          </a:p>
          <a:p>
            <a:r>
              <a:rPr lang="fr-FR" sz="1400" dirty="0" err="1">
                <a:ln w="0"/>
                <a:solidFill>
                  <a:schemeClr val="accent1"/>
                </a:solidFill>
                <a:effectLst>
                  <a:outerShdw blurRad="38100" dist="25400" dir="5400000" algn="ctr" rotWithShape="0">
                    <a:srgbClr val="6E747A">
                      <a:alpha val="43000"/>
                    </a:srgbClr>
                  </a:outerShdw>
                </a:effectLst>
              </a:rPr>
              <a:t>Additional</a:t>
            </a:r>
            <a:r>
              <a:rPr lang="fr-FR" sz="1400" dirty="0">
                <a:ln w="0"/>
                <a:solidFill>
                  <a:schemeClr val="accent1"/>
                </a:solidFill>
                <a:effectLst>
                  <a:outerShdw blurRad="38100" dist="25400" dir="5400000" algn="ctr" rotWithShape="0">
                    <a:srgbClr val="6E747A">
                      <a:alpha val="43000"/>
                    </a:srgbClr>
                  </a:outerShdw>
                </a:effectLst>
              </a:rPr>
              <a:t> </a:t>
            </a:r>
            <a:r>
              <a:rPr lang="fr-FR" sz="1400" dirty="0" err="1">
                <a:ln w="0"/>
                <a:solidFill>
                  <a:schemeClr val="accent1"/>
                </a:solidFill>
                <a:effectLst>
                  <a:outerShdw blurRad="38100" dist="25400" dir="5400000" algn="ctr" rotWithShape="0">
                    <a:srgbClr val="6E747A">
                      <a:alpha val="43000"/>
                    </a:srgbClr>
                  </a:outerShdw>
                </a:effectLst>
              </a:rPr>
              <a:t>onsite</a:t>
            </a:r>
            <a:r>
              <a:rPr lang="fr-FR" sz="1400" dirty="0">
                <a:ln w="0"/>
                <a:solidFill>
                  <a:schemeClr val="accent1"/>
                </a:solidFill>
                <a:effectLst>
                  <a:outerShdw blurRad="38100" dist="25400" dir="5400000" algn="ctr" rotWithShape="0">
                    <a:srgbClr val="6E747A">
                      <a:alpha val="43000"/>
                    </a:srgbClr>
                  </a:outerShdw>
                </a:effectLst>
              </a:rPr>
              <a:t> inspection</a:t>
            </a:r>
          </a:p>
          <a:p>
            <a:r>
              <a:rPr lang="fr-FR" sz="1400" dirty="0">
                <a:ln w="0"/>
                <a:solidFill>
                  <a:schemeClr val="accent1"/>
                </a:solidFill>
                <a:effectLst>
                  <a:outerShdw blurRad="38100" dist="25400" dir="5400000" algn="ctr" rotWithShape="0">
                    <a:srgbClr val="6E747A">
                      <a:alpha val="43000"/>
                    </a:srgbClr>
                  </a:outerShdw>
                </a:effectLst>
              </a:rPr>
              <a:t>Audits</a:t>
            </a:r>
          </a:p>
          <a:p>
            <a:r>
              <a:rPr lang="fr-FR" sz="1400" dirty="0">
                <a:ln w="0"/>
                <a:solidFill>
                  <a:schemeClr val="accent1"/>
                </a:solidFill>
                <a:effectLst>
                  <a:outerShdw blurRad="38100" dist="25400" dir="5400000" algn="ctr" rotWithShape="0">
                    <a:srgbClr val="6E747A">
                      <a:alpha val="43000"/>
                    </a:srgbClr>
                  </a:outerShdw>
                </a:effectLst>
              </a:rPr>
              <a:t>Design validation</a:t>
            </a:r>
          </a:p>
          <a:p>
            <a:r>
              <a:rPr lang="fr-FR" sz="1400" dirty="0">
                <a:ln w="0"/>
                <a:solidFill>
                  <a:schemeClr val="accent1"/>
                </a:solidFill>
                <a:effectLst>
                  <a:outerShdw blurRad="38100" dist="25400" dir="5400000" algn="ctr" rotWithShape="0">
                    <a:srgbClr val="6E747A">
                      <a:alpha val="43000"/>
                    </a:srgbClr>
                  </a:outerShdw>
                </a:effectLst>
              </a:rPr>
              <a:t>DFMEA</a:t>
            </a:r>
          </a:p>
          <a:p>
            <a:r>
              <a:rPr lang="fr-FR" sz="1400" dirty="0">
                <a:ln w="0"/>
                <a:solidFill>
                  <a:schemeClr val="accent1"/>
                </a:solidFill>
                <a:effectLst>
                  <a:outerShdw blurRad="38100" dist="25400" dir="5400000" algn="ctr" rotWithShape="0">
                    <a:srgbClr val="6E747A">
                      <a:alpha val="43000"/>
                    </a:srgbClr>
                  </a:outerShdw>
                </a:effectLst>
              </a:rPr>
              <a:t>PFMEA</a:t>
            </a:r>
          </a:p>
          <a:p>
            <a:r>
              <a:rPr lang="fr-FR" sz="1400" dirty="0">
                <a:ln w="0"/>
                <a:solidFill>
                  <a:srgbClr val="FF0000"/>
                </a:solidFill>
                <a:effectLst>
                  <a:outerShdw blurRad="38100" dist="25400" dir="5400000" algn="ctr" rotWithShape="0">
                    <a:srgbClr val="6E747A">
                      <a:alpha val="43000"/>
                    </a:srgbClr>
                  </a:outerShdw>
                </a:effectLst>
              </a:rPr>
              <a:t>ECN </a:t>
            </a:r>
            <a:r>
              <a:rPr lang="fr-FR" sz="1400" dirty="0" err="1">
                <a:ln w="0"/>
                <a:solidFill>
                  <a:srgbClr val="FF0000"/>
                </a:solidFill>
                <a:effectLst>
                  <a:outerShdw blurRad="38100" dist="25400" dir="5400000" algn="ctr" rotWithShape="0">
                    <a:srgbClr val="6E747A">
                      <a:alpha val="43000"/>
                    </a:srgbClr>
                  </a:outerShdw>
                </a:effectLst>
              </a:rPr>
              <a:t>product</a:t>
            </a:r>
            <a:r>
              <a:rPr lang="fr-FR" sz="1400" dirty="0">
                <a:ln w="0"/>
                <a:solidFill>
                  <a:srgbClr val="FF0000"/>
                </a:solidFill>
                <a:effectLst>
                  <a:outerShdw blurRad="38100" dist="25400" dir="5400000" algn="ctr" rotWithShape="0">
                    <a:srgbClr val="6E747A">
                      <a:alpha val="43000"/>
                    </a:srgbClr>
                  </a:outerShdw>
                </a:effectLst>
              </a:rPr>
              <a:t>?</a:t>
            </a:r>
          </a:p>
          <a:p>
            <a:endParaRPr lang="fr-FR" sz="140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4048114" y="1491630"/>
            <a:ext cx="3548221" cy="3323987"/>
          </a:xfrm>
          <a:prstGeom prst="rect">
            <a:avLst/>
          </a:prstGeom>
          <a:noFill/>
        </p:spPr>
        <p:txBody>
          <a:bodyPr wrap="square" lIns="91440" tIns="45720" rIns="91440" bIns="45720">
            <a:spAutoFit/>
          </a:bodyPr>
          <a:lstStyle/>
          <a:p>
            <a:pPr algn="ctr"/>
            <a:r>
              <a:rPr lang="fr-FR" sz="1400" b="0" cap="none" spc="0" dirty="0">
                <a:ln w="0"/>
                <a:solidFill>
                  <a:schemeClr val="accent1"/>
                </a:solidFill>
                <a:effectLst>
                  <a:outerShdw blurRad="38100" dist="25400" dir="5400000" algn="ctr" rotWithShape="0">
                    <a:srgbClr val="6E747A">
                      <a:alpha val="43000"/>
                    </a:srgbClr>
                  </a:outerShdw>
                </a:effectLst>
              </a:rPr>
              <a:t>Non </a:t>
            </a:r>
            <a:r>
              <a:rPr lang="fr-FR" sz="1400" b="0" cap="none" spc="0" dirty="0" err="1">
                <a:ln w="0"/>
                <a:solidFill>
                  <a:schemeClr val="accent1"/>
                </a:solidFill>
                <a:effectLst>
                  <a:outerShdw blurRad="38100" dist="25400" dir="5400000" algn="ctr" rotWithShape="0">
                    <a:srgbClr val="6E747A">
                      <a:alpha val="43000"/>
                    </a:srgbClr>
                  </a:outerShdw>
                </a:effectLst>
              </a:rPr>
              <a:t>Controllable</a:t>
            </a:r>
            <a:endParaRPr lang="fr-FR" sz="1400" b="0" cap="none" spc="0" dirty="0">
              <a:ln w="0"/>
              <a:solidFill>
                <a:schemeClr val="accent1"/>
              </a:solidFill>
              <a:effectLst>
                <a:outerShdw blurRad="38100" dist="25400" dir="5400000" algn="ctr" rotWithShape="0">
                  <a:srgbClr val="6E747A">
                    <a:alpha val="43000"/>
                  </a:srgbClr>
                </a:outerShdw>
              </a:effectLst>
            </a:endParaRPr>
          </a:p>
          <a:p>
            <a:pPr algn="ctr"/>
            <a:endParaRPr lang="fr-FR" sz="1400" dirty="0">
              <a:ln w="0"/>
              <a:solidFill>
                <a:schemeClr val="accent1"/>
              </a:solidFill>
              <a:effectLst>
                <a:outerShdw blurRad="38100" dist="25400" dir="5400000" algn="ctr" rotWithShape="0">
                  <a:srgbClr val="6E747A">
                    <a:alpha val="43000"/>
                  </a:srgbClr>
                </a:outerShdw>
              </a:effectLst>
            </a:endParaRPr>
          </a:p>
          <a:p>
            <a:r>
              <a:rPr lang="fr-FR" sz="1400" b="0" cap="none" spc="0" dirty="0" err="1">
                <a:ln w="0"/>
                <a:solidFill>
                  <a:schemeClr val="accent1"/>
                </a:solidFill>
                <a:effectLst>
                  <a:outerShdw blurRad="38100" dist="25400" dir="5400000" algn="ctr" rotWithShape="0">
                    <a:srgbClr val="6E747A">
                      <a:alpha val="43000"/>
                    </a:srgbClr>
                  </a:outerShdw>
                </a:effectLst>
              </a:rPr>
              <a:t>Scraps</a:t>
            </a:r>
            <a:r>
              <a:rPr lang="fr-FR" sz="1400" b="0" cap="none" spc="0" dirty="0">
                <a:ln w="0"/>
                <a:solidFill>
                  <a:schemeClr val="accent1"/>
                </a:solidFill>
                <a:effectLst>
                  <a:outerShdw blurRad="38100" dist="25400" dir="5400000" algn="ctr" rotWithShape="0">
                    <a:srgbClr val="6E747A">
                      <a:alpha val="43000"/>
                    </a:srgbClr>
                  </a:outerShdw>
                </a:effectLst>
              </a:rPr>
              <a:t> in production</a:t>
            </a:r>
          </a:p>
          <a:p>
            <a:r>
              <a:rPr lang="fr-FR" sz="1400" b="0" cap="none" spc="0" dirty="0">
                <a:ln w="0"/>
                <a:solidFill>
                  <a:schemeClr val="accent1"/>
                </a:solidFill>
                <a:effectLst>
                  <a:outerShdw blurRad="38100" dist="25400" dir="5400000" algn="ctr" rotWithShape="0">
                    <a:srgbClr val="6E747A">
                      <a:alpha val="43000"/>
                    </a:srgbClr>
                  </a:outerShdw>
                </a:effectLst>
              </a:rPr>
              <a:t>Inspections in case of NC</a:t>
            </a:r>
          </a:p>
          <a:p>
            <a:r>
              <a:rPr lang="fr-FR" sz="1400" dirty="0" err="1">
                <a:ln w="0"/>
                <a:solidFill>
                  <a:schemeClr val="accent1"/>
                </a:solidFill>
                <a:effectLst>
                  <a:outerShdw blurRad="38100" dist="25400" dir="5400000" algn="ctr" rotWithShape="0">
                    <a:srgbClr val="6E747A">
                      <a:alpha val="43000"/>
                    </a:srgbClr>
                  </a:outerShdw>
                </a:effectLst>
              </a:rPr>
              <a:t>Warranty</a:t>
            </a:r>
            <a:r>
              <a:rPr lang="fr-FR" sz="1400" dirty="0">
                <a:ln w="0"/>
                <a:solidFill>
                  <a:schemeClr val="accent1"/>
                </a:solidFill>
                <a:effectLst>
                  <a:outerShdw blurRad="38100" dist="25400" dir="5400000" algn="ctr" rotWithShape="0">
                    <a:srgbClr val="6E747A">
                      <a:alpha val="43000"/>
                    </a:srgbClr>
                  </a:outerShdw>
                </a:effectLst>
              </a:rPr>
              <a:t> </a:t>
            </a:r>
            <a:r>
              <a:rPr lang="fr-FR" sz="1400" dirty="0" err="1">
                <a:ln w="0"/>
                <a:solidFill>
                  <a:schemeClr val="accent1"/>
                </a:solidFill>
                <a:effectLst>
                  <a:outerShdw blurRad="38100" dist="25400" dir="5400000" algn="ctr" rotWithShape="0">
                    <a:srgbClr val="6E747A">
                      <a:alpha val="43000"/>
                    </a:srgbClr>
                  </a:outerShdw>
                </a:effectLst>
              </a:rPr>
              <a:t>costs</a:t>
            </a:r>
            <a:endParaRPr lang="fr-FR" sz="1400" dirty="0">
              <a:ln w="0"/>
              <a:solidFill>
                <a:schemeClr val="accent1"/>
              </a:solidFill>
              <a:effectLst>
                <a:outerShdw blurRad="38100" dist="25400" dir="5400000" algn="ctr" rotWithShape="0">
                  <a:srgbClr val="6E747A">
                    <a:alpha val="43000"/>
                  </a:srgbClr>
                </a:outerShdw>
              </a:effectLst>
            </a:endParaRPr>
          </a:p>
          <a:p>
            <a:r>
              <a:rPr lang="fr-FR" sz="1400" b="0" cap="none" spc="0" dirty="0" err="1">
                <a:ln w="0"/>
                <a:solidFill>
                  <a:schemeClr val="accent1"/>
                </a:solidFill>
                <a:effectLst>
                  <a:outerShdw blurRad="38100" dist="25400" dir="5400000" algn="ctr" rotWithShape="0">
                    <a:srgbClr val="6E747A">
                      <a:alpha val="43000"/>
                    </a:srgbClr>
                  </a:outerShdw>
                </a:effectLst>
              </a:rPr>
              <a:t>Rework</a:t>
            </a:r>
            <a:endParaRPr lang="fr-FR" sz="1400" b="0" cap="none" spc="0" dirty="0">
              <a:ln w="0"/>
              <a:solidFill>
                <a:schemeClr val="accent1"/>
              </a:solidFill>
              <a:effectLst>
                <a:outerShdw blurRad="38100" dist="25400" dir="5400000" algn="ctr" rotWithShape="0">
                  <a:srgbClr val="6E747A">
                    <a:alpha val="43000"/>
                  </a:srgbClr>
                </a:outerShdw>
              </a:effectLst>
            </a:endParaRPr>
          </a:p>
          <a:p>
            <a:r>
              <a:rPr lang="fr-FR" sz="1400" dirty="0">
                <a:ln w="0"/>
                <a:solidFill>
                  <a:schemeClr val="accent1"/>
                </a:solidFill>
                <a:effectLst>
                  <a:outerShdw blurRad="38100" dist="25400" dir="5400000" algn="ctr" rotWithShape="0">
                    <a:srgbClr val="6E747A">
                      <a:alpha val="43000"/>
                    </a:srgbClr>
                  </a:outerShdw>
                </a:effectLst>
              </a:rPr>
              <a:t>« Bulletin de service » in case of NC</a:t>
            </a:r>
          </a:p>
          <a:p>
            <a:r>
              <a:rPr lang="fr-FR" sz="1400" b="0" cap="none" spc="0" dirty="0">
                <a:ln w="0"/>
                <a:solidFill>
                  <a:schemeClr val="accent1"/>
                </a:solidFill>
                <a:effectLst>
                  <a:outerShdw blurRad="38100" dist="25400" dir="5400000" algn="ctr" rotWithShape="0">
                    <a:srgbClr val="6E747A">
                      <a:alpha val="43000"/>
                    </a:srgbClr>
                  </a:outerShdw>
                </a:effectLst>
              </a:rPr>
              <a:t>Design issues</a:t>
            </a:r>
          </a:p>
          <a:p>
            <a:r>
              <a:rPr lang="fr-FR" sz="1400" dirty="0">
                <a:ln w="0"/>
                <a:solidFill>
                  <a:schemeClr val="accent1"/>
                </a:solidFill>
                <a:effectLst>
                  <a:outerShdw blurRad="38100" dist="25400" dir="5400000" algn="ctr" rotWithShape="0">
                    <a:srgbClr val="6E747A">
                      <a:alpha val="43000"/>
                    </a:srgbClr>
                  </a:outerShdw>
                </a:effectLst>
              </a:rPr>
              <a:t>NC packaging</a:t>
            </a:r>
          </a:p>
          <a:p>
            <a:r>
              <a:rPr lang="fr-FR" sz="1400" dirty="0">
                <a:ln w="0"/>
                <a:solidFill>
                  <a:schemeClr val="accent1"/>
                </a:solidFill>
                <a:effectLst>
                  <a:outerShdw blurRad="38100" dist="25400" dir="5400000" algn="ctr" rotWithShape="0">
                    <a:srgbClr val="6E747A">
                      <a:alpha val="43000"/>
                    </a:srgbClr>
                  </a:outerShdw>
                </a:effectLst>
              </a:rPr>
              <a:t>ECN </a:t>
            </a:r>
            <a:r>
              <a:rPr lang="fr-FR" sz="1400" dirty="0" err="1">
                <a:ln w="0"/>
                <a:solidFill>
                  <a:schemeClr val="accent1"/>
                </a:solidFill>
                <a:effectLst>
                  <a:outerShdw blurRad="38100" dist="25400" dir="5400000" algn="ctr" rotWithShape="0">
                    <a:srgbClr val="6E747A">
                      <a:alpha val="43000"/>
                    </a:srgbClr>
                  </a:outerShdw>
                </a:effectLst>
              </a:rPr>
              <a:t>product</a:t>
            </a:r>
            <a:endParaRPr lang="fr-FR" sz="1400" dirty="0">
              <a:ln w="0"/>
              <a:solidFill>
                <a:schemeClr val="accent1"/>
              </a:solidFill>
              <a:effectLst>
                <a:outerShdw blurRad="38100" dist="25400" dir="5400000" algn="ctr" rotWithShape="0">
                  <a:srgbClr val="6E747A">
                    <a:alpha val="43000"/>
                  </a:srgbClr>
                </a:outerShdw>
              </a:effectLst>
            </a:endParaRPr>
          </a:p>
          <a:p>
            <a:r>
              <a:rPr lang="fr-FR" sz="1400" dirty="0">
                <a:ln w="0"/>
                <a:solidFill>
                  <a:schemeClr val="accent1"/>
                </a:solidFill>
                <a:effectLst>
                  <a:outerShdw blurRad="38100" dist="25400" dir="5400000" algn="ctr" rotWithShape="0">
                    <a:srgbClr val="6E747A">
                      <a:alpha val="43000"/>
                    </a:srgbClr>
                  </a:outerShdw>
                </a:effectLst>
              </a:rPr>
              <a:t>Premium </a:t>
            </a:r>
            <a:r>
              <a:rPr lang="fr-FR" sz="1400" dirty="0" err="1">
                <a:ln w="0"/>
                <a:solidFill>
                  <a:schemeClr val="accent1"/>
                </a:solidFill>
                <a:effectLst>
                  <a:outerShdw blurRad="38100" dist="25400" dir="5400000" algn="ctr" rotWithShape="0">
                    <a:srgbClr val="6E747A">
                      <a:alpha val="43000"/>
                    </a:srgbClr>
                  </a:outerShdw>
                </a:effectLst>
              </a:rPr>
              <a:t>freight</a:t>
            </a:r>
            <a:endParaRPr lang="fr-FR" sz="1400" dirty="0">
              <a:ln w="0"/>
              <a:solidFill>
                <a:schemeClr val="accent1"/>
              </a:solidFill>
              <a:effectLst>
                <a:outerShdw blurRad="38100" dist="25400" dir="5400000" algn="ctr" rotWithShape="0">
                  <a:srgbClr val="6E747A">
                    <a:alpha val="43000"/>
                  </a:srgbClr>
                </a:outerShdw>
              </a:effectLst>
            </a:endParaRPr>
          </a:p>
          <a:p>
            <a:r>
              <a:rPr lang="fr-FR" sz="1400" dirty="0" err="1">
                <a:ln w="0"/>
                <a:solidFill>
                  <a:schemeClr val="accent1"/>
                </a:solidFill>
                <a:effectLst>
                  <a:outerShdw blurRad="38100" dist="25400" dir="5400000" algn="ctr" rotWithShape="0">
                    <a:srgbClr val="6E747A">
                      <a:alpha val="43000"/>
                    </a:srgbClr>
                  </a:outerShdw>
                </a:effectLst>
              </a:rPr>
              <a:t>Late</a:t>
            </a:r>
            <a:r>
              <a:rPr lang="fr-FR" sz="1400" dirty="0">
                <a:ln w="0"/>
                <a:solidFill>
                  <a:schemeClr val="accent1"/>
                </a:solidFill>
                <a:effectLst>
                  <a:outerShdw blurRad="38100" dist="25400" dir="5400000" algn="ctr" rotWithShape="0">
                    <a:srgbClr val="6E747A">
                      <a:alpha val="43000"/>
                    </a:srgbClr>
                  </a:outerShdw>
                </a:effectLst>
              </a:rPr>
              <a:t> </a:t>
            </a:r>
            <a:r>
              <a:rPr lang="fr-FR" sz="1400" dirty="0" err="1">
                <a:ln w="0"/>
                <a:solidFill>
                  <a:schemeClr val="accent1"/>
                </a:solidFill>
                <a:effectLst>
                  <a:outerShdw blurRad="38100" dist="25400" dir="5400000" algn="ctr" rotWithShape="0">
                    <a:srgbClr val="6E747A">
                      <a:alpha val="43000"/>
                    </a:srgbClr>
                  </a:outerShdw>
                </a:effectLst>
              </a:rPr>
              <a:t>deliveries</a:t>
            </a:r>
            <a:r>
              <a:rPr lang="fr-FR" sz="1400" dirty="0">
                <a:ln w="0"/>
                <a:solidFill>
                  <a:schemeClr val="accent1"/>
                </a:solidFill>
                <a:effectLst>
                  <a:outerShdw blurRad="38100" dist="25400" dir="5400000" algn="ctr" rotWithShape="0">
                    <a:srgbClr val="6E747A">
                      <a:alpha val="43000"/>
                    </a:srgbClr>
                  </a:outerShdw>
                </a:effectLst>
              </a:rPr>
              <a:t> supplier</a:t>
            </a:r>
          </a:p>
          <a:p>
            <a:r>
              <a:rPr lang="fr-FR" sz="1400" dirty="0" err="1">
                <a:ln w="0"/>
                <a:solidFill>
                  <a:schemeClr val="accent1"/>
                </a:solidFill>
                <a:effectLst>
                  <a:outerShdw blurRad="38100" dist="25400" dir="5400000" algn="ctr" rotWithShape="0">
                    <a:srgbClr val="6E747A">
                      <a:alpha val="43000"/>
                    </a:srgbClr>
                  </a:outerShdw>
                </a:effectLst>
              </a:rPr>
              <a:t>Late</a:t>
            </a:r>
            <a:r>
              <a:rPr lang="fr-FR" sz="1400" dirty="0">
                <a:ln w="0"/>
                <a:solidFill>
                  <a:schemeClr val="accent1"/>
                </a:solidFill>
                <a:effectLst>
                  <a:outerShdw blurRad="38100" dist="25400" dir="5400000" algn="ctr" rotWithShape="0">
                    <a:srgbClr val="6E747A">
                      <a:alpha val="43000"/>
                    </a:srgbClr>
                  </a:outerShdw>
                </a:effectLst>
              </a:rPr>
              <a:t> </a:t>
            </a:r>
            <a:r>
              <a:rPr lang="fr-FR" sz="1400" dirty="0" err="1">
                <a:ln w="0"/>
                <a:solidFill>
                  <a:schemeClr val="accent1"/>
                </a:solidFill>
                <a:effectLst>
                  <a:outerShdw blurRad="38100" dist="25400" dir="5400000" algn="ctr" rotWithShape="0">
                    <a:srgbClr val="6E747A">
                      <a:alpha val="43000"/>
                    </a:srgbClr>
                  </a:outerShdw>
                </a:effectLst>
              </a:rPr>
              <a:t>deliveries</a:t>
            </a:r>
            <a:r>
              <a:rPr lang="fr-FR" sz="1400" dirty="0">
                <a:ln w="0"/>
                <a:solidFill>
                  <a:schemeClr val="accent1"/>
                </a:solidFill>
                <a:effectLst>
                  <a:outerShdw blurRad="38100" dist="25400" dir="5400000" algn="ctr" rotWithShape="0">
                    <a:srgbClr val="6E747A">
                      <a:alpha val="43000"/>
                    </a:srgbClr>
                  </a:outerShdw>
                </a:effectLst>
              </a:rPr>
              <a:t> </a:t>
            </a:r>
            <a:r>
              <a:rPr lang="fr-FR" sz="1400" dirty="0" err="1">
                <a:ln w="0"/>
                <a:solidFill>
                  <a:schemeClr val="accent1"/>
                </a:solidFill>
                <a:effectLst>
                  <a:outerShdw blurRad="38100" dist="25400" dir="5400000" algn="ctr" rotWithShape="0">
                    <a:srgbClr val="6E747A">
                      <a:alpha val="43000"/>
                    </a:srgbClr>
                  </a:outerShdw>
                </a:effectLst>
              </a:rPr>
              <a:t>customer</a:t>
            </a:r>
            <a:endParaRPr lang="fr-FR" sz="1400" dirty="0">
              <a:ln w="0"/>
              <a:solidFill>
                <a:schemeClr val="accent1"/>
              </a:solidFill>
              <a:effectLst>
                <a:outerShdw blurRad="38100" dist="25400" dir="5400000" algn="ctr" rotWithShape="0">
                  <a:srgbClr val="6E747A">
                    <a:alpha val="43000"/>
                  </a:srgbClr>
                </a:outerShdw>
              </a:effectLst>
            </a:endParaRPr>
          </a:p>
          <a:p>
            <a:r>
              <a:rPr lang="fr-FR" sz="1400" dirty="0">
                <a:ln w="0"/>
                <a:solidFill>
                  <a:schemeClr val="accent1"/>
                </a:solidFill>
                <a:effectLst>
                  <a:outerShdw blurRad="38100" dist="25400" dir="5400000" algn="ctr" rotWithShape="0">
                    <a:srgbClr val="6E747A">
                      <a:alpha val="43000"/>
                    </a:srgbClr>
                  </a:outerShdw>
                </a:effectLst>
              </a:rPr>
              <a:t>Line stoppage</a:t>
            </a:r>
          </a:p>
          <a:p>
            <a:r>
              <a:rPr lang="fr-FR" sz="1400" dirty="0">
                <a:ln w="0"/>
                <a:solidFill>
                  <a:schemeClr val="accent1"/>
                </a:solidFill>
                <a:effectLst>
                  <a:outerShdw blurRad="38100" dist="25400" dir="5400000" algn="ctr" rotWithShape="0">
                    <a:srgbClr val="6E747A">
                      <a:alpha val="43000"/>
                    </a:srgbClr>
                  </a:outerShdw>
                </a:effectLst>
              </a:rPr>
              <a:t>Price </a:t>
            </a:r>
            <a:r>
              <a:rPr lang="fr-FR" sz="1400" dirty="0" err="1">
                <a:ln w="0"/>
                <a:solidFill>
                  <a:schemeClr val="accent1"/>
                </a:solidFill>
                <a:effectLst>
                  <a:outerShdw blurRad="38100" dist="25400" dir="5400000" algn="ctr" rotWithShape="0">
                    <a:srgbClr val="6E747A">
                      <a:alpha val="43000"/>
                    </a:srgbClr>
                  </a:outerShdw>
                </a:effectLst>
              </a:rPr>
              <a:t>increase</a:t>
            </a:r>
            <a:r>
              <a:rPr lang="fr-FR" sz="1400" dirty="0">
                <a:ln w="0"/>
                <a:solidFill>
                  <a:schemeClr val="accent1"/>
                </a:solidFill>
                <a:effectLst>
                  <a:outerShdw blurRad="38100" dist="25400" dir="5400000" algn="ctr" rotWithShape="0">
                    <a:srgbClr val="6E747A">
                      <a:alpha val="43000"/>
                    </a:srgbClr>
                  </a:outerShdw>
                </a:effectLst>
              </a:rPr>
              <a:t> Supplier</a:t>
            </a:r>
          </a:p>
        </p:txBody>
      </p:sp>
    </p:spTree>
    <p:extLst>
      <p:ext uri="{BB962C8B-B14F-4D97-AF65-F5344CB8AC3E}">
        <p14:creationId xmlns:p14="http://schemas.microsoft.com/office/powerpoint/2010/main" val="1911047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This is our initial picture - LOADSTAR</a:t>
            </a:r>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646" y="699542"/>
            <a:ext cx="3822724" cy="426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6890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457218" y="1347614"/>
            <a:ext cx="4728523" cy="3546394"/>
          </a:xfrm>
          <a:prstGeom prst="rect">
            <a:avLst/>
          </a:prstGeom>
        </p:spPr>
      </p:pic>
      <p:sp>
        <p:nvSpPr>
          <p:cNvPr id="2" name="Title 1"/>
          <p:cNvSpPr>
            <a:spLocks noGrp="1"/>
          </p:cNvSpPr>
          <p:nvPr>
            <p:ph type="title"/>
          </p:nvPr>
        </p:nvSpPr>
        <p:spPr/>
        <p:txBody>
          <a:bodyPr/>
          <a:lstStyle/>
          <a:p>
            <a:r>
              <a:rPr lang="fr-FR" dirty="0" err="1"/>
              <a:t>CoPQ</a:t>
            </a:r>
            <a:r>
              <a:rPr lang="fr-FR" dirty="0"/>
              <a:t> scope and </a:t>
            </a:r>
            <a:r>
              <a:rPr lang="fr-FR" dirty="0" err="1"/>
              <a:t>criticity</a:t>
            </a:r>
            <a:r>
              <a:rPr lang="fr-FR" dirty="0"/>
              <a:t> to the business</a:t>
            </a:r>
            <a:endParaRPr lang="en-US" dirty="0"/>
          </a:p>
        </p:txBody>
      </p:sp>
    </p:spTree>
    <p:extLst>
      <p:ext uri="{BB962C8B-B14F-4D97-AF65-F5344CB8AC3E}">
        <p14:creationId xmlns:p14="http://schemas.microsoft.com/office/powerpoint/2010/main" val="1705399448"/>
      </p:ext>
    </p:extLst>
  </p:cSld>
  <p:clrMapOvr>
    <a:masterClrMapping/>
  </p:clrMapOvr>
  <p:transition/>
</p:sld>
</file>

<file path=ppt/theme/theme1.xml><?xml version="1.0" encoding="utf-8"?>
<a:theme xmlns:a="http://schemas.openxmlformats.org/drawingml/2006/main" name="Power_Point_template_16_9">
  <a:themeElements>
    <a:clrScheme name="Personnalisée 2">
      <a:dk1>
        <a:srgbClr val="000000"/>
      </a:dk1>
      <a:lt1>
        <a:sysClr val="window" lastClr="FFFFFF"/>
      </a:lt1>
      <a:dk2>
        <a:srgbClr val="000000"/>
      </a:dk2>
      <a:lt2>
        <a:srgbClr val="DFDFDF"/>
      </a:lt2>
      <a:accent1>
        <a:srgbClr val="0057B8"/>
      </a:accent1>
      <a:accent2>
        <a:srgbClr val="000000"/>
      </a:accent2>
      <a:accent3>
        <a:srgbClr val="474746"/>
      </a:accent3>
      <a:accent4>
        <a:srgbClr val="777877"/>
      </a:accent4>
      <a:accent5>
        <a:srgbClr val="B2B3B2"/>
      </a:accent5>
      <a:accent6>
        <a:srgbClr val="213D67"/>
      </a:accent6>
      <a:hlink>
        <a:srgbClr val="0057B8"/>
      </a:hlink>
      <a:folHlink>
        <a:srgbClr val="213D67"/>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92D050"/>
        </a:solidFill>
        <a:ln w="3175">
          <a:solidFill>
            <a:schemeClr val="accent1"/>
          </a:solidFill>
        </a:ln>
      </a:spPr>
      <a:bodyPr wrap="square" lIns="72000" rIns="72000" rtlCol="0">
        <a:spAutoFit/>
      </a:bodyPr>
      <a:lstStyle>
        <a:defPPr algn="ctr">
          <a:defRPr sz="800" b="1" dirty="0" smtClean="0">
            <a:sym typeface="Wingdings"/>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e 2">
    <a:dk1>
      <a:srgbClr val="000000"/>
    </a:dk1>
    <a:lt1>
      <a:sysClr val="window" lastClr="FFFFFF"/>
    </a:lt1>
    <a:dk2>
      <a:srgbClr val="000000"/>
    </a:dk2>
    <a:lt2>
      <a:srgbClr val="DFDFDF"/>
    </a:lt2>
    <a:accent1>
      <a:srgbClr val="0057B8"/>
    </a:accent1>
    <a:accent2>
      <a:srgbClr val="000000"/>
    </a:accent2>
    <a:accent3>
      <a:srgbClr val="474746"/>
    </a:accent3>
    <a:accent4>
      <a:srgbClr val="777877"/>
    </a:accent4>
    <a:accent5>
      <a:srgbClr val="B2B3B2"/>
    </a:accent5>
    <a:accent6>
      <a:srgbClr val="213D67"/>
    </a:accent6>
    <a:hlink>
      <a:srgbClr val="0057B8"/>
    </a:hlink>
    <a:folHlink>
      <a:srgbClr val="213D6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a42e56b-bc88-4832-895c-a5c8772d8fb2">KD4SM23UYVZ4-10-852</_dlc_DocId>
    <_dlc_DocIdUrl xmlns="ca42e56b-bc88-4832-895c-a5c8772d8fb2">
      <Url>https://intranet.camso.co/ace/_layouts/DocIdRedir.aspx?ID=KD4SM23UYVZ4-10-852</Url>
      <Description>KD4SM23UYVZ4-10-852</Description>
    </_dlc_DocIdUrl>
    <TaxCatchAll xmlns="ca42e56b-bc88-4832-895c-a5c8772d8fb2">
      <Value>10</Value>
      <Value>261</Value>
      <Value>540</Value>
    </TaxCatchAll>
    <Language xmlns="http://schemas.microsoft.com/sharepoint/v3">
      <Value>English</Value>
    </Language>
    <TaxKeywordTaxHTField xmlns="ca42e56b-bc88-4832-895c-a5c8772d8fb2">
      <Terms xmlns="http://schemas.microsoft.com/office/infopath/2007/PartnerControls">
        <TermInfo xmlns="http://schemas.microsoft.com/office/infopath/2007/PartnerControls">
          <TermName xmlns="http://schemas.microsoft.com/office/infopath/2007/PartnerControls">Quality tools</TermName>
          <TermId xmlns="http://schemas.microsoft.com/office/infopath/2007/PartnerControls">371d2422-17c8-4b46-8616-2123c7fe0d49</TermId>
        </TermInfo>
      </Terms>
    </TaxKeywordTaxHTField>
    <Doc_TypeTaxHTField0 xmlns="62122ccc-905e-420b-9c96-830bc76e6e93">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4817e0e0-3e05-4b60-94b0-52b1f9c95da8</TermId>
        </TermInfo>
      </Terms>
    </Doc_TypeTaxHTField0>
    <RoutingRuleDescription xmlns="http://schemas.microsoft.com/sharepoint/v3">COPQ Management Training Material </RoutingRuleDescription>
    <Main_SubjectTaxHTField0 xmlns="62122ccc-905e-420b-9c96-830bc76e6e93">
      <Terms xmlns="http://schemas.microsoft.com/office/infopath/2007/PartnerControls">
        <TermInfo xmlns="http://schemas.microsoft.com/office/infopath/2007/PartnerControls">
          <TermName xmlns="http://schemas.microsoft.com/office/infopath/2007/PartnerControls">Supply Base</TermName>
          <TermId xmlns="http://schemas.microsoft.com/office/infopath/2007/PartnerControls">926bcee3-7e6b-4c78-8766-799a66719028</TermId>
        </TermInfo>
      </Terms>
    </Main_Subject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Ace Reference Document" ma:contentTypeID="0x010100DCC25741059F1B49A0637C756D7E7C01001BF481901DA2CC43B2E5EA6B9508AA6F" ma:contentTypeVersion="9" ma:contentTypeDescription="" ma:contentTypeScope="" ma:versionID="918ddecae1696f0758587e77b3acb2d0">
  <xsd:schema xmlns:xsd="http://www.w3.org/2001/XMLSchema" xmlns:xs="http://www.w3.org/2001/XMLSchema" xmlns:p="http://schemas.microsoft.com/office/2006/metadata/properties" xmlns:ns1="http://schemas.microsoft.com/sharepoint/v3" xmlns:ns2="62122ccc-905e-420b-9c96-830bc76e6e93" xmlns:ns3="ca42e56b-bc88-4832-895c-a5c8772d8fb2" targetNamespace="http://schemas.microsoft.com/office/2006/metadata/properties" ma:root="true" ma:fieldsID="ef1fbcd3481a54125a6167eda1972137" ns1:_="" ns2:_="" ns3:_="">
    <xsd:import namespace="http://schemas.microsoft.com/sharepoint/v3"/>
    <xsd:import namespace="62122ccc-905e-420b-9c96-830bc76e6e93"/>
    <xsd:import namespace="ca42e56b-bc88-4832-895c-a5c8772d8fb2"/>
    <xsd:element name="properties">
      <xsd:complexType>
        <xsd:sequence>
          <xsd:element name="documentManagement">
            <xsd:complexType>
              <xsd:all>
                <xsd:element ref="ns2:Main_SubjectTaxHTField0" minOccurs="0"/>
                <xsd:element ref="ns3:TaxCatchAll" minOccurs="0"/>
                <xsd:element ref="ns3:TaxCatchAllLabel" minOccurs="0"/>
                <xsd:element ref="ns2:Doc_TypeTaxHTField0" minOccurs="0"/>
                <xsd:element ref="ns1:RoutingRuleDescription" minOccurs="0"/>
                <xsd:element ref="ns3:TaxKeywordTaxHTField" minOccurs="0"/>
                <xsd:element ref="ns1:Language" minOccurs="0"/>
                <xsd:element ref="ns3:_dlc_DocId" minOccurs="0"/>
                <xsd:element ref="ns3:_dlc_DocIdUrl" minOccurs="0"/>
                <xsd:element ref="ns3:_dlc_DocIdPersistId"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4" nillable="true" ma:displayName="Description" ma:internalName="RoutingRuleDescription" ma:readOnly="false">
      <xsd:simpleType>
        <xsd:restriction base="dms:Text">
          <xsd:maxLength value="255"/>
        </xsd:restriction>
      </xsd:simpleType>
    </xsd:element>
    <xsd:element name="Language" ma:index="17" nillable="true" ma:displayName="Language" ma:default="English" ma:internalName="Language">
      <xsd:complexType>
        <xsd:complexContent>
          <xsd:extension base="dms:MultiChoice">
            <xsd:sequence>
              <xsd:element name="Value" maxOccurs="unbounded" minOccurs="0" nillable="true">
                <xsd:simpleType>
                  <xsd:restriction base="dms:Choice">
                    <xsd:enumeration value="English"/>
                    <xsd:enumeration value="French"/>
                  </xsd:restriction>
                </xsd:simpleType>
              </xsd:element>
            </xsd:sequence>
          </xsd:extension>
        </xsd:complexContent>
      </xsd:complexType>
    </xsd:element>
    <xsd:element name="_dlc_Exempt" ma:index="2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122ccc-905e-420b-9c96-830bc76e6e93" elementFormDefault="qualified">
    <xsd:import namespace="http://schemas.microsoft.com/office/2006/documentManagement/types"/>
    <xsd:import namespace="http://schemas.microsoft.com/office/infopath/2007/PartnerControls"/>
    <xsd:element name="Main_SubjectTaxHTField0" ma:index="8" ma:taxonomy="true" ma:internalName="Main_SubjectTaxHTField0" ma:taxonomyFieldName="Main_Subject" ma:displayName="Subject Index" ma:default="" ma:fieldId="{7a950b9b-1d82-4b4d-a1c2-4eba24032478}" ma:taxonomyMulti="true" ma:sspId="20680822-6707-40b3-b883-6263a3b89017" ma:termSetId="6853cdd4-5fcc-4815-b987-7478ddf1899f" ma:anchorId="00000000-0000-0000-0000-000000000000" ma:open="false" ma:isKeyword="false">
      <xsd:complexType>
        <xsd:sequence>
          <xsd:element ref="pc:Terms" minOccurs="0" maxOccurs="1"/>
        </xsd:sequence>
      </xsd:complexType>
    </xsd:element>
    <xsd:element name="Doc_TypeTaxHTField0" ma:index="12" ma:taxonomy="true" ma:internalName="Doc_TypeTaxHTField0" ma:taxonomyFieldName="Doc_Type" ma:displayName="Doc Type" ma:indexed="true" ma:default="" ma:fieldId="{4dbd363d-60a3-4719-906f-56fbfb336763}" ma:sspId="20680822-6707-40b3-b883-6263a3b89017" ma:termSetId="af5e5e1d-cadb-413c-be2f-aa94390bd3f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42e56b-bc88-4832-895c-a5c8772d8fb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42c99003-b72d-492c-8a57-18aa4cc91e5e}" ma:internalName="TaxCatchAll" ma:showField="CatchAllData" ma:web="62122ccc-905e-420b-9c96-830bc76e6e9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2c99003-b72d-492c-8a57-18aa4cc91e5e}" ma:internalName="TaxCatchAllLabel" ma:readOnly="true" ma:showField="CatchAllDataLabel" ma:web="62122ccc-905e-420b-9c96-830bc76e6e93">
      <xsd:complexType>
        <xsd:complexContent>
          <xsd:extension base="dms:MultiChoiceLookup">
            <xsd:sequence>
              <xsd:element name="Value" type="dms:Lookup" maxOccurs="unbounded" minOccurs="0" nillable="true"/>
            </xsd:sequence>
          </xsd:extension>
        </xsd:complexContent>
      </xsd:complexType>
    </xsd:element>
    <xsd:element name="TaxKeywordTaxHTField" ma:index="15" nillable="true" ma:taxonomy="true" ma:internalName="TaxKeywordTaxHTField" ma:taxonomyFieldName="TaxKeyword" ma:displayName="Enterprise Keywords" ma:fieldId="{23f27201-bee3-471e-b2e7-b64fd8b7ca38}" ma:taxonomyMulti="true" ma:sspId="cb9b59a4-e6eb-4a01-aab2-8ddf9122a8b0" ma:termSetId="00000000-0000-0000-0000-000000000000" ma:anchorId="00000000-0000-0000-0000-000000000000" ma:open="true" ma:isKeyword="true">
      <xsd:complexType>
        <xsd:sequence>
          <xsd:element ref="pc:Terms" minOccurs="0" maxOccurs="1"/>
        </xsd:sequence>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p:Policy xmlns:p="office.server.policy" id="ef2ba27c-db71-488c-95b6-787c408dfcbd" local="false">
  <p:Name>Auditing</p:Name>
  <p:Description/>
  <p:Statement/>
  <p:PolicyItems>
    <p:PolicyItem featureId="Microsoft.Office.RecordsManagement.PolicyFeatures.PolicyAudit" staticId="0x010100DCC25741059F1B49A0637C756D7E7C01001BF481901DA2CC43B2E5EA6B9508AA6F|8138272" UniqueId="f8289d48-0214-4cf6-8666-89ab0e83c1a6">
      <p:Name>Auditing</p:Name>
      <p:Description>Audits user actions on documents and list items to the Audit Log.</p:Description>
      <p:CustomData>
        <Audit>
          <Update/>
          <View/>
          <CheckInOut/>
          <MoveCopy/>
          <DeleteRestore/>
        </Audit>
      </p:CustomData>
    </p:PolicyItem>
  </p:PolicyItems>
</p:Policy>
</file>

<file path=customXml/itemProps1.xml><?xml version="1.0" encoding="utf-8"?>
<ds:datastoreItem xmlns:ds="http://schemas.openxmlformats.org/officeDocument/2006/customXml" ds:itemID="{FA82875D-8EC1-4AA4-95F5-84BC3B7018BE}">
  <ds:schemaRefs>
    <ds:schemaRef ds:uri="http://schemas.microsoft.com/office/2006/metadata/properties"/>
    <ds:schemaRef ds:uri="http://schemas.openxmlformats.org/package/2006/metadata/core-properties"/>
    <ds:schemaRef ds:uri="ca42e56b-bc88-4832-895c-a5c8772d8fb2"/>
    <ds:schemaRef ds:uri="http://schemas.microsoft.com/sharepoint/v3"/>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62122ccc-905e-420b-9c96-830bc76e6e93"/>
    <ds:schemaRef ds:uri="http://www.w3.org/XML/1998/namespace"/>
  </ds:schemaRefs>
</ds:datastoreItem>
</file>

<file path=customXml/itemProps2.xml><?xml version="1.0" encoding="utf-8"?>
<ds:datastoreItem xmlns:ds="http://schemas.openxmlformats.org/officeDocument/2006/customXml" ds:itemID="{58BC4B28-807D-4638-8B70-50AF12A4C1E9}">
  <ds:schemaRefs>
    <ds:schemaRef ds:uri="http://schemas.microsoft.com/sharepoint/v3/contenttype/forms"/>
  </ds:schemaRefs>
</ds:datastoreItem>
</file>

<file path=customXml/itemProps3.xml><?xml version="1.0" encoding="utf-8"?>
<ds:datastoreItem xmlns:ds="http://schemas.openxmlformats.org/officeDocument/2006/customXml" ds:itemID="{F00AFCEB-2597-4D32-B481-A36835744F05}">
  <ds:schemaRefs>
    <ds:schemaRef ds:uri="http://schemas.microsoft.com/sharepoint/events"/>
  </ds:schemaRefs>
</ds:datastoreItem>
</file>

<file path=customXml/itemProps4.xml><?xml version="1.0" encoding="utf-8"?>
<ds:datastoreItem xmlns:ds="http://schemas.openxmlformats.org/officeDocument/2006/customXml" ds:itemID="{14C37BE1-43CF-4723-8BF8-666E3290CD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122ccc-905e-420b-9c96-830bc76e6e93"/>
    <ds:schemaRef ds:uri="ca42e56b-bc88-4832-895c-a5c8772d8f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0891DE4-147E-4F49-B7D5-443BF6D8038E}">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
  <TotalTime>0</TotalTime>
  <Words>1342</Words>
  <Application>Microsoft Office PowerPoint</Application>
  <PresentationFormat>Affichage à l'écran (16:9)</PresentationFormat>
  <Paragraphs>251</Paragraphs>
  <Slides>29</Slides>
  <Notes>11</Notes>
  <HiddenSlides>2</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Wingdings</vt:lpstr>
      <vt:lpstr>Power_Point_template_16_9</vt:lpstr>
      <vt:lpstr>CoPQ Management Training Material Nordin Mimouni – Supplier Quality Manager Rev. 01 - June 9th  2017</vt:lpstr>
      <vt:lpstr>Training Outline</vt:lpstr>
      <vt:lpstr>Definitions - CoPQ</vt:lpstr>
      <vt:lpstr>Definitions - MUDA</vt:lpstr>
      <vt:lpstr>Definitions – JIDOKA</vt:lpstr>
      <vt:lpstr>CoPQ - What is inside?</vt:lpstr>
      <vt:lpstr>This is our initial picture - Shawinigan</vt:lpstr>
      <vt:lpstr>This is our initial picture - LOADSTAR</vt:lpstr>
      <vt:lpstr>CoPQ scope and criticity to the business</vt:lpstr>
      <vt:lpstr>CoPQ Management – Purpose and objectives</vt:lpstr>
      <vt:lpstr>CoPQ scope and criticity to the business</vt:lpstr>
      <vt:lpstr>CoPQ scope and criticity to the business</vt:lpstr>
      <vt:lpstr>CoPQ scope and criticity to the business</vt:lpstr>
      <vt:lpstr>COPQ Management stakeholders</vt:lpstr>
      <vt:lpstr>Understanding the COPQ Process</vt:lpstr>
      <vt:lpstr>Conclusion</vt:lpstr>
      <vt:lpstr>Présentation PowerPoint</vt:lpstr>
      <vt:lpstr>Back up slides</vt:lpstr>
      <vt:lpstr>Prevention Costs </vt:lpstr>
      <vt:lpstr>Activities associated with Prevention costs</vt:lpstr>
      <vt:lpstr> Appraisal costs</vt:lpstr>
      <vt:lpstr>Activities associated with Appraisal costs</vt:lpstr>
      <vt:lpstr>Internal failure costs</vt:lpstr>
      <vt:lpstr>Examples Internal failure costs</vt:lpstr>
      <vt:lpstr>External failure costs</vt:lpstr>
      <vt:lpstr>Activities associated with External failure costs</vt:lpstr>
      <vt:lpstr>JIDOKA example</vt:lpstr>
      <vt:lpstr>KPI example 1</vt:lpstr>
      <vt:lpstr>KPI example 2</vt:lpstr>
    </vt:vector>
  </TitlesOfParts>
  <Company>Camoplast Solideal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poor quality</dc:title>
  <dc:creator>Frederic Dionne</dc:creator>
  <cp:keywords>Quality tools</cp:keywords>
  <cp:lastModifiedBy>Nordin Mimouni</cp:lastModifiedBy>
  <cp:revision>1709</cp:revision>
  <cp:lastPrinted>2016-03-15T08:03:46Z</cp:lastPrinted>
  <dcterms:created xsi:type="dcterms:W3CDTF">2015-04-06T19:16:48Z</dcterms:created>
  <dcterms:modified xsi:type="dcterms:W3CDTF">2018-12-06T08:27:55Z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0x010100DCC25741059F1B49A0637C756D7E7C01001BF481901DA2CC43B2E5EA6B9508AA6F</vt:lpwstr>
  </property>
  <property fmtid="{D5CDD505-2E9C-101B-9397-08002B2CF9AE}" pid="3" name="Actions">
    <vt:lpwstr>&lt;Actions&gt;&lt;Run /&gt;&lt;History&gt;&lt;Execution ActionID="30ab373a-9a56-4038-8a33-869e41923365" Date="6/9/2015 11:36:05 AM" Outcome="Success" UserID="58" Message="" /&gt;&lt;Execution ActionID="d54e164f-5204-425a-b52d-c0c4bf6a6c9c" Date="6/9/2015 11:36:04 AM" Outcome="Succ</vt:lpwstr>
  </property>
  <property fmtid="{D5CDD505-2E9C-101B-9397-08002B2CF9AE}" pid="4" name="_dlc_DocIdItemGuid">
    <vt:lpwstr>739a9019-a40b-4252-a7e8-fa2e0b0d84bd</vt:lpwstr>
  </property>
  <property fmtid="{D5CDD505-2E9C-101B-9397-08002B2CF9AE}" pid="5" name="Order">
    <vt:r8>33900</vt:r8>
  </property>
  <property fmtid="{D5CDD505-2E9C-101B-9397-08002B2CF9AE}" pid="6" name="TaxKeyword">
    <vt:lpwstr>540;#Quality tools|371d2422-17c8-4b46-8616-2123c7fe0d49</vt:lpwstr>
  </property>
  <property fmtid="{D5CDD505-2E9C-101B-9397-08002B2CF9AE}" pid="7" name="Main_Subject">
    <vt:lpwstr>261;#Supply Base|926bcee3-7e6b-4c78-8766-799a66719028</vt:lpwstr>
  </property>
  <property fmtid="{D5CDD505-2E9C-101B-9397-08002B2CF9AE}" pid="8" name="Doc_Type">
    <vt:lpwstr>10;#training|4817e0e0-3e05-4b60-94b0-52b1f9c95da8</vt:lpwstr>
  </property>
</Properties>
</file>