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5"/>
  </p:sldMasterIdLst>
  <p:notesMasterIdLst>
    <p:notesMasterId r:id="rId35"/>
  </p:notesMasterIdLst>
  <p:handoutMasterIdLst>
    <p:handoutMasterId r:id="rId36"/>
  </p:handoutMasterIdLst>
  <p:sldIdLst>
    <p:sldId id="431" r:id="rId6"/>
    <p:sldId id="432" r:id="rId7"/>
    <p:sldId id="330" r:id="rId8"/>
    <p:sldId id="433" r:id="rId9"/>
    <p:sldId id="331" r:id="rId10"/>
    <p:sldId id="332" r:id="rId11"/>
    <p:sldId id="333" r:id="rId12"/>
    <p:sldId id="334" r:id="rId13"/>
    <p:sldId id="335" r:id="rId14"/>
    <p:sldId id="336" r:id="rId15"/>
    <p:sldId id="337" r:id="rId16"/>
    <p:sldId id="338" r:id="rId17"/>
    <p:sldId id="340" r:id="rId18"/>
    <p:sldId id="420" r:id="rId19"/>
    <p:sldId id="342" r:id="rId20"/>
    <p:sldId id="344" r:id="rId21"/>
    <p:sldId id="414" r:id="rId22"/>
    <p:sldId id="259" r:id="rId23"/>
    <p:sldId id="434" r:id="rId24"/>
    <p:sldId id="321" r:id="rId25"/>
    <p:sldId id="260" r:id="rId26"/>
    <p:sldId id="262" r:id="rId27"/>
    <p:sldId id="263" r:id="rId28"/>
    <p:sldId id="435" r:id="rId29"/>
    <p:sldId id="436" r:id="rId30"/>
    <p:sldId id="265" r:id="rId31"/>
    <p:sldId id="268" r:id="rId32"/>
    <p:sldId id="270" r:id="rId33"/>
    <p:sldId id="430" r:id="rId34"/>
  </p:sldIdLst>
  <p:sldSz cx="9144000" cy="5143500" type="screen16x9"/>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56">
          <p15:clr>
            <a:srgbClr val="A4A3A4"/>
          </p15:clr>
        </p15:guide>
        <p15:guide id="2" pos="217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F3"/>
    <a:srgbClr val="CBD1E6"/>
    <a:srgbClr val="0000CC"/>
    <a:srgbClr val="FFFFCC"/>
    <a:srgbClr val="00FF00"/>
    <a:srgbClr val="009900"/>
    <a:srgbClr val="E7EAEE"/>
    <a:srgbClr val="5583BE"/>
    <a:srgbClr val="FF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44" autoAdjust="0"/>
    <p:restoredTop sz="83970" autoAdjust="0"/>
  </p:normalViewPr>
  <p:slideViewPr>
    <p:cSldViewPr>
      <p:cViewPr varScale="1">
        <p:scale>
          <a:sx n="152" d="100"/>
          <a:sy n="152" d="100"/>
        </p:scale>
        <p:origin x="488" y="176"/>
      </p:cViewPr>
      <p:guideLst>
        <p:guide orient="horz" pos="162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90" d="100"/>
        <a:sy n="90" d="100"/>
      </p:scale>
      <p:origin x="0" y="0"/>
    </p:cViewPr>
  </p:sorterViewPr>
  <p:notesViewPr>
    <p:cSldViewPr>
      <p:cViewPr varScale="1">
        <p:scale>
          <a:sx n="49" d="100"/>
          <a:sy n="49" d="100"/>
        </p:scale>
        <p:origin x="-2688" y="-77"/>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84871" cy="500935"/>
          </a:xfrm>
          <a:prstGeom prst="rect">
            <a:avLst/>
          </a:prstGeom>
        </p:spPr>
        <p:txBody>
          <a:bodyPr vert="horz" lIns="96606" tIns="48303" rIns="96606" bIns="48303" rtlCol="0"/>
          <a:lstStyle>
            <a:lvl1pPr algn="l">
              <a:defRPr sz="1300"/>
            </a:lvl1pPr>
          </a:lstStyle>
          <a:p>
            <a:endParaRPr lang="fr-FR"/>
          </a:p>
        </p:txBody>
      </p:sp>
      <p:sp>
        <p:nvSpPr>
          <p:cNvPr id="3" name="Espace réservé de la date 2"/>
          <p:cNvSpPr>
            <a:spLocks noGrp="1"/>
          </p:cNvSpPr>
          <p:nvPr>
            <p:ph type="dt" sz="quarter" idx="1"/>
          </p:nvPr>
        </p:nvSpPr>
        <p:spPr>
          <a:xfrm>
            <a:off x="3901699" y="0"/>
            <a:ext cx="2984871" cy="500935"/>
          </a:xfrm>
          <a:prstGeom prst="rect">
            <a:avLst/>
          </a:prstGeom>
        </p:spPr>
        <p:txBody>
          <a:bodyPr vert="horz" lIns="96606" tIns="48303" rIns="96606" bIns="48303" rtlCol="0"/>
          <a:lstStyle>
            <a:lvl1pPr algn="r">
              <a:defRPr sz="1300"/>
            </a:lvl1pPr>
          </a:lstStyle>
          <a:p>
            <a:fld id="{B8770B7B-1828-4B28-8740-FF8E004054AF}" type="datetimeFigureOut">
              <a:rPr lang="fr-FR" smtClean="0"/>
              <a:t>26/03/2019</a:t>
            </a:fld>
            <a:endParaRPr lang="fr-FR"/>
          </a:p>
        </p:txBody>
      </p:sp>
      <p:sp>
        <p:nvSpPr>
          <p:cNvPr id="4" name="Espace réservé du pied de page 3"/>
          <p:cNvSpPr>
            <a:spLocks noGrp="1"/>
          </p:cNvSpPr>
          <p:nvPr>
            <p:ph type="ftr" sz="quarter" idx="2"/>
          </p:nvPr>
        </p:nvSpPr>
        <p:spPr>
          <a:xfrm>
            <a:off x="1" y="9516038"/>
            <a:ext cx="2984871" cy="500935"/>
          </a:xfrm>
          <a:prstGeom prst="rect">
            <a:avLst/>
          </a:prstGeom>
        </p:spPr>
        <p:txBody>
          <a:bodyPr vert="horz" lIns="96606" tIns="48303" rIns="96606" bIns="48303"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901699" y="9516038"/>
            <a:ext cx="2984871" cy="500935"/>
          </a:xfrm>
          <a:prstGeom prst="rect">
            <a:avLst/>
          </a:prstGeom>
        </p:spPr>
        <p:txBody>
          <a:bodyPr vert="horz" lIns="96606" tIns="48303" rIns="96606" bIns="48303" rtlCol="0" anchor="b"/>
          <a:lstStyle>
            <a:lvl1pPr algn="r">
              <a:defRPr sz="1300"/>
            </a:lvl1pPr>
          </a:lstStyle>
          <a:p>
            <a:fld id="{20D3A5A3-361F-4865-A144-878CFD90A456}" type="slidenum">
              <a:rPr lang="fr-FR" smtClean="0"/>
              <a:t>‹N°›</a:t>
            </a:fld>
            <a:endParaRPr lang="fr-FR"/>
          </a:p>
        </p:txBody>
      </p:sp>
    </p:spTree>
    <p:extLst>
      <p:ext uri="{BB962C8B-B14F-4D97-AF65-F5344CB8AC3E}">
        <p14:creationId xmlns:p14="http://schemas.microsoft.com/office/powerpoint/2010/main" val="2608322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2984871" cy="500935"/>
          </a:xfrm>
          <a:prstGeom prst="rect">
            <a:avLst/>
          </a:prstGeom>
        </p:spPr>
        <p:txBody>
          <a:bodyPr vert="horz" lIns="96606" tIns="48303" rIns="96606" bIns="48303" rtlCol="0"/>
          <a:lstStyle>
            <a:lvl1pPr algn="l">
              <a:defRPr sz="1300"/>
            </a:lvl1pPr>
          </a:lstStyle>
          <a:p>
            <a:endParaRPr lang="en-CA"/>
          </a:p>
        </p:txBody>
      </p:sp>
      <p:sp>
        <p:nvSpPr>
          <p:cNvPr id="3" name="Espace réservé de la date 2"/>
          <p:cNvSpPr>
            <a:spLocks noGrp="1"/>
          </p:cNvSpPr>
          <p:nvPr>
            <p:ph type="dt" idx="1"/>
          </p:nvPr>
        </p:nvSpPr>
        <p:spPr>
          <a:xfrm>
            <a:off x="3901699" y="0"/>
            <a:ext cx="2984871" cy="500935"/>
          </a:xfrm>
          <a:prstGeom prst="rect">
            <a:avLst/>
          </a:prstGeom>
        </p:spPr>
        <p:txBody>
          <a:bodyPr vert="horz" lIns="96606" tIns="48303" rIns="96606" bIns="48303" rtlCol="0"/>
          <a:lstStyle>
            <a:lvl1pPr algn="r">
              <a:defRPr sz="1300"/>
            </a:lvl1pPr>
          </a:lstStyle>
          <a:p>
            <a:fld id="{1EFFBC41-C631-4DC9-BD89-AC26E0572EB5}" type="datetimeFigureOut">
              <a:rPr lang="en-CA" smtClean="0"/>
              <a:t>2019-03-26</a:t>
            </a:fld>
            <a:endParaRPr lang="en-CA"/>
          </a:p>
        </p:txBody>
      </p:sp>
      <p:sp>
        <p:nvSpPr>
          <p:cNvPr id="4" name="Espace réservé de l'image des diapositives 3"/>
          <p:cNvSpPr>
            <a:spLocks noGrp="1" noRot="1" noChangeAspect="1"/>
          </p:cNvSpPr>
          <p:nvPr>
            <p:ph type="sldImg" idx="2"/>
          </p:nvPr>
        </p:nvSpPr>
        <p:spPr>
          <a:xfrm>
            <a:off x="103188" y="750888"/>
            <a:ext cx="6681787" cy="3759200"/>
          </a:xfrm>
          <a:prstGeom prst="rect">
            <a:avLst/>
          </a:prstGeom>
          <a:noFill/>
          <a:ln w="12700">
            <a:solidFill>
              <a:prstClr val="black"/>
            </a:solidFill>
          </a:ln>
        </p:spPr>
        <p:txBody>
          <a:bodyPr vert="horz" lIns="96606" tIns="48303" rIns="96606" bIns="48303" rtlCol="0" anchor="ctr"/>
          <a:lstStyle/>
          <a:p>
            <a:endParaRPr lang="en-CA"/>
          </a:p>
        </p:txBody>
      </p:sp>
      <p:sp>
        <p:nvSpPr>
          <p:cNvPr id="5" name="Espace réservé des commentaires 4"/>
          <p:cNvSpPr>
            <a:spLocks noGrp="1"/>
          </p:cNvSpPr>
          <p:nvPr>
            <p:ph type="body" sz="quarter" idx="3"/>
          </p:nvPr>
        </p:nvSpPr>
        <p:spPr>
          <a:xfrm>
            <a:off x="688817" y="4758890"/>
            <a:ext cx="5510530" cy="4508420"/>
          </a:xfrm>
          <a:prstGeom prst="rect">
            <a:avLst/>
          </a:prstGeom>
        </p:spPr>
        <p:txBody>
          <a:bodyPr vert="horz" lIns="96606" tIns="48303" rIns="96606" bIns="483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CA"/>
          </a:p>
        </p:txBody>
      </p:sp>
      <p:sp>
        <p:nvSpPr>
          <p:cNvPr id="6" name="Espace réservé du pied de page 5"/>
          <p:cNvSpPr>
            <a:spLocks noGrp="1"/>
          </p:cNvSpPr>
          <p:nvPr>
            <p:ph type="ftr" sz="quarter" idx="4"/>
          </p:nvPr>
        </p:nvSpPr>
        <p:spPr>
          <a:xfrm>
            <a:off x="1" y="9516038"/>
            <a:ext cx="2984871" cy="500935"/>
          </a:xfrm>
          <a:prstGeom prst="rect">
            <a:avLst/>
          </a:prstGeom>
        </p:spPr>
        <p:txBody>
          <a:bodyPr vert="horz" lIns="96606" tIns="48303" rIns="96606" bIns="48303" rtlCol="0" anchor="b"/>
          <a:lstStyle>
            <a:lvl1pPr algn="l">
              <a:defRPr sz="1300"/>
            </a:lvl1pPr>
          </a:lstStyle>
          <a:p>
            <a:endParaRPr lang="en-CA"/>
          </a:p>
        </p:txBody>
      </p:sp>
      <p:sp>
        <p:nvSpPr>
          <p:cNvPr id="7" name="Espace réservé du numéro de diapositive 6"/>
          <p:cNvSpPr>
            <a:spLocks noGrp="1"/>
          </p:cNvSpPr>
          <p:nvPr>
            <p:ph type="sldNum" sz="quarter" idx="5"/>
          </p:nvPr>
        </p:nvSpPr>
        <p:spPr>
          <a:xfrm>
            <a:off x="3901699" y="9516038"/>
            <a:ext cx="2984871" cy="500935"/>
          </a:xfrm>
          <a:prstGeom prst="rect">
            <a:avLst/>
          </a:prstGeom>
        </p:spPr>
        <p:txBody>
          <a:bodyPr vert="horz" lIns="96606" tIns="48303" rIns="96606" bIns="48303" rtlCol="0" anchor="b"/>
          <a:lstStyle>
            <a:lvl1pPr algn="r">
              <a:defRPr sz="1300"/>
            </a:lvl1pPr>
          </a:lstStyle>
          <a:p>
            <a:fld id="{91925E56-4F45-4B6F-8A65-8EEC490912AA}" type="slidenum">
              <a:rPr lang="en-CA" smtClean="0"/>
              <a:t>‹N°›</a:t>
            </a:fld>
            <a:endParaRPr lang="en-CA"/>
          </a:p>
        </p:txBody>
      </p:sp>
    </p:spTree>
    <p:extLst>
      <p:ext uri="{BB962C8B-B14F-4D97-AF65-F5344CB8AC3E}">
        <p14:creationId xmlns:p14="http://schemas.microsoft.com/office/powerpoint/2010/main" val="1638233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p:txBody>
          <a:bodyPr/>
          <a:lstStyle/>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On this slide we have some APQP definitions taken from the AIAG manual Automotive Industry Action Group. If we read through the first two definitions we will discover 2 essential ideas:</a:t>
            </a:r>
          </a:p>
          <a:p>
            <a:pPr marL="668264" lvl="1" indent="-171430">
              <a:spcBef>
                <a:spcPts val="413"/>
              </a:spcBef>
              <a:buFont typeface="Wingdings" pitchFamily="2" charset="2"/>
              <a:buChar char="Ø"/>
              <a:defRPr/>
            </a:pPr>
            <a:r>
              <a:rPr lang="en-US" dirty="0">
                <a:solidFill>
                  <a:srgbClr val="000000"/>
                </a:solidFill>
                <a:latin typeface="Arial" pitchFamily="34" charset="0"/>
                <a:ea typeface="ＭＳ Ｐゴシック" charset="-128"/>
                <a:cs typeface="Arial" pitchFamily="34" charset="0"/>
                <a:sym typeface="Arial" pitchFamily="34" charset="0"/>
              </a:rPr>
              <a:t>The customer satisfaction is our (and any businesses‘)  main goal;</a:t>
            </a:r>
          </a:p>
          <a:p>
            <a:pPr marL="668264" lvl="1" indent="-171430">
              <a:spcBef>
                <a:spcPts val="413"/>
              </a:spcBef>
              <a:buFont typeface="Wingdings" pitchFamily="2" charset="2"/>
              <a:buChar char="Ø"/>
              <a:defRPr/>
            </a:pPr>
            <a:r>
              <a:rPr lang="en-US" dirty="0">
                <a:solidFill>
                  <a:srgbClr val="000000"/>
                </a:solidFill>
                <a:latin typeface="Arial" pitchFamily="34" charset="0"/>
                <a:ea typeface="ＭＳ Ｐゴシック" charset="-128"/>
                <a:cs typeface="Arial" pitchFamily="34" charset="0"/>
                <a:sym typeface="Arial" pitchFamily="34" charset="0"/>
              </a:rPr>
              <a:t>Communication between the team is the way of getting there.</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APQP is the perfect way of making that happening.</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Every project is unique, so every Advanced Product Quality Plan will be different, depending on the customers’ expectations, needs, risk and the quality level, but we must use APQP so we can identify the high risk and long lead time requirements (particularly when the Supply Chain, CTQs or Special Characteristics are involved)</a:t>
            </a:r>
          </a:p>
          <a:p>
            <a:pPr>
              <a:defRPr/>
            </a:pPr>
            <a:endParaRPr lang="en-US" dirty="0">
              <a:latin typeface="Arial" pitchFamily="34" charset="0"/>
              <a:cs typeface="Arial" pitchFamily="34" charset="0"/>
            </a:endParaRPr>
          </a:p>
        </p:txBody>
      </p:sp>
      <p:sp>
        <p:nvSpPr>
          <p:cNvPr id="49156"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E98D2C3A-2554-4166-B443-3853195B043E}" type="slidenum">
              <a:rPr lang="en-US" sz="1200">
                <a:solidFill>
                  <a:schemeClr val="tx1"/>
                </a:solidFill>
              </a:rPr>
              <a:pPr eaLnBrk="1" hangingPunct="1"/>
              <a:t>3</a:t>
            </a:fld>
            <a:endParaRPr lang="en-US" sz="1200">
              <a:solidFill>
                <a:schemeClr val="tx1"/>
              </a:solidFill>
            </a:endParaRPr>
          </a:p>
        </p:txBody>
      </p:sp>
    </p:spTree>
    <p:extLst>
      <p:ext uri="{BB962C8B-B14F-4D97-AF65-F5344CB8AC3E}">
        <p14:creationId xmlns:p14="http://schemas.microsoft.com/office/powerpoint/2010/main" val="1686429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r>
              <a:rPr lang="en-US">
                <a:latin typeface="Arial" pitchFamily="34" charset="0"/>
                <a:cs typeface="Arial" pitchFamily="34" charset="0"/>
              </a:rPr>
              <a:t>Quality planning does not end with process validation and installation. It is the component manufacturing stage where output can be evaluated when all special and common causes of variation are present. This is also the time to evaluate the effectiveness of the product quality planning effort.</a:t>
            </a:r>
          </a:p>
          <a:p>
            <a:r>
              <a:rPr lang="en-US">
                <a:latin typeface="Arial" pitchFamily="34" charset="0"/>
                <a:cs typeface="Arial" pitchFamily="34" charset="0"/>
              </a:rPr>
              <a:t>The production control plan is the basis for evaluating product or service at this stage. Variable and attribute data must be evaluated. Appropriate actions as described in the </a:t>
            </a:r>
            <a:r>
              <a:rPr lang="en-US" i="1">
                <a:latin typeface="Arial" pitchFamily="34" charset="0"/>
                <a:cs typeface="Arial" pitchFamily="34" charset="0"/>
              </a:rPr>
              <a:t>Chrysler, Ford, and General Motors Fundamental Statistical Process Control Reference Manual </a:t>
            </a:r>
            <a:r>
              <a:rPr lang="en-US">
                <a:latin typeface="Arial" pitchFamily="34" charset="0"/>
                <a:cs typeface="Arial" pitchFamily="34" charset="0"/>
              </a:rPr>
              <a:t>must be taken. It is the obligation of all suppliers to meet customer requirements on all characteristics. Special Characteristics must meet the indices specified by the customer.</a:t>
            </a:r>
          </a:p>
          <a:p>
            <a:r>
              <a:rPr lang="en-US" b="1">
                <a:latin typeface="Arial" pitchFamily="34" charset="0"/>
                <a:cs typeface="Arial" pitchFamily="34" charset="0"/>
              </a:rPr>
              <a:t>REDUCED VARIATION</a:t>
            </a:r>
          </a:p>
          <a:p>
            <a:r>
              <a:rPr lang="en-US">
                <a:latin typeface="Arial" pitchFamily="34" charset="0"/>
                <a:cs typeface="Arial" pitchFamily="34" charset="0"/>
              </a:rPr>
              <a:t>Control charts and other statistical techniques should be used as tools to identify process variation. Analysis and corrective actions should be used to reduce variation. Continual improvement requires attention not only to the special causes of variation but understanding common causes and seeking ways to reduce these sources of variation. Proposals should be developed including costs, timing, and anticipated improvement for customer review. Often the reduction or elimination of a common cause results in lower costs. Suppliers should not be reluctant to prepare proposals based on value analysis,</a:t>
            </a:r>
          </a:p>
          <a:p>
            <a:r>
              <a:rPr lang="en-US">
                <a:latin typeface="Arial" pitchFamily="34" charset="0"/>
                <a:cs typeface="Arial" pitchFamily="34" charset="0"/>
              </a:rPr>
              <a:t>reduction of variation, etc. The decision to implement, negotiate, or progress to the next product design level is the customer’s prerogative. Refer to the </a:t>
            </a:r>
            <a:r>
              <a:rPr lang="en-US" i="1">
                <a:latin typeface="Arial" pitchFamily="34" charset="0"/>
                <a:cs typeface="Arial" pitchFamily="34" charset="0"/>
              </a:rPr>
              <a:t>Chrysler, Ford, and General Motors Fundamental Statistical Process Control Reference Manual </a:t>
            </a:r>
            <a:r>
              <a:rPr lang="en-US">
                <a:latin typeface="Arial" pitchFamily="34" charset="0"/>
                <a:cs typeface="Arial" pitchFamily="34" charset="0"/>
              </a:rPr>
              <a:t>for details on long-term capability, special and common causes of variation.</a:t>
            </a:r>
          </a:p>
          <a:p>
            <a:r>
              <a:rPr lang="en-US" b="1">
                <a:latin typeface="Arial" pitchFamily="34" charset="0"/>
                <a:cs typeface="Arial" pitchFamily="34" charset="0"/>
              </a:rPr>
              <a:t>5.2 CUSTOMER SATISFACTION</a:t>
            </a:r>
          </a:p>
          <a:p>
            <a:r>
              <a:rPr lang="en-US">
                <a:latin typeface="Arial" pitchFamily="34" charset="0"/>
                <a:cs typeface="Arial" pitchFamily="34" charset="0"/>
              </a:rPr>
              <a:t>Detailed planning activities and demonstrated process capability of a product or service do not always guarantee customer satisfaction. The product or service must perform in the customer environment. The product usage stage requires supplier participation. It is in this stage where the most can be</a:t>
            </a:r>
          </a:p>
          <a:p>
            <a:r>
              <a:rPr lang="en-US">
                <a:latin typeface="Arial" pitchFamily="34" charset="0"/>
                <a:cs typeface="Arial" pitchFamily="34" charset="0"/>
              </a:rPr>
              <a:t>learned by both the supplier and customer. The effectiveness of the Product Quality Planning efforts can be evaluated in this stage. The supplier and customer must be partners in making the changes necessary to correct deficiencies to achieve customer satisfaction.</a:t>
            </a:r>
          </a:p>
          <a:p>
            <a:r>
              <a:rPr lang="en-US" b="1">
                <a:latin typeface="Arial" pitchFamily="34" charset="0"/>
                <a:cs typeface="Arial" pitchFamily="34" charset="0"/>
              </a:rPr>
              <a:t>5.3 DELIVERY AND SERVICE</a:t>
            </a:r>
          </a:p>
          <a:p>
            <a:r>
              <a:rPr lang="en-US">
                <a:latin typeface="Arial" pitchFamily="34" charset="0"/>
                <a:cs typeface="Arial" pitchFamily="34" charset="0"/>
              </a:rPr>
              <a:t>The delivery and service stage of quality planning continues the supplier/customer partnership in solving problems and continual improvement. The customer’s replacement parts and service operations always merit the same consideration in quality, cost, and delivery. Failure to correct a problem the first time always damages the supplier’s reputation and customer partnership. It is important that both supplier and customer listen to the Voice of the Customer.</a:t>
            </a:r>
          </a:p>
          <a:p>
            <a:r>
              <a:rPr lang="en-US">
                <a:latin typeface="Arial" pitchFamily="34" charset="0"/>
                <a:cs typeface="Arial" pitchFamily="34" charset="0"/>
              </a:rPr>
              <a:t>The experience gained in this stage provides the customer and supplier with the necessary knowledge to recommend price reductions achieved by reducing process, inventory, and quality costs and to provide the right component or system for the next product.</a:t>
            </a:r>
          </a:p>
          <a:p>
            <a:endParaRPr lang="en-US">
              <a:latin typeface="Arial" pitchFamily="34" charset="0"/>
              <a:cs typeface="Arial" pitchFamily="34" charset="0"/>
            </a:endParaRPr>
          </a:p>
        </p:txBody>
      </p:sp>
      <p:sp>
        <p:nvSpPr>
          <p:cNvPr id="67588"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343357C8-F4D3-4230-A813-514B5EB98CA7}" type="slidenum">
              <a:rPr lang="en-US" sz="1200">
                <a:solidFill>
                  <a:schemeClr val="tx1"/>
                </a:solidFill>
              </a:rPr>
              <a:pPr eaLnBrk="1" hangingPunct="1"/>
              <a:t>12</a:t>
            </a:fld>
            <a:endParaRPr lang="en-US" sz="1200">
              <a:solidFill>
                <a:schemeClr val="tx1"/>
              </a:solidFill>
            </a:endParaRPr>
          </a:p>
        </p:txBody>
      </p:sp>
    </p:spTree>
    <p:extLst>
      <p:ext uri="{BB962C8B-B14F-4D97-AF65-F5344CB8AC3E}">
        <p14:creationId xmlns:p14="http://schemas.microsoft.com/office/powerpoint/2010/main" val="524558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050"/>
          <p:cNvSpPr>
            <a:spLocks noGrp="1" noRot="1" noChangeAspect="1" noChangeArrowheads="1" noTextEdit="1"/>
          </p:cNvSpPr>
          <p:nvPr>
            <p:ph type="sldImg"/>
          </p:nvPr>
        </p:nvSpPr>
        <p:spPr>
          <a:ln/>
        </p:spPr>
      </p:sp>
      <p:sp>
        <p:nvSpPr>
          <p:cNvPr id="69635" name="Rectangle 2051"/>
          <p:cNvSpPr>
            <a:spLocks noGrp="1" noChangeArrowheads="1"/>
          </p:cNvSpPr>
          <p:nvPr>
            <p:ph type="body" idx="1"/>
          </p:nvPr>
        </p:nvSpPr>
        <p:spPr>
          <a:noFill/>
        </p:spPr>
        <p:txBody>
          <a:bodyPr lIns="89704" tIns="44852" rIns="89704" bIns="44852"/>
          <a:lstStyle/>
          <a:p>
            <a:r>
              <a:rPr lang="en-US" sz="1500" dirty="0">
                <a:latin typeface="Arial" pitchFamily="34" charset="0"/>
              </a:rPr>
              <a:t>You can see some of the APQP elements and tools we must use to make sure we build quality into the product.</a:t>
            </a:r>
          </a:p>
          <a:p>
            <a:r>
              <a:rPr lang="en-US" sz="1500" dirty="0" err="1">
                <a:latin typeface="Arial" pitchFamily="34" charset="0"/>
              </a:rPr>
              <a:t>Camso</a:t>
            </a:r>
            <a:r>
              <a:rPr lang="en-US" sz="1500" dirty="0">
                <a:latin typeface="Arial" pitchFamily="34" charset="0"/>
              </a:rPr>
              <a:t> is deploying the APQP process through </a:t>
            </a:r>
            <a:r>
              <a:rPr lang="en-US" sz="1500" dirty="0" err="1">
                <a:latin typeface="Arial" pitchFamily="34" charset="0"/>
              </a:rPr>
              <a:t>PROLaunch</a:t>
            </a:r>
            <a:r>
              <a:rPr lang="en-US" sz="1500" dirty="0">
                <a:latin typeface="Arial" pitchFamily="34" charset="0"/>
              </a:rPr>
              <a:t> </a:t>
            </a:r>
          </a:p>
          <a:p>
            <a:r>
              <a:rPr lang="en-US" sz="1500" dirty="0">
                <a:latin typeface="Arial" pitchFamily="34" charset="0"/>
              </a:rPr>
              <a:t>And the outputs of this deployment and the teams effort are listed: satisfied customers and reduced costs for the company. </a:t>
            </a:r>
          </a:p>
          <a:p>
            <a:endParaRPr lang="en-US" sz="1500" dirty="0">
              <a:latin typeface="Arial" pitchFamily="34" charset="0"/>
            </a:endParaRPr>
          </a:p>
          <a:p>
            <a:r>
              <a:rPr lang="en-US" sz="1500" dirty="0">
                <a:latin typeface="Arial" pitchFamily="34" charset="0"/>
              </a:rPr>
              <a:t>{For </a:t>
            </a:r>
            <a:r>
              <a:rPr lang="en-US" sz="1500" dirty="0" err="1">
                <a:latin typeface="Arial" pitchFamily="34" charset="0"/>
              </a:rPr>
              <a:t>PropLaunch</a:t>
            </a:r>
            <a:r>
              <a:rPr lang="en-US" sz="1500" dirty="0">
                <a:latin typeface="Arial" pitchFamily="34" charset="0"/>
              </a:rPr>
              <a:t> NPD deployment but you can find the same activities in STP too (even if for STP there are some activities that must be just reviewed and making sure that all conditions in the new location are the same) – again missing quality plan.}</a:t>
            </a:r>
          </a:p>
        </p:txBody>
      </p:sp>
    </p:spTree>
    <p:extLst>
      <p:ext uri="{BB962C8B-B14F-4D97-AF65-F5344CB8AC3E}">
        <p14:creationId xmlns:p14="http://schemas.microsoft.com/office/powerpoint/2010/main" val="11139554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r>
              <a:rPr lang="en-US">
                <a:latin typeface="Arial" pitchFamily="34" charset="0"/>
              </a:rPr>
              <a:t>Because the manufacturing process functions are now early planned, validated, documented and communicated we, as a company, have a series of benefits, which are listed on this slide.</a:t>
            </a:r>
          </a:p>
          <a:p>
            <a:endParaRPr lang="en-US">
              <a:latin typeface="Arial" pitchFamily="34" charset="0"/>
            </a:endParaRPr>
          </a:p>
          <a:p>
            <a:r>
              <a:rPr lang="en-US">
                <a:latin typeface="Arial" pitchFamily="34" charset="0"/>
              </a:rPr>
              <a:t>If you look at the picture from the right hand side, you can see that through early quality planning we will be able to reduce CONC and the costs of re-designing after the launch of the product. </a:t>
            </a:r>
          </a:p>
          <a:p>
            <a:r>
              <a:rPr lang="en-US">
                <a:latin typeface="Arial" pitchFamily="34" charset="0"/>
              </a:rPr>
              <a:t>We must use PROLaunch smarter and to do more </a:t>
            </a:r>
            <a:r>
              <a:rPr lang="en-US" u="sng">
                <a:latin typeface="Arial" pitchFamily="34" charset="0"/>
              </a:rPr>
              <a:t>UPFRONT QUALITY PLANNING</a:t>
            </a:r>
            <a:r>
              <a:rPr lang="en-US">
                <a:latin typeface="Arial" pitchFamily="34" charset="0"/>
              </a:rPr>
              <a:t>, to ensure defect free launches.  </a:t>
            </a:r>
          </a:p>
          <a:p>
            <a:endParaRPr lang="en-US">
              <a:latin typeface="Arial" pitchFamily="34" charset="0"/>
            </a:endParaRPr>
          </a:p>
        </p:txBody>
      </p:sp>
      <p:sp>
        <p:nvSpPr>
          <p:cNvPr id="70660"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05103D3A-B960-4F00-83EF-F4127789EB1A}" type="slidenum">
              <a:rPr lang="en-US" sz="1200"/>
              <a:pPr eaLnBrk="1" hangingPunct="1"/>
              <a:t>15</a:t>
            </a:fld>
            <a:endParaRPr lang="en-US" sz="1200"/>
          </a:p>
        </p:txBody>
      </p:sp>
    </p:spTree>
    <p:extLst>
      <p:ext uri="{BB962C8B-B14F-4D97-AF65-F5344CB8AC3E}">
        <p14:creationId xmlns:p14="http://schemas.microsoft.com/office/powerpoint/2010/main" val="708049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r>
              <a:rPr lang="en-US">
                <a:latin typeface="Arial" pitchFamily="34" charset="0"/>
              </a:rPr>
              <a:t>- Quality plan – must be done in depth/ detail – just copying the matrix activities is not enough </a:t>
            </a:r>
          </a:p>
          <a:p>
            <a:endParaRPr lang="en-US">
              <a:latin typeface="Arial" pitchFamily="34" charset="0"/>
            </a:endParaRPr>
          </a:p>
          <a:p>
            <a:r>
              <a:rPr lang="en-US">
                <a:latin typeface="Arial" pitchFamily="34" charset="0"/>
              </a:rPr>
              <a:t> - make sure you look at all aspects !!! Minimize the risk !</a:t>
            </a:r>
          </a:p>
          <a:p>
            <a:r>
              <a:rPr lang="en-US">
                <a:latin typeface="Arial" pitchFamily="34" charset="0"/>
              </a:rPr>
              <a:t> - make sure you know what’s behind each selection – make sure suppliers (for ex.) are checked from the beginning – collaboration between departments</a:t>
            </a:r>
          </a:p>
        </p:txBody>
      </p:sp>
      <p:sp>
        <p:nvSpPr>
          <p:cNvPr id="78852"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A7C0D4F3-BCB6-4FFC-9237-4CA808691B50}" type="slidenum">
              <a:rPr lang="en-US" sz="1200"/>
              <a:pPr eaLnBrk="1" hangingPunct="1"/>
              <a:t>16</a:t>
            </a:fld>
            <a:endParaRPr lang="en-US" sz="1200"/>
          </a:p>
        </p:txBody>
      </p:sp>
    </p:spTree>
    <p:extLst>
      <p:ext uri="{BB962C8B-B14F-4D97-AF65-F5344CB8AC3E}">
        <p14:creationId xmlns:p14="http://schemas.microsoft.com/office/powerpoint/2010/main" val="720501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xfrm>
            <a:off x="3884613" y="8684926"/>
            <a:ext cx="2971800" cy="4575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3806" indent="-270695" eaLnBrk="0" hangingPunct="0">
              <a:defRPr>
                <a:solidFill>
                  <a:schemeClr val="tx1"/>
                </a:solidFill>
                <a:latin typeface="Arial" pitchFamily="34" charset="0"/>
                <a:cs typeface="Arial" pitchFamily="34" charset="0"/>
              </a:defRPr>
            </a:lvl2pPr>
            <a:lvl3pPr marL="1082779" indent="-216556" eaLnBrk="0" hangingPunct="0">
              <a:defRPr>
                <a:solidFill>
                  <a:schemeClr val="tx1"/>
                </a:solidFill>
                <a:latin typeface="Arial" pitchFamily="34" charset="0"/>
                <a:cs typeface="Arial" pitchFamily="34" charset="0"/>
              </a:defRPr>
            </a:lvl3pPr>
            <a:lvl4pPr marL="1515890" indent="-216556" eaLnBrk="0" hangingPunct="0">
              <a:defRPr>
                <a:solidFill>
                  <a:schemeClr val="tx1"/>
                </a:solidFill>
                <a:latin typeface="Arial" pitchFamily="34" charset="0"/>
                <a:cs typeface="Arial" pitchFamily="34" charset="0"/>
              </a:defRPr>
            </a:lvl4pPr>
            <a:lvl5pPr marL="1949002" indent="-216556" eaLnBrk="0" hangingPunct="0">
              <a:defRPr>
                <a:solidFill>
                  <a:schemeClr val="tx1"/>
                </a:solidFill>
                <a:latin typeface="Arial" pitchFamily="34" charset="0"/>
                <a:cs typeface="Arial" pitchFamily="34" charset="0"/>
              </a:defRPr>
            </a:lvl5pPr>
            <a:lvl6pPr marL="2382114" indent="-216556" eaLnBrk="0" fontAlgn="base" hangingPunct="0">
              <a:spcBef>
                <a:spcPct val="0"/>
              </a:spcBef>
              <a:spcAft>
                <a:spcPct val="0"/>
              </a:spcAft>
              <a:defRPr>
                <a:solidFill>
                  <a:schemeClr val="tx1"/>
                </a:solidFill>
                <a:latin typeface="Arial" pitchFamily="34" charset="0"/>
                <a:cs typeface="Arial" pitchFamily="34" charset="0"/>
              </a:defRPr>
            </a:lvl6pPr>
            <a:lvl7pPr marL="2815225" indent="-216556" eaLnBrk="0" fontAlgn="base" hangingPunct="0">
              <a:spcBef>
                <a:spcPct val="0"/>
              </a:spcBef>
              <a:spcAft>
                <a:spcPct val="0"/>
              </a:spcAft>
              <a:defRPr>
                <a:solidFill>
                  <a:schemeClr val="tx1"/>
                </a:solidFill>
                <a:latin typeface="Arial" pitchFamily="34" charset="0"/>
                <a:cs typeface="Arial" pitchFamily="34" charset="0"/>
              </a:defRPr>
            </a:lvl7pPr>
            <a:lvl8pPr marL="3248338" indent="-216556" eaLnBrk="0" fontAlgn="base" hangingPunct="0">
              <a:spcBef>
                <a:spcPct val="0"/>
              </a:spcBef>
              <a:spcAft>
                <a:spcPct val="0"/>
              </a:spcAft>
              <a:defRPr>
                <a:solidFill>
                  <a:schemeClr val="tx1"/>
                </a:solidFill>
                <a:latin typeface="Arial" pitchFamily="34" charset="0"/>
                <a:cs typeface="Arial" pitchFamily="34" charset="0"/>
              </a:defRPr>
            </a:lvl8pPr>
            <a:lvl9pPr marL="3681448" indent="-216556"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B0D92A5-756C-4857-B6D8-B508009F0644}" type="slidenum">
              <a:rPr lang="en-US" smtClean="0">
                <a:solidFill>
                  <a:prstClr val="black"/>
                </a:solidFill>
              </a:rPr>
              <a:pPr eaLnBrk="1" hangingPunct="1"/>
              <a:t>18</a:t>
            </a:fld>
            <a:endParaRPr lang="en-US">
              <a:solidFill>
                <a:prstClr val="black"/>
              </a:solidFill>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dirty="0">
                <a:latin typeface="Arial" pitchFamily="34" charset="0"/>
                <a:cs typeface="Arial" pitchFamily="34" charset="0"/>
              </a:rPr>
              <a:t>PPAP </a:t>
            </a:r>
            <a:r>
              <a:rPr lang="fr-FR" dirty="0" err="1">
                <a:latin typeface="Arial" pitchFamily="34" charset="0"/>
                <a:cs typeface="Arial" pitchFamily="34" charset="0"/>
              </a:rPr>
              <a:t>is</a:t>
            </a:r>
            <a:r>
              <a:rPr lang="fr-FR" dirty="0">
                <a:latin typeface="Arial" pitchFamily="34" charset="0"/>
                <a:cs typeface="Arial" pitchFamily="34" charset="0"/>
              </a:rPr>
              <a:t> </a:t>
            </a:r>
            <a:r>
              <a:rPr lang="fr-FR" dirty="0" err="1">
                <a:latin typeface="Arial" pitchFamily="34" charset="0"/>
                <a:cs typeface="Arial" pitchFamily="34" charset="0"/>
              </a:rPr>
              <a:t>different</a:t>
            </a:r>
            <a:r>
              <a:rPr lang="fr-FR" dirty="0">
                <a:latin typeface="Arial" pitchFamily="34" charset="0"/>
                <a:cs typeface="Arial" pitchFamily="34" charset="0"/>
              </a:rPr>
              <a:t> </a:t>
            </a:r>
            <a:r>
              <a:rPr lang="fr-FR" dirty="0" err="1">
                <a:latin typeface="Arial" pitchFamily="34" charset="0"/>
                <a:cs typeface="Arial" pitchFamily="34" charset="0"/>
              </a:rPr>
              <a:t>from</a:t>
            </a:r>
            <a:r>
              <a:rPr lang="fr-FR" dirty="0">
                <a:latin typeface="Arial" pitchFamily="34" charset="0"/>
                <a:cs typeface="Arial" pitchFamily="34" charset="0"/>
              </a:rPr>
              <a:t> a FAI</a:t>
            </a:r>
          </a:p>
          <a:p>
            <a:pPr eaLnBrk="1" hangingPunct="1"/>
            <a:r>
              <a:rPr lang="en-US" dirty="0"/>
              <a:t>A First Article Inspection (FAI) </a:t>
            </a:r>
            <a:r>
              <a:rPr lang="en-US" dirty="0">
                <a:solidFill>
                  <a:srgbClr val="000000"/>
                </a:solidFill>
              </a:rPr>
              <a:t>requires that all dimensions for a part shall</a:t>
            </a:r>
            <a:r>
              <a:rPr lang="en-US" baseline="0" dirty="0">
                <a:solidFill>
                  <a:srgbClr val="000000"/>
                </a:solidFill>
              </a:rPr>
              <a:t> </a:t>
            </a:r>
            <a:r>
              <a:rPr lang="en-US" dirty="0">
                <a:solidFill>
                  <a:srgbClr val="000000"/>
                </a:solidFill>
              </a:rPr>
              <a:t>be checked and verified prior to full production and receipt of part into the customer facility. </a:t>
            </a:r>
          </a:p>
          <a:p>
            <a:pPr eaLnBrk="1" hangingPunct="1"/>
            <a:r>
              <a:rPr lang="en-US" dirty="0">
                <a:solidFill>
                  <a:srgbClr val="000000"/>
                </a:solidFill>
              </a:rPr>
              <a:t>All dimensions, (except reference dimensions), characteristics, and specifications, as noted on the design record and process control plan, are to be listed on the FAI Report with the actual dimension results recorded.</a:t>
            </a:r>
          </a:p>
          <a:p>
            <a:pPr eaLnBrk="1" hangingPunct="1"/>
            <a:endParaRPr lang="fr-FR" dirty="0">
              <a:solidFill>
                <a:srgbClr val="000000"/>
              </a:solidFill>
            </a:endParaRPr>
          </a:p>
          <a:p>
            <a:pPr eaLnBrk="1" hangingPunct="1"/>
            <a:r>
              <a:rPr lang="fr-FR" dirty="0">
                <a:solidFill>
                  <a:srgbClr val="000000"/>
                </a:solidFill>
              </a:rPr>
              <a:t>FAI</a:t>
            </a:r>
            <a:r>
              <a:rPr lang="fr-FR" baseline="0" dirty="0">
                <a:solidFill>
                  <a:srgbClr val="000000"/>
                </a:solidFill>
              </a:rPr>
              <a:t> = t0 </a:t>
            </a:r>
            <a:r>
              <a:rPr lang="fr-FR" baseline="0" dirty="0" err="1">
                <a:solidFill>
                  <a:srgbClr val="000000"/>
                </a:solidFill>
              </a:rPr>
              <a:t>quality</a:t>
            </a:r>
            <a:r>
              <a:rPr lang="fr-FR" baseline="0" dirty="0">
                <a:solidFill>
                  <a:srgbClr val="000000"/>
                </a:solidFill>
              </a:rPr>
              <a:t> </a:t>
            </a:r>
            <a:r>
              <a:rPr lang="fr-FR" baseline="0" dirty="0" err="1">
                <a:solidFill>
                  <a:srgbClr val="000000"/>
                </a:solidFill>
              </a:rPr>
              <a:t>somehow</a:t>
            </a:r>
            <a:r>
              <a:rPr lang="fr-FR" baseline="0" dirty="0">
                <a:solidFill>
                  <a:srgbClr val="000000"/>
                </a:solidFill>
              </a:rPr>
              <a:t> </a:t>
            </a:r>
            <a:r>
              <a:rPr lang="fr-FR" baseline="0" dirty="0" err="1">
                <a:solidFill>
                  <a:srgbClr val="000000"/>
                </a:solidFill>
              </a:rPr>
              <a:t>whereas</a:t>
            </a:r>
            <a:r>
              <a:rPr lang="fr-FR" baseline="0" dirty="0">
                <a:solidFill>
                  <a:srgbClr val="000000"/>
                </a:solidFill>
              </a:rPr>
              <a:t> PPAP </a:t>
            </a:r>
            <a:r>
              <a:rPr lang="fr-FR" baseline="0" dirty="0" err="1">
                <a:solidFill>
                  <a:srgbClr val="000000"/>
                </a:solidFill>
              </a:rPr>
              <a:t>is</a:t>
            </a:r>
            <a:r>
              <a:rPr lang="fr-FR" baseline="0" dirty="0">
                <a:solidFill>
                  <a:srgbClr val="000000"/>
                </a:solidFill>
              </a:rPr>
              <a:t> an image of how </a:t>
            </a:r>
            <a:r>
              <a:rPr lang="fr-FR" baseline="0" dirty="0" err="1">
                <a:solidFill>
                  <a:srgbClr val="000000"/>
                </a:solidFill>
              </a:rPr>
              <a:t>reliable</a:t>
            </a:r>
            <a:r>
              <a:rPr lang="fr-FR" baseline="0" dirty="0">
                <a:solidFill>
                  <a:srgbClr val="000000"/>
                </a:solidFill>
              </a:rPr>
              <a:t> </a:t>
            </a:r>
            <a:r>
              <a:rPr lang="fr-FR" baseline="0" dirty="0" err="1">
                <a:solidFill>
                  <a:srgbClr val="000000"/>
                </a:solidFill>
              </a:rPr>
              <a:t>is</a:t>
            </a:r>
            <a:r>
              <a:rPr lang="fr-FR" baseline="0" dirty="0">
                <a:solidFill>
                  <a:srgbClr val="000000"/>
                </a:solidFill>
              </a:rPr>
              <a:t> a </a:t>
            </a:r>
            <a:r>
              <a:rPr lang="fr-FR" baseline="0" dirty="0" err="1">
                <a:solidFill>
                  <a:srgbClr val="000000"/>
                </a:solidFill>
              </a:rPr>
              <a:t>process</a:t>
            </a:r>
            <a:r>
              <a:rPr lang="fr-FR" baseline="0" dirty="0">
                <a:solidFill>
                  <a:srgbClr val="000000"/>
                </a:solidFill>
              </a:rPr>
              <a:t> to </a:t>
            </a:r>
            <a:r>
              <a:rPr lang="fr-FR" baseline="0" dirty="0" err="1">
                <a:solidFill>
                  <a:srgbClr val="000000"/>
                </a:solidFill>
              </a:rPr>
              <a:t>consistently</a:t>
            </a:r>
            <a:r>
              <a:rPr lang="fr-FR" baseline="0" dirty="0">
                <a:solidFill>
                  <a:srgbClr val="000000"/>
                </a:solidFill>
              </a:rPr>
              <a:t> </a:t>
            </a:r>
            <a:r>
              <a:rPr lang="fr-FR" baseline="0" dirty="0" err="1">
                <a:solidFill>
                  <a:srgbClr val="000000"/>
                </a:solidFill>
              </a:rPr>
              <a:t>reproduce</a:t>
            </a:r>
            <a:r>
              <a:rPr lang="fr-FR" baseline="0" dirty="0">
                <a:solidFill>
                  <a:srgbClr val="000000"/>
                </a:solidFill>
              </a:rPr>
              <a:t> the </a:t>
            </a:r>
            <a:r>
              <a:rPr lang="fr-FR" baseline="0" dirty="0" err="1">
                <a:solidFill>
                  <a:srgbClr val="000000"/>
                </a:solidFill>
              </a:rPr>
              <a:t>same</a:t>
            </a:r>
            <a:r>
              <a:rPr lang="fr-FR" baseline="0" dirty="0">
                <a:solidFill>
                  <a:srgbClr val="000000"/>
                </a:solidFill>
              </a:rPr>
              <a:t> </a:t>
            </a:r>
            <a:r>
              <a:rPr lang="fr-FR" baseline="0" dirty="0" err="1">
                <a:solidFill>
                  <a:srgbClr val="000000"/>
                </a:solidFill>
              </a:rPr>
              <a:t>quality</a:t>
            </a:r>
            <a:endParaRPr lang="en-US" dirty="0"/>
          </a:p>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23924911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xfrm>
            <a:off x="3884613" y="8684926"/>
            <a:ext cx="2971800" cy="45751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03806" indent="-270695" eaLnBrk="0" hangingPunct="0">
              <a:defRPr>
                <a:solidFill>
                  <a:schemeClr val="tx1"/>
                </a:solidFill>
                <a:latin typeface="Arial" pitchFamily="34" charset="0"/>
                <a:cs typeface="Arial" pitchFamily="34" charset="0"/>
              </a:defRPr>
            </a:lvl2pPr>
            <a:lvl3pPr marL="1082779" indent="-216556" eaLnBrk="0" hangingPunct="0">
              <a:defRPr>
                <a:solidFill>
                  <a:schemeClr val="tx1"/>
                </a:solidFill>
                <a:latin typeface="Arial" pitchFamily="34" charset="0"/>
                <a:cs typeface="Arial" pitchFamily="34" charset="0"/>
              </a:defRPr>
            </a:lvl3pPr>
            <a:lvl4pPr marL="1515890" indent="-216556" eaLnBrk="0" hangingPunct="0">
              <a:defRPr>
                <a:solidFill>
                  <a:schemeClr val="tx1"/>
                </a:solidFill>
                <a:latin typeface="Arial" pitchFamily="34" charset="0"/>
                <a:cs typeface="Arial" pitchFamily="34" charset="0"/>
              </a:defRPr>
            </a:lvl4pPr>
            <a:lvl5pPr marL="1949002" indent="-216556" eaLnBrk="0" hangingPunct="0">
              <a:defRPr>
                <a:solidFill>
                  <a:schemeClr val="tx1"/>
                </a:solidFill>
                <a:latin typeface="Arial" pitchFamily="34" charset="0"/>
                <a:cs typeface="Arial" pitchFamily="34" charset="0"/>
              </a:defRPr>
            </a:lvl5pPr>
            <a:lvl6pPr marL="2382114" indent="-216556" eaLnBrk="0" fontAlgn="base" hangingPunct="0">
              <a:spcBef>
                <a:spcPct val="0"/>
              </a:spcBef>
              <a:spcAft>
                <a:spcPct val="0"/>
              </a:spcAft>
              <a:defRPr>
                <a:solidFill>
                  <a:schemeClr val="tx1"/>
                </a:solidFill>
                <a:latin typeface="Arial" pitchFamily="34" charset="0"/>
                <a:cs typeface="Arial" pitchFamily="34" charset="0"/>
              </a:defRPr>
            </a:lvl6pPr>
            <a:lvl7pPr marL="2815225" indent="-216556" eaLnBrk="0" fontAlgn="base" hangingPunct="0">
              <a:spcBef>
                <a:spcPct val="0"/>
              </a:spcBef>
              <a:spcAft>
                <a:spcPct val="0"/>
              </a:spcAft>
              <a:defRPr>
                <a:solidFill>
                  <a:schemeClr val="tx1"/>
                </a:solidFill>
                <a:latin typeface="Arial" pitchFamily="34" charset="0"/>
                <a:cs typeface="Arial" pitchFamily="34" charset="0"/>
              </a:defRPr>
            </a:lvl7pPr>
            <a:lvl8pPr marL="3248338" indent="-216556" eaLnBrk="0" fontAlgn="base" hangingPunct="0">
              <a:spcBef>
                <a:spcPct val="0"/>
              </a:spcBef>
              <a:spcAft>
                <a:spcPct val="0"/>
              </a:spcAft>
              <a:defRPr>
                <a:solidFill>
                  <a:schemeClr val="tx1"/>
                </a:solidFill>
                <a:latin typeface="Arial" pitchFamily="34" charset="0"/>
                <a:cs typeface="Arial" pitchFamily="34" charset="0"/>
              </a:defRPr>
            </a:lvl8pPr>
            <a:lvl9pPr marL="3681448" indent="-216556"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1B0D92A5-756C-4857-B6D8-B508009F0644}" type="slidenum">
              <a:rPr lang="en-US" smtClean="0">
                <a:solidFill>
                  <a:prstClr val="black"/>
                </a:solidFill>
              </a:rPr>
              <a:pPr eaLnBrk="1" hangingPunct="1"/>
              <a:t>19</a:t>
            </a:fld>
            <a:endParaRPr lang="en-US">
              <a:solidFill>
                <a:prstClr val="black"/>
              </a:solidFill>
            </a:endParaRPr>
          </a:p>
        </p:txBody>
      </p:sp>
      <p:sp>
        <p:nvSpPr>
          <p:cNvPr id="176131" name="Rectangle 2"/>
          <p:cNvSpPr>
            <a:spLocks noGrp="1" noRot="1" noChangeAspect="1" noChangeArrowheads="1" noTextEdit="1"/>
          </p:cNvSpPr>
          <p:nvPr>
            <p:ph type="sldImg"/>
          </p:nvPr>
        </p:nvSpPr>
        <p:spPr>
          <a:ln/>
        </p:spPr>
      </p:sp>
      <p:sp>
        <p:nvSpPr>
          <p:cNvPr id="176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fr-FR" dirty="0">
                <a:latin typeface="Arial" pitchFamily="34" charset="0"/>
                <a:cs typeface="Arial" pitchFamily="34" charset="0"/>
              </a:rPr>
              <a:t>AIAG</a:t>
            </a:r>
            <a:r>
              <a:rPr lang="fr-FR" baseline="0" dirty="0">
                <a:latin typeface="Arial" pitchFamily="34" charset="0"/>
                <a:cs typeface="Arial" pitchFamily="34" charset="0"/>
              </a:rPr>
              <a:t> PPAP </a:t>
            </a:r>
            <a:r>
              <a:rPr lang="fr-FR" baseline="0" dirty="0" err="1">
                <a:latin typeface="Arial" pitchFamily="34" charset="0"/>
                <a:cs typeface="Arial" pitchFamily="34" charset="0"/>
              </a:rPr>
              <a:t>manual</a:t>
            </a:r>
            <a:r>
              <a:rPr lang="fr-FR" baseline="0" dirty="0">
                <a:latin typeface="Arial" pitchFamily="34" charset="0"/>
                <a:cs typeface="Arial" pitchFamily="34" charset="0"/>
              </a:rPr>
              <a:t> </a:t>
            </a:r>
            <a:r>
              <a:rPr lang="fr-FR" baseline="0" dirty="0" err="1">
                <a:latin typeface="Arial" pitchFamily="34" charset="0"/>
                <a:cs typeface="Arial" pitchFamily="34" charset="0"/>
              </a:rPr>
              <a:t>is</a:t>
            </a:r>
            <a:r>
              <a:rPr lang="fr-FR" baseline="0" dirty="0">
                <a:latin typeface="Arial" pitchFamily="34" charset="0"/>
                <a:cs typeface="Arial" pitchFamily="34" charset="0"/>
              </a:rPr>
              <a:t> </a:t>
            </a:r>
            <a:r>
              <a:rPr lang="fr-FR" baseline="0" dirty="0" err="1">
                <a:latin typeface="Arial" pitchFamily="34" charset="0"/>
                <a:cs typeface="Arial" pitchFamily="34" charset="0"/>
              </a:rPr>
              <a:t>our</a:t>
            </a:r>
            <a:r>
              <a:rPr lang="fr-FR" baseline="0" dirty="0">
                <a:latin typeface="Arial" pitchFamily="34" charset="0"/>
                <a:cs typeface="Arial" pitchFamily="34" charset="0"/>
              </a:rPr>
              <a:t> standard</a:t>
            </a:r>
          </a:p>
          <a:p>
            <a:pPr eaLnBrk="1" hangingPunct="1"/>
            <a:r>
              <a:rPr lang="fr-FR" baseline="0" dirty="0" err="1">
                <a:latin typeface="Arial" pitchFamily="34" charset="0"/>
                <a:cs typeface="Arial" pitchFamily="34" charset="0"/>
              </a:rPr>
              <a:t>During</a:t>
            </a:r>
            <a:r>
              <a:rPr lang="fr-FR" baseline="0" dirty="0">
                <a:latin typeface="Arial" pitchFamily="34" charset="0"/>
                <a:cs typeface="Arial" pitchFamily="34" charset="0"/>
              </a:rPr>
              <a:t> DPAR, engineering &amp; SPQD </a:t>
            </a:r>
            <a:r>
              <a:rPr lang="fr-FR" baseline="0" dirty="0" err="1">
                <a:latin typeface="Arial" pitchFamily="34" charset="0"/>
                <a:cs typeface="Arial" pitchFamily="34" charset="0"/>
              </a:rPr>
              <a:t>identify</a:t>
            </a:r>
            <a:r>
              <a:rPr lang="fr-FR" baseline="0" dirty="0">
                <a:latin typeface="Arial" pitchFamily="34" charset="0"/>
                <a:cs typeface="Arial" pitchFamily="34" charset="0"/>
              </a:rPr>
              <a:t> </a:t>
            </a:r>
            <a:r>
              <a:rPr lang="fr-FR" baseline="0" dirty="0" err="1">
                <a:latin typeface="Arial" pitchFamily="34" charset="0"/>
                <a:cs typeface="Arial" pitchFamily="34" charset="0"/>
              </a:rPr>
              <a:t>product</a:t>
            </a:r>
            <a:r>
              <a:rPr lang="fr-FR" baseline="0" dirty="0">
                <a:latin typeface="Arial" pitchFamily="34" charset="0"/>
                <a:cs typeface="Arial" pitchFamily="34" charset="0"/>
              </a:rPr>
              <a:t> key </a:t>
            </a:r>
            <a:r>
              <a:rPr lang="fr-FR" baseline="0" dirty="0" err="1">
                <a:latin typeface="Arial" pitchFamily="34" charset="0"/>
                <a:cs typeface="Arial" pitchFamily="34" charset="0"/>
              </a:rPr>
              <a:t>characteristics</a:t>
            </a:r>
            <a:r>
              <a:rPr lang="fr-FR" baseline="0" dirty="0">
                <a:latin typeface="Arial" pitchFamily="34" charset="0"/>
                <a:cs typeface="Arial" pitchFamily="34" charset="0"/>
              </a:rPr>
              <a:t> and set up PPAP </a:t>
            </a:r>
            <a:r>
              <a:rPr lang="fr-FR" baseline="0" dirty="0" err="1">
                <a:latin typeface="Arial" pitchFamily="34" charset="0"/>
                <a:cs typeface="Arial" pitchFamily="34" charset="0"/>
              </a:rPr>
              <a:t>requirements</a:t>
            </a:r>
            <a:r>
              <a:rPr lang="fr-FR" baseline="0" dirty="0">
                <a:latin typeface="Arial" pitchFamily="34" charset="0"/>
                <a:cs typeface="Arial" pitchFamily="34" charset="0"/>
              </a:rPr>
              <a:t> (</a:t>
            </a:r>
            <a:r>
              <a:rPr lang="fr-FR" baseline="0" dirty="0" err="1">
                <a:latin typeface="Arial" pitchFamily="34" charset="0"/>
                <a:cs typeface="Arial" pitchFamily="34" charset="0"/>
              </a:rPr>
              <a:t>ie</a:t>
            </a:r>
            <a:r>
              <a:rPr lang="fr-FR" baseline="0" dirty="0">
                <a:latin typeface="Arial" pitchFamily="34" charset="0"/>
                <a:cs typeface="Arial" pitchFamily="34" charset="0"/>
              </a:rPr>
              <a:t> </a:t>
            </a:r>
            <a:r>
              <a:rPr lang="fr-FR" baseline="0" dirty="0" err="1">
                <a:latin typeface="Arial" pitchFamily="34" charset="0"/>
                <a:cs typeface="Arial" pitchFamily="34" charset="0"/>
              </a:rPr>
              <a:t>Cpk</a:t>
            </a:r>
            <a:r>
              <a:rPr lang="fr-FR" baseline="0" dirty="0">
                <a:latin typeface="Arial" pitchFamily="34" charset="0"/>
                <a:cs typeface="Arial" pitchFamily="34" charset="0"/>
              </a:rPr>
              <a:t> </a:t>
            </a:r>
            <a:r>
              <a:rPr lang="fr-FR" baseline="0" dirty="0" err="1">
                <a:latin typeface="Arial" pitchFamily="34" charset="0"/>
                <a:cs typeface="Arial" pitchFamily="34" charset="0"/>
              </a:rPr>
              <a:t>target</a:t>
            </a:r>
            <a:r>
              <a:rPr lang="fr-FR" baseline="0" dirty="0">
                <a:latin typeface="Arial" pitchFamily="34" charset="0"/>
                <a:cs typeface="Arial" pitchFamily="34" charset="0"/>
              </a:rPr>
              <a:t>…)</a:t>
            </a:r>
          </a:p>
          <a:p>
            <a:pPr eaLnBrk="1" hangingPunct="1"/>
            <a:r>
              <a:rPr lang="fr-FR" baseline="0" dirty="0" err="1">
                <a:latin typeface="Arial" pitchFamily="34" charset="0"/>
                <a:cs typeface="Arial" pitchFamily="34" charset="0"/>
              </a:rPr>
              <a:t>Continuous</a:t>
            </a:r>
            <a:r>
              <a:rPr lang="fr-FR" baseline="0" dirty="0">
                <a:latin typeface="Arial" pitchFamily="34" charset="0"/>
                <a:cs typeface="Arial" pitchFamily="34" charset="0"/>
              </a:rPr>
              <a:t> validation </a:t>
            </a:r>
            <a:r>
              <a:rPr lang="fr-FR" baseline="0" dirty="0" err="1">
                <a:latin typeface="Arial" pitchFamily="34" charset="0"/>
                <a:cs typeface="Arial" pitchFamily="34" charset="0"/>
              </a:rPr>
              <a:t>approach</a:t>
            </a:r>
            <a:r>
              <a:rPr lang="fr-FR" baseline="0" dirty="0">
                <a:latin typeface="Arial" pitchFamily="34" charset="0"/>
                <a:cs typeface="Arial" pitchFamily="34" charset="0"/>
              </a:rPr>
              <a:t>: PPAP </a:t>
            </a:r>
            <a:r>
              <a:rPr lang="fr-FR" baseline="0" dirty="0" err="1">
                <a:latin typeface="Arial" pitchFamily="34" charset="0"/>
                <a:cs typeface="Arial" pitchFamily="34" charset="0"/>
              </a:rPr>
              <a:t>is</a:t>
            </a:r>
            <a:r>
              <a:rPr lang="fr-FR" baseline="0" dirty="0">
                <a:latin typeface="Arial" pitchFamily="34" charset="0"/>
                <a:cs typeface="Arial" pitchFamily="34" charset="0"/>
              </a:rPr>
              <a:t> not a package/one time </a:t>
            </a:r>
            <a:r>
              <a:rPr lang="fr-FR" baseline="0" dirty="0" err="1">
                <a:latin typeface="Arial" pitchFamily="34" charset="0"/>
                <a:cs typeface="Arial" pitchFamily="34" charset="0"/>
              </a:rPr>
              <a:t>event</a:t>
            </a:r>
            <a:r>
              <a:rPr lang="fr-FR" baseline="0" dirty="0">
                <a:latin typeface="Arial" pitchFamily="34" charset="0"/>
                <a:cs typeface="Arial" pitchFamily="34" charset="0"/>
              </a:rPr>
              <a:t> </a:t>
            </a:r>
            <a:r>
              <a:rPr lang="fr-FR" baseline="0" dirty="0" err="1">
                <a:latin typeface="Arial" pitchFamily="34" charset="0"/>
                <a:cs typeface="Arial" pitchFamily="34" charset="0"/>
              </a:rPr>
              <a:t>that</a:t>
            </a:r>
            <a:r>
              <a:rPr lang="fr-FR" baseline="0" dirty="0">
                <a:latin typeface="Arial" pitchFamily="34" charset="0"/>
                <a:cs typeface="Arial" pitchFamily="34" charset="0"/>
              </a:rPr>
              <a:t> </a:t>
            </a:r>
            <a:r>
              <a:rPr lang="fr-FR" baseline="0" dirty="0" err="1">
                <a:latin typeface="Arial" pitchFamily="34" charset="0"/>
                <a:cs typeface="Arial" pitchFamily="34" charset="0"/>
              </a:rPr>
              <a:t>we</a:t>
            </a:r>
            <a:r>
              <a:rPr lang="fr-FR" baseline="0" dirty="0">
                <a:latin typeface="Arial" pitchFamily="34" charset="0"/>
                <a:cs typeface="Arial" pitchFamily="34" charset="0"/>
              </a:rPr>
              <a:t> </a:t>
            </a:r>
            <a:r>
              <a:rPr lang="fr-FR" baseline="0" dirty="0" err="1">
                <a:latin typeface="Arial" pitchFamily="34" charset="0"/>
                <a:cs typeface="Arial" pitchFamily="34" charset="0"/>
              </a:rPr>
              <a:t>receive</a:t>
            </a:r>
            <a:r>
              <a:rPr lang="fr-FR" baseline="0" dirty="0">
                <a:latin typeface="Arial" pitchFamily="34" charset="0"/>
                <a:cs typeface="Arial" pitchFamily="34" charset="0"/>
              </a:rPr>
              <a:t> </a:t>
            </a:r>
            <a:r>
              <a:rPr lang="fr-FR" baseline="0" dirty="0" err="1">
                <a:latin typeface="Arial" pitchFamily="34" charset="0"/>
                <a:cs typeface="Arial" pitchFamily="34" charset="0"/>
              </a:rPr>
              <a:t>before</a:t>
            </a:r>
            <a:r>
              <a:rPr lang="fr-FR" baseline="0" dirty="0">
                <a:latin typeface="Arial" pitchFamily="34" charset="0"/>
                <a:cs typeface="Arial" pitchFamily="34" charset="0"/>
              </a:rPr>
              <a:t> </a:t>
            </a:r>
            <a:r>
              <a:rPr lang="fr-FR" baseline="0" dirty="0" err="1">
                <a:latin typeface="Arial" pitchFamily="34" charset="0"/>
                <a:cs typeface="Arial" pitchFamily="34" charset="0"/>
              </a:rPr>
              <a:t>Order</a:t>
            </a:r>
            <a:r>
              <a:rPr lang="fr-FR" baseline="0" dirty="0">
                <a:latin typeface="Arial" pitchFamily="34" charset="0"/>
                <a:cs typeface="Arial" pitchFamily="34" charset="0"/>
              </a:rPr>
              <a:t> (DPAR, </a:t>
            </a:r>
            <a:r>
              <a:rPr lang="fr-FR" baseline="0" dirty="0" err="1">
                <a:latin typeface="Arial" pitchFamily="34" charset="0"/>
                <a:cs typeface="Arial" pitchFamily="34" charset="0"/>
              </a:rPr>
              <a:t>Measurement</a:t>
            </a:r>
            <a:r>
              <a:rPr lang="fr-FR" baseline="0" dirty="0">
                <a:latin typeface="Arial" pitchFamily="34" charset="0"/>
                <a:cs typeface="Arial" pitchFamily="34" charset="0"/>
              </a:rPr>
              <a:t> Agreement, </a:t>
            </a:r>
            <a:r>
              <a:rPr lang="fr-FR" baseline="0" dirty="0" err="1">
                <a:latin typeface="Arial" pitchFamily="34" charset="0"/>
                <a:cs typeface="Arial" pitchFamily="34" charset="0"/>
              </a:rPr>
              <a:t>process</a:t>
            </a:r>
            <a:r>
              <a:rPr lang="fr-FR" baseline="0" dirty="0">
                <a:latin typeface="Arial" pitchFamily="34" charset="0"/>
                <a:cs typeface="Arial" pitchFamily="34" charset="0"/>
              </a:rPr>
              <a:t> </a:t>
            </a:r>
            <a:r>
              <a:rPr lang="fr-FR" baseline="0" dirty="0" err="1">
                <a:latin typeface="Arial" pitchFamily="34" charset="0"/>
                <a:cs typeface="Arial" pitchFamily="34" charset="0"/>
              </a:rPr>
              <a:t>flowchart</a:t>
            </a:r>
            <a:r>
              <a:rPr lang="fr-FR" baseline="0" dirty="0">
                <a:latin typeface="Arial" pitchFamily="34" charset="0"/>
                <a:cs typeface="Arial" pitchFamily="34" charset="0"/>
              </a:rPr>
              <a:t> set up, Control plan, 1st production trial </a:t>
            </a:r>
            <a:r>
              <a:rPr lang="fr-FR" baseline="0" dirty="0" err="1">
                <a:latin typeface="Arial" pitchFamily="34" charset="0"/>
                <a:cs typeface="Arial" pitchFamily="34" charset="0"/>
              </a:rPr>
              <a:t>run</a:t>
            </a:r>
            <a:r>
              <a:rPr lang="fr-FR" baseline="0" dirty="0">
                <a:latin typeface="Arial" pitchFamily="34" charset="0"/>
                <a:cs typeface="Arial" pitchFamily="34" charset="0"/>
              </a:rPr>
              <a:t> </a:t>
            </a:r>
            <a:r>
              <a:rPr lang="fr-FR" baseline="0" dirty="0" err="1">
                <a:latin typeface="Arial" pitchFamily="34" charset="0"/>
                <a:cs typeface="Arial" pitchFamily="34" charset="0"/>
              </a:rPr>
              <a:t>results</a:t>
            </a:r>
            <a:r>
              <a:rPr lang="fr-FR" baseline="0" dirty="0">
                <a:latin typeface="Arial" pitchFamily="34" charset="0"/>
                <a:cs typeface="Arial" pitchFamily="34" charset="0"/>
              </a:rPr>
              <a:t>, corrective actions…</a:t>
            </a:r>
            <a:endParaRPr lang="en-US" dirty="0">
              <a:latin typeface="Arial" pitchFamily="34" charset="0"/>
              <a:cs typeface="Arial" pitchFamily="34" charset="0"/>
            </a:endParaRPr>
          </a:p>
        </p:txBody>
      </p:sp>
    </p:spTree>
    <p:extLst>
      <p:ext uri="{BB962C8B-B14F-4D97-AF65-F5344CB8AC3E}">
        <p14:creationId xmlns:p14="http://schemas.microsoft.com/office/powerpoint/2010/main" val="3659359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1925E56-4F45-4B6F-8A65-8EEC490912AA}" type="slidenum">
              <a:rPr lang="en-CA" smtClean="0"/>
              <a:t>20</a:t>
            </a:fld>
            <a:endParaRPr lang="en-CA"/>
          </a:p>
        </p:txBody>
      </p:sp>
    </p:spTree>
    <p:extLst>
      <p:ext uri="{BB962C8B-B14F-4D97-AF65-F5344CB8AC3E}">
        <p14:creationId xmlns:p14="http://schemas.microsoft.com/office/powerpoint/2010/main" val="21704338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1925E56-4F45-4B6F-8A65-8EEC490912AA}" type="slidenum">
              <a:rPr lang="en-CA" smtClean="0"/>
              <a:t>21</a:t>
            </a:fld>
            <a:endParaRPr lang="en-CA"/>
          </a:p>
        </p:txBody>
      </p:sp>
    </p:spTree>
    <p:extLst>
      <p:ext uri="{BB962C8B-B14F-4D97-AF65-F5344CB8AC3E}">
        <p14:creationId xmlns:p14="http://schemas.microsoft.com/office/powerpoint/2010/main" val="1359549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Durable</a:t>
            </a:r>
            <a:r>
              <a:rPr lang="en-US" baseline="0" dirty="0"/>
              <a:t> tooling refers to Molds, Dies, etc., not perishable tooling such as cutting tools, grinder tooling, etc.</a:t>
            </a:r>
          </a:p>
          <a:p>
            <a:r>
              <a:rPr lang="en-US" baseline="0" dirty="0"/>
              <a:t>Some customers may have different requirements around inactive tooling PPAPs</a:t>
            </a:r>
          </a:p>
          <a:p>
            <a:r>
              <a:rPr lang="en-US" baseline="0" dirty="0"/>
              <a:t>Suppliers shall notify the customer prior the change – </a:t>
            </a:r>
            <a:r>
              <a:rPr lang="en-US" baseline="0" dirty="0" err="1"/>
              <a:t>Camso</a:t>
            </a:r>
            <a:r>
              <a:rPr lang="en-US" baseline="0" dirty="0"/>
              <a:t> will determine what the PPAP requirements are</a:t>
            </a:r>
            <a:endParaRPr lang="en-US" dirty="0"/>
          </a:p>
        </p:txBody>
      </p:sp>
      <p:sp>
        <p:nvSpPr>
          <p:cNvPr id="4" name="Slide Number Placeholder 3"/>
          <p:cNvSpPr>
            <a:spLocks noGrp="1"/>
          </p:cNvSpPr>
          <p:nvPr>
            <p:ph type="sldNum" sz="quarter" idx="10"/>
          </p:nvPr>
        </p:nvSpPr>
        <p:spPr/>
        <p:txBody>
          <a:bodyPr/>
          <a:lstStyle/>
          <a:p>
            <a:pPr>
              <a:defRPr/>
            </a:pPr>
            <a:fld id="{D1B10128-1E08-466E-9C61-1A210048C3CB}" type="slidenum">
              <a:rPr lang="en-US" smtClean="0">
                <a:solidFill>
                  <a:prstClr val="black"/>
                </a:solidFill>
              </a:rPr>
              <a:pPr>
                <a:defRPr/>
              </a:pPr>
              <a:t>22</a:t>
            </a:fld>
            <a:endParaRPr lang="en-US">
              <a:solidFill>
                <a:prstClr val="black"/>
              </a:solidFill>
            </a:endParaRPr>
          </a:p>
        </p:txBody>
      </p:sp>
    </p:spTree>
    <p:extLst>
      <p:ext uri="{BB962C8B-B14F-4D97-AF65-F5344CB8AC3E}">
        <p14:creationId xmlns:p14="http://schemas.microsoft.com/office/powerpoint/2010/main" val="22621771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Level 4 is the default for a full PPAP submission</a:t>
            </a:r>
          </a:p>
        </p:txBody>
      </p:sp>
      <p:sp>
        <p:nvSpPr>
          <p:cNvPr id="4" name="Slide Number Placeholder 3"/>
          <p:cNvSpPr>
            <a:spLocks noGrp="1"/>
          </p:cNvSpPr>
          <p:nvPr>
            <p:ph type="sldNum" sz="quarter" idx="10"/>
          </p:nvPr>
        </p:nvSpPr>
        <p:spPr/>
        <p:txBody>
          <a:bodyPr/>
          <a:lstStyle/>
          <a:p>
            <a:pPr>
              <a:defRPr/>
            </a:pPr>
            <a:fld id="{D1B10128-1E08-466E-9C61-1A210048C3CB}" type="slidenum">
              <a:rPr lang="en-US" smtClean="0">
                <a:solidFill>
                  <a:prstClr val="black"/>
                </a:solidFill>
              </a:rPr>
              <a:pPr>
                <a:defRPr/>
              </a:pPr>
              <a:t>24</a:t>
            </a:fld>
            <a:endParaRPr lang="en-US">
              <a:solidFill>
                <a:prstClr val="black"/>
              </a:solidFill>
            </a:endParaRPr>
          </a:p>
        </p:txBody>
      </p:sp>
    </p:spTree>
    <p:extLst>
      <p:ext uri="{BB962C8B-B14F-4D97-AF65-F5344CB8AC3E}">
        <p14:creationId xmlns:p14="http://schemas.microsoft.com/office/powerpoint/2010/main" val="1448260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p:txBody>
          <a:bodyPr/>
          <a:lstStyle/>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On this slide we have some APQP definitions taken from the AIAG manual Automotive Industry Action Group. If we read through the first two definitions we will discover 2 essential ideas:</a:t>
            </a:r>
          </a:p>
          <a:p>
            <a:pPr marL="668264" lvl="1" indent="-171430">
              <a:spcBef>
                <a:spcPts val="413"/>
              </a:spcBef>
              <a:buFont typeface="Wingdings" pitchFamily="2" charset="2"/>
              <a:buChar char="Ø"/>
              <a:defRPr/>
            </a:pPr>
            <a:r>
              <a:rPr lang="en-US" dirty="0">
                <a:solidFill>
                  <a:srgbClr val="000000"/>
                </a:solidFill>
                <a:latin typeface="Arial" pitchFamily="34" charset="0"/>
                <a:ea typeface="ＭＳ Ｐゴシック" charset="-128"/>
                <a:cs typeface="Arial" pitchFamily="34" charset="0"/>
                <a:sym typeface="Arial" pitchFamily="34" charset="0"/>
              </a:rPr>
              <a:t>The customer satisfaction is our (and any businesses‘)  main goal;</a:t>
            </a:r>
          </a:p>
          <a:p>
            <a:pPr marL="668264" lvl="1" indent="-171430">
              <a:spcBef>
                <a:spcPts val="413"/>
              </a:spcBef>
              <a:buFont typeface="Wingdings" pitchFamily="2" charset="2"/>
              <a:buChar char="Ø"/>
              <a:defRPr/>
            </a:pPr>
            <a:r>
              <a:rPr lang="en-US" dirty="0">
                <a:solidFill>
                  <a:srgbClr val="000000"/>
                </a:solidFill>
                <a:latin typeface="Arial" pitchFamily="34" charset="0"/>
                <a:ea typeface="ＭＳ Ｐゴシック" charset="-128"/>
                <a:cs typeface="Arial" pitchFamily="34" charset="0"/>
                <a:sym typeface="Arial" pitchFamily="34" charset="0"/>
              </a:rPr>
              <a:t>Communication between the team is the way of getting there.</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APQP is the perfect way of making that happening.</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Every project is unique, so every Advanced Product Quality Plan will be different, depending on the customers’ expectations, needs, risk and the quality level, but we must use APQP so we can identify the high risk and long lead time requirements (particularly when the Supply Chain, CTQs or Special Characteristics are involved)</a:t>
            </a:r>
          </a:p>
          <a:p>
            <a:pPr>
              <a:defRPr/>
            </a:pPr>
            <a:endParaRPr lang="en-US" dirty="0">
              <a:latin typeface="Arial" pitchFamily="34" charset="0"/>
              <a:cs typeface="Arial" pitchFamily="34" charset="0"/>
            </a:endParaRPr>
          </a:p>
        </p:txBody>
      </p:sp>
      <p:sp>
        <p:nvSpPr>
          <p:cNvPr id="49156"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E98D2C3A-2554-4166-B443-3853195B043E}" type="slidenum">
              <a:rPr lang="en-US" sz="1200">
                <a:solidFill>
                  <a:schemeClr val="tx1"/>
                </a:solidFill>
              </a:rPr>
              <a:pPr eaLnBrk="1" hangingPunct="1"/>
              <a:t>4</a:t>
            </a:fld>
            <a:endParaRPr lang="en-US" sz="1200">
              <a:solidFill>
                <a:schemeClr val="tx1"/>
              </a:solidFill>
            </a:endParaRPr>
          </a:p>
        </p:txBody>
      </p:sp>
    </p:spTree>
    <p:extLst>
      <p:ext uri="{BB962C8B-B14F-4D97-AF65-F5344CB8AC3E}">
        <p14:creationId xmlns:p14="http://schemas.microsoft.com/office/powerpoint/2010/main" val="3654671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“S” is submit, and “R” is retain</a:t>
            </a:r>
            <a:r>
              <a:rPr lang="en-US" baseline="0" dirty="0"/>
              <a:t> – in both cases the supplier is expected to do the work.  PPAP level determines what the supplier shows to the customer, but in every case, the supplier is expected to do all the work.</a:t>
            </a:r>
            <a:endParaRPr lang="en-US" dirty="0"/>
          </a:p>
        </p:txBody>
      </p:sp>
      <p:sp>
        <p:nvSpPr>
          <p:cNvPr id="4" name="Slide Number Placeholder 3"/>
          <p:cNvSpPr>
            <a:spLocks noGrp="1"/>
          </p:cNvSpPr>
          <p:nvPr>
            <p:ph type="sldNum" sz="quarter" idx="10"/>
          </p:nvPr>
        </p:nvSpPr>
        <p:spPr/>
        <p:txBody>
          <a:bodyPr/>
          <a:lstStyle/>
          <a:p>
            <a:pPr>
              <a:defRPr/>
            </a:pPr>
            <a:fld id="{D1B10128-1E08-466E-9C61-1A210048C3CB}" type="slidenum">
              <a:rPr lang="en-US" smtClean="0">
                <a:solidFill>
                  <a:prstClr val="black"/>
                </a:solidFill>
              </a:rPr>
              <a:pPr>
                <a:defRPr/>
              </a:pPr>
              <a:t>25</a:t>
            </a:fld>
            <a:endParaRPr lang="en-US">
              <a:solidFill>
                <a:prstClr val="black"/>
              </a:solidFill>
            </a:endParaRPr>
          </a:p>
        </p:txBody>
      </p:sp>
    </p:spTree>
    <p:extLst>
      <p:ext uri="{BB962C8B-B14F-4D97-AF65-F5344CB8AC3E}">
        <p14:creationId xmlns:p14="http://schemas.microsoft.com/office/powerpoint/2010/main" val="2168793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1925E56-4F45-4B6F-8A65-8EEC490912AA}" type="slidenum">
              <a:rPr lang="en-CA" smtClean="0"/>
              <a:t>27</a:t>
            </a:fld>
            <a:endParaRPr lang="en-CA"/>
          </a:p>
        </p:txBody>
      </p:sp>
    </p:spTree>
    <p:extLst>
      <p:ext uri="{BB962C8B-B14F-4D97-AF65-F5344CB8AC3E}">
        <p14:creationId xmlns:p14="http://schemas.microsoft.com/office/powerpoint/2010/main" val="22771594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APQP </a:t>
            </a:r>
            <a:r>
              <a:rPr lang="fr-FR" dirty="0" err="1"/>
              <a:t>is</a:t>
            </a:r>
            <a:r>
              <a:rPr lang="fr-FR" dirty="0"/>
              <a:t> a </a:t>
            </a:r>
            <a:r>
              <a:rPr lang="fr-FR" dirty="0" err="1"/>
              <a:t>sequence</a:t>
            </a:r>
            <a:r>
              <a:rPr lang="fr-FR" dirty="0"/>
              <a:t> of </a:t>
            </a:r>
            <a:r>
              <a:rPr lang="fr-FR" dirty="0" err="1"/>
              <a:t>logic</a:t>
            </a:r>
            <a:r>
              <a:rPr lang="fr-FR" dirty="0"/>
              <a:t> </a:t>
            </a:r>
            <a:r>
              <a:rPr lang="fr-FR" dirty="0" err="1"/>
              <a:t>activities</a:t>
            </a:r>
            <a:r>
              <a:rPr lang="fr-FR" dirty="0"/>
              <a:t>:</a:t>
            </a:r>
          </a:p>
          <a:p>
            <a:r>
              <a:rPr lang="fr-FR" dirty="0"/>
              <a:t>1-</a:t>
            </a:r>
            <a:r>
              <a:rPr lang="fr-FR" baseline="0" dirty="0"/>
              <a:t> </a:t>
            </a:r>
            <a:r>
              <a:rPr lang="fr-FR" dirty="0"/>
              <a:t>set</a:t>
            </a:r>
            <a:r>
              <a:rPr lang="fr-FR" baseline="0" dirty="0"/>
              <a:t> up a good planning (</a:t>
            </a:r>
            <a:r>
              <a:rPr lang="fr-FR" baseline="0" dirty="0" err="1"/>
              <a:t>deliver</a:t>
            </a:r>
            <a:r>
              <a:rPr lang="fr-FR" baseline="0" dirty="0"/>
              <a:t> PPAP good on time the 1st time)</a:t>
            </a:r>
          </a:p>
          <a:p>
            <a:r>
              <a:rPr lang="fr-FR" baseline="0" dirty="0"/>
              <a:t>2- Design a good </a:t>
            </a:r>
            <a:r>
              <a:rPr lang="fr-FR" baseline="0" dirty="0" err="1"/>
              <a:t>product</a:t>
            </a:r>
            <a:r>
              <a:rPr lang="fr-FR" baseline="0" dirty="0"/>
              <a:t> (DFMEA, </a:t>
            </a:r>
            <a:r>
              <a:rPr lang="fr-FR" baseline="0" dirty="0" err="1"/>
              <a:t>material</a:t>
            </a:r>
            <a:r>
              <a:rPr lang="fr-FR" baseline="0" dirty="0"/>
              <a:t> performances…)</a:t>
            </a:r>
          </a:p>
          <a:p>
            <a:r>
              <a:rPr lang="fr-FR" baseline="0" dirty="0"/>
              <a:t>3- Design a good </a:t>
            </a:r>
            <a:r>
              <a:rPr lang="fr-FR" baseline="0" dirty="0" err="1"/>
              <a:t>process</a:t>
            </a:r>
            <a:r>
              <a:rPr lang="fr-FR" baseline="0" dirty="0"/>
              <a:t> (PFD, PFMEA, CP...)</a:t>
            </a:r>
          </a:p>
          <a:p>
            <a:r>
              <a:rPr lang="fr-FR" baseline="0" dirty="0"/>
              <a:t>4- </a:t>
            </a:r>
            <a:r>
              <a:rPr lang="fr-FR" baseline="0" dirty="0" err="1"/>
              <a:t>Validate</a:t>
            </a:r>
            <a:r>
              <a:rPr lang="fr-FR" baseline="0" dirty="0"/>
              <a:t> </a:t>
            </a:r>
            <a:r>
              <a:rPr lang="fr-FR" baseline="0" dirty="0" err="1"/>
              <a:t>product</a:t>
            </a:r>
            <a:r>
              <a:rPr lang="fr-FR" baseline="0" dirty="0"/>
              <a:t> &amp; </a:t>
            </a:r>
            <a:r>
              <a:rPr lang="fr-FR" baseline="0" dirty="0" err="1"/>
              <a:t>process</a:t>
            </a:r>
            <a:r>
              <a:rPr lang="fr-FR" baseline="0" dirty="0"/>
              <a:t> (MSA, IPS, </a:t>
            </a:r>
            <a:r>
              <a:rPr lang="fr-FR" baseline="0" dirty="0" err="1"/>
              <a:t>dimensional</a:t>
            </a:r>
            <a:r>
              <a:rPr lang="fr-FR" baseline="0" dirty="0"/>
              <a:t> </a:t>
            </a:r>
            <a:r>
              <a:rPr lang="fr-FR" baseline="0" dirty="0" err="1"/>
              <a:t>results</a:t>
            </a:r>
            <a:r>
              <a:rPr lang="fr-FR" baseline="0" dirty="0"/>
              <a:t>, </a:t>
            </a:r>
            <a:r>
              <a:rPr lang="fr-FR" baseline="0" dirty="0" err="1"/>
              <a:t>material</a:t>
            </a:r>
            <a:r>
              <a:rPr lang="fr-FR" baseline="0" dirty="0"/>
              <a:t> performance test </a:t>
            </a:r>
            <a:r>
              <a:rPr lang="fr-FR" baseline="0" dirty="0" err="1"/>
              <a:t>results</a:t>
            </a:r>
            <a:r>
              <a:rPr lang="fr-FR" baseline="0" dirty="0"/>
              <a:t>…)</a:t>
            </a:r>
          </a:p>
          <a:p>
            <a:r>
              <a:rPr lang="fr-FR" baseline="0" dirty="0"/>
              <a:t>5- </a:t>
            </a:r>
            <a:r>
              <a:rPr lang="fr-FR" baseline="0" dirty="0" err="1"/>
              <a:t>Safe</a:t>
            </a:r>
            <a:r>
              <a:rPr lang="fr-FR" baseline="0" dirty="0"/>
              <a:t> </a:t>
            </a:r>
            <a:r>
              <a:rPr lang="fr-FR" baseline="0" dirty="0" err="1"/>
              <a:t>launch</a:t>
            </a:r>
            <a:r>
              <a:rPr lang="fr-FR" baseline="0" dirty="0"/>
              <a:t> (IIP, R@R...)</a:t>
            </a:r>
          </a:p>
          <a:p>
            <a:endParaRPr lang="fr-FR" baseline="0" dirty="0"/>
          </a:p>
          <a:p>
            <a:r>
              <a:rPr lang="fr-FR" baseline="0" dirty="0"/>
              <a:t>APQP </a:t>
            </a:r>
            <a:r>
              <a:rPr lang="fr-FR" baseline="0" dirty="0" err="1"/>
              <a:t>deliverables</a:t>
            </a:r>
            <a:r>
              <a:rPr lang="fr-FR" baseline="0" dirty="0"/>
              <a:t> are 100% </a:t>
            </a:r>
            <a:r>
              <a:rPr lang="fr-FR" baseline="0" dirty="0" err="1"/>
              <a:t>linked</a:t>
            </a:r>
            <a:r>
              <a:rPr lang="fr-FR" baseline="0" dirty="0"/>
              <a:t> to PPAP </a:t>
            </a:r>
            <a:r>
              <a:rPr lang="fr-FR" baseline="0" dirty="0" err="1"/>
              <a:t>deliverables</a:t>
            </a:r>
            <a:r>
              <a:rPr lang="fr-FR" baseline="0" dirty="0"/>
              <a:t>!</a:t>
            </a:r>
            <a:endParaRPr lang="en-US" dirty="0"/>
          </a:p>
        </p:txBody>
      </p:sp>
      <p:sp>
        <p:nvSpPr>
          <p:cNvPr id="4" name="Espace réservé du numéro de diapositive 3"/>
          <p:cNvSpPr>
            <a:spLocks noGrp="1"/>
          </p:cNvSpPr>
          <p:nvPr>
            <p:ph type="sldNum" sz="quarter" idx="10"/>
          </p:nvPr>
        </p:nvSpPr>
        <p:spPr/>
        <p:txBody>
          <a:bodyPr/>
          <a:lstStyle/>
          <a:p>
            <a:fld id="{FAE4D25E-3C1E-49FA-B25A-89F2C090F8DC}" type="slidenum">
              <a:rPr lang="en-US" smtClean="0"/>
              <a:t>28</a:t>
            </a:fld>
            <a:endParaRPr lang="en-US"/>
          </a:p>
        </p:txBody>
      </p:sp>
    </p:spTree>
    <p:extLst>
      <p:ext uri="{BB962C8B-B14F-4D97-AF65-F5344CB8AC3E}">
        <p14:creationId xmlns:p14="http://schemas.microsoft.com/office/powerpoint/2010/main" val="31914569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1925E56-4F45-4B6F-8A65-8EEC490912AA}" type="slidenum">
              <a:rPr lang="en-CA" smtClean="0"/>
              <a:t>29</a:t>
            </a:fld>
            <a:endParaRPr lang="en-CA"/>
          </a:p>
        </p:txBody>
      </p:sp>
    </p:spTree>
    <p:extLst>
      <p:ext uri="{BB962C8B-B14F-4D97-AF65-F5344CB8AC3E}">
        <p14:creationId xmlns:p14="http://schemas.microsoft.com/office/powerpoint/2010/main" val="21322336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p:txBody>
          <a:bodyPr/>
          <a:lstStyle/>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APQP comes from the automotive industry and they need it because of their products complexity and of their complicated supply chain.</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As we all know, timing and quality are everything in any business, not only for the automotive.</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In the 80’s Ford, GM and Chrysler joined forces and for 5 years they’ve developed their own guidance and formats on assuring suppliers APQP compliance.</a:t>
            </a:r>
          </a:p>
          <a:p>
            <a:pPr marL="39684">
              <a:spcBef>
                <a:spcPts val="413"/>
              </a:spcBef>
              <a:defRPr/>
            </a:pPr>
            <a:r>
              <a:rPr lang="en-US" dirty="0">
                <a:solidFill>
                  <a:srgbClr val="000000"/>
                </a:solidFill>
                <a:latin typeface="Arial" pitchFamily="34" charset="0"/>
                <a:ea typeface="ＭＳ Ｐゴシック" charset="-128"/>
                <a:cs typeface="Arial" pitchFamily="34" charset="0"/>
                <a:sym typeface="Arial" pitchFamily="34" charset="0"/>
              </a:rPr>
              <a:t>The Japanese industry had a huge success in this and they’ve developed the Automotive Industry Action Group (AIAG) manuals on APQP and not only, where common methodology, procedures and technics can be studies in more depth.</a:t>
            </a:r>
          </a:p>
          <a:p>
            <a:pPr marL="39684">
              <a:spcBef>
                <a:spcPts val="413"/>
              </a:spcBef>
              <a:defRPr/>
            </a:pPr>
            <a:endParaRPr lang="en-US" dirty="0">
              <a:solidFill>
                <a:srgbClr val="000000"/>
              </a:solidFill>
              <a:latin typeface="Arial" pitchFamily="34" charset="0"/>
              <a:ea typeface="ＭＳ Ｐゴシック" charset="-128"/>
              <a:cs typeface="Arial" pitchFamily="34" charset="0"/>
              <a:sym typeface="Arial" pitchFamily="34" charset="0"/>
            </a:endParaRPr>
          </a:p>
          <a:p>
            <a:pPr marL="39684">
              <a:spcBef>
                <a:spcPts val="413"/>
              </a:spcBef>
              <a:defRPr/>
            </a:pP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Advanced product quality planning was developed in the late 1980s by a commission of experts gathered from the 'Big Three' US automobile manufacturers: Ford, GM and Chrysler. In the past, they each had their own guidelines and formats for ensuring supplier APQP compliance. Differences between these guidelines and formats resulted in additional demands on supplier resources. To improve upon this situation, the commission invested five years to analyze the then-current automotive development and production status in the US, Europe and especially in Japan since that time, the success of the Japanese automotive companies was starting to be remarkable in the US market.</a:t>
            </a:r>
          </a:p>
          <a:p>
            <a:pPr marL="39684">
              <a:spcBef>
                <a:spcPts val="413"/>
              </a:spcBef>
              <a:defRPr/>
            </a:pP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They came up with the Automotive Industry Action Group, also known as AIAG manual on APQP which describes common methodology, procedures and techniques on APQP . It is used today by these three companies.  Typically they require Tier 1 suppliers to follow APQP according to this manual. </a:t>
            </a:r>
          </a:p>
          <a:p>
            <a:pPr marL="39684">
              <a:spcBef>
                <a:spcPts val="413"/>
              </a:spcBef>
              <a:defRPr/>
            </a:pPr>
            <a:endParaRPr lang="en-US" dirty="0">
              <a:solidFill>
                <a:schemeClr val="accent1">
                  <a:lumMod val="40000"/>
                  <a:lumOff val="60000"/>
                </a:schemeClr>
              </a:solidFill>
              <a:latin typeface="Lucida Grande" charset="0"/>
              <a:ea typeface="Lucida Grande" charset="0"/>
              <a:cs typeface="Lucida Grande" charset="0"/>
              <a:sym typeface="Lucida Grande" charset="0"/>
            </a:endParaRPr>
          </a:p>
          <a:p>
            <a:pPr marL="39684">
              <a:spcBef>
                <a:spcPts val="413"/>
              </a:spcBef>
              <a:defRPr/>
            </a:pP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AIAI, is a not-for profit org. 1982 AIAG was formed as a committee within APICS </a:t>
            </a:r>
            <a:r>
              <a:rPr lang="en-US" dirty="0" err="1">
                <a:solidFill>
                  <a:schemeClr val="accent1">
                    <a:lumMod val="40000"/>
                    <a:lumOff val="60000"/>
                  </a:schemeClr>
                </a:solidFill>
                <a:latin typeface="Arial Bold" charset="0"/>
                <a:ea typeface="ＭＳ Ｐゴシック" charset="-128"/>
                <a:cs typeface="Arial Bold" charset="0"/>
                <a:sym typeface="Arial Bold" charset="0"/>
              </a:rPr>
              <a:t>APICS</a:t>
            </a:r>
            <a:r>
              <a:rPr lang="en-US" dirty="0">
                <a:solidFill>
                  <a:schemeClr val="accent1">
                    <a:lumMod val="40000"/>
                    <a:lumOff val="60000"/>
                  </a:schemeClr>
                </a:solidFill>
                <a:latin typeface="Arial Bold" charset="0"/>
                <a:ea typeface="ＭＳ Ｐゴシック" charset="-128"/>
                <a:cs typeface="Arial Bold" charset="0"/>
                <a:sym typeface="Arial Bold" charset="0"/>
              </a:rPr>
              <a:t> The Association for Operations Management</a:t>
            </a: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a:t>
            </a:r>
          </a:p>
          <a:p>
            <a:pPr marL="39684">
              <a:spcBef>
                <a:spcPts val="413"/>
              </a:spcBef>
              <a:defRPr/>
            </a:pP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(founded in 1957 as the American Production and Inventory Control Society)</a:t>
            </a:r>
          </a:p>
          <a:p>
            <a:pPr marL="39684">
              <a:spcBef>
                <a:spcPts val="413"/>
              </a:spcBef>
              <a:defRPr/>
            </a:pPr>
            <a:endPar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endParaRPr>
          </a:p>
          <a:p>
            <a:pPr marL="39684">
              <a:spcBef>
                <a:spcPts val="413"/>
              </a:spcBef>
              <a:defRPr/>
            </a:pPr>
            <a:r>
              <a:rPr lang="en-US" dirty="0">
                <a:solidFill>
                  <a:schemeClr val="accent1">
                    <a:lumMod val="40000"/>
                    <a:lumOff val="60000"/>
                  </a:schemeClr>
                </a:solidFill>
                <a:latin typeface="Arial" pitchFamily="34" charset="0"/>
                <a:ea typeface="ＭＳ Ｐゴシック" charset="-128"/>
                <a:cs typeface="Arial" pitchFamily="34" charset="0"/>
                <a:sym typeface="Arial" pitchFamily="34" charset="0"/>
              </a:rPr>
              <a:t>Since 1957, supply chain and operations management professionals like you have relied on APICS as the global leader and premier source of the body of knowledge in the industry. Our focus includes superior training, internationally-recognized certifications, and comprehensive educational resources in the areas of production, inventory, materials management, purchasing, logistics, and more.</a:t>
            </a:r>
          </a:p>
          <a:p>
            <a:pPr marL="39684">
              <a:spcBef>
                <a:spcPts val="413"/>
              </a:spcBef>
              <a:defRPr/>
            </a:pPr>
            <a:r>
              <a:rPr lang="en-US" dirty="0">
                <a:solidFill>
                  <a:schemeClr val="accent1">
                    <a:lumMod val="40000"/>
                    <a:lumOff val="60000"/>
                  </a:schemeClr>
                </a:solidFill>
                <a:latin typeface="Arial Bold" charset="0"/>
                <a:ea typeface="ＭＳ Ｐゴシック" charset="-128"/>
                <a:cs typeface="Arial Bold" charset="0"/>
                <a:sym typeface="Arial Bold" charset="0"/>
              </a:rPr>
              <a:t>American Production and Inventory Control Society</a:t>
            </a:r>
          </a:p>
          <a:p>
            <a:pPr>
              <a:defRPr/>
            </a:pPr>
            <a:endParaRPr lang="en-US" dirty="0">
              <a:solidFill>
                <a:schemeClr val="accent1">
                  <a:lumMod val="40000"/>
                  <a:lumOff val="60000"/>
                </a:schemeClr>
              </a:solidFill>
              <a:latin typeface="Arial" pitchFamily="34" charset="0"/>
              <a:cs typeface="Arial" pitchFamily="34" charset="0"/>
            </a:endParaRPr>
          </a:p>
          <a:p>
            <a:pPr>
              <a:defRPr/>
            </a:pPr>
            <a:r>
              <a:rPr lang="en-US" dirty="0">
                <a:solidFill>
                  <a:schemeClr val="accent1">
                    <a:lumMod val="40000"/>
                    <a:lumOff val="60000"/>
                  </a:schemeClr>
                </a:solidFill>
                <a:latin typeface="Arial" pitchFamily="34" charset="0"/>
                <a:cs typeface="Arial" pitchFamily="34" charset="0"/>
              </a:rPr>
              <a:t>AIAI, is a not-for profit org. 1982 AIAG was formed as a committee within APICS </a:t>
            </a:r>
            <a:r>
              <a:rPr lang="en-US" b="1" dirty="0" err="1">
                <a:solidFill>
                  <a:schemeClr val="accent1">
                    <a:lumMod val="40000"/>
                    <a:lumOff val="60000"/>
                  </a:schemeClr>
                </a:solidFill>
                <a:latin typeface="Arial" pitchFamily="34" charset="0"/>
              </a:rPr>
              <a:t>APICS</a:t>
            </a:r>
            <a:r>
              <a:rPr lang="en-US" b="1" dirty="0">
                <a:solidFill>
                  <a:schemeClr val="accent1">
                    <a:lumMod val="40000"/>
                    <a:lumOff val="60000"/>
                  </a:schemeClr>
                </a:solidFill>
                <a:latin typeface="Arial" pitchFamily="34" charset="0"/>
              </a:rPr>
              <a:t> The Association for Operations Management</a:t>
            </a:r>
            <a:r>
              <a:rPr lang="en-US" dirty="0">
                <a:solidFill>
                  <a:schemeClr val="accent1">
                    <a:lumMod val="40000"/>
                    <a:lumOff val="60000"/>
                  </a:schemeClr>
                </a:solidFill>
                <a:latin typeface="Arial" pitchFamily="34" charset="0"/>
              </a:rPr>
              <a:t>,</a:t>
            </a:r>
            <a:endParaRPr lang="en-US" dirty="0">
              <a:solidFill>
                <a:schemeClr val="accent1">
                  <a:lumMod val="40000"/>
                  <a:lumOff val="60000"/>
                </a:schemeClr>
              </a:solidFill>
              <a:latin typeface="Arial" pitchFamily="34" charset="0"/>
              <a:cs typeface="Arial" pitchFamily="34" charset="0"/>
            </a:endParaRPr>
          </a:p>
          <a:p>
            <a:pPr>
              <a:defRPr/>
            </a:pPr>
            <a:r>
              <a:rPr lang="en-US" dirty="0">
                <a:solidFill>
                  <a:schemeClr val="accent1">
                    <a:lumMod val="40000"/>
                    <a:lumOff val="60000"/>
                  </a:schemeClr>
                </a:solidFill>
                <a:latin typeface="Arial" pitchFamily="34" charset="0"/>
                <a:cs typeface="Arial" pitchFamily="34" charset="0"/>
              </a:rPr>
              <a:t>(founded in 1957 as the American Production and Inventory Control Society)</a:t>
            </a:r>
          </a:p>
        </p:txBody>
      </p:sp>
      <p:sp>
        <p:nvSpPr>
          <p:cNvPr id="50180"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6CE22E13-BAA4-49D4-B379-B3451FD14877}" type="slidenum">
              <a:rPr lang="en-US" sz="1200">
                <a:solidFill>
                  <a:schemeClr val="tx1"/>
                </a:solidFill>
              </a:rPr>
              <a:pPr eaLnBrk="1" hangingPunct="1"/>
              <a:t>5</a:t>
            </a:fld>
            <a:endParaRPr lang="en-US" sz="1200">
              <a:solidFill>
                <a:schemeClr val="tx1"/>
              </a:solidFill>
            </a:endParaRPr>
          </a:p>
        </p:txBody>
      </p:sp>
    </p:spTree>
    <p:extLst>
      <p:ext uri="{BB962C8B-B14F-4D97-AF65-F5344CB8AC3E}">
        <p14:creationId xmlns:p14="http://schemas.microsoft.com/office/powerpoint/2010/main" val="3911578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pPr marL="39684">
              <a:spcBef>
                <a:spcPts val="413"/>
              </a:spcBef>
            </a:pPr>
            <a:r>
              <a:rPr lang="en-US" dirty="0">
                <a:solidFill>
                  <a:srgbClr val="000000"/>
                </a:solidFill>
                <a:latin typeface="Arial" pitchFamily="34" charset="0"/>
                <a:cs typeface="Arial" pitchFamily="34" charset="0"/>
                <a:sym typeface="Arial" pitchFamily="34" charset="0"/>
              </a:rPr>
              <a:t>In this graph we can see the phases and main activities of APQP.</a:t>
            </a:r>
          </a:p>
          <a:p>
            <a:pPr marL="39684">
              <a:spcBef>
                <a:spcPts val="413"/>
              </a:spcBef>
            </a:pPr>
            <a:r>
              <a:rPr lang="en-US" dirty="0">
                <a:solidFill>
                  <a:srgbClr val="000000"/>
                </a:solidFill>
                <a:latin typeface="Arial" pitchFamily="34" charset="0"/>
                <a:cs typeface="Arial" pitchFamily="34" charset="0"/>
                <a:sym typeface="Arial" pitchFamily="34" charset="0"/>
              </a:rPr>
              <a:t>There are 4 phases (bottom) and 5 activities (top) plus over 20 supporting tools for us to use.</a:t>
            </a:r>
          </a:p>
        </p:txBody>
      </p:sp>
      <p:sp>
        <p:nvSpPr>
          <p:cNvPr id="52228"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40EEAF1B-4D77-468B-87F2-7052781ACD99}" type="slidenum">
              <a:rPr lang="en-US" sz="1200"/>
              <a:pPr eaLnBrk="1" hangingPunct="1"/>
              <a:t>6</a:t>
            </a:fld>
            <a:endParaRPr lang="en-US" sz="1200"/>
          </a:p>
        </p:txBody>
      </p:sp>
    </p:spTree>
    <p:extLst>
      <p:ext uri="{BB962C8B-B14F-4D97-AF65-F5344CB8AC3E}">
        <p14:creationId xmlns:p14="http://schemas.microsoft.com/office/powerpoint/2010/main" val="3348436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p:spPr>
        <p:txBody>
          <a:bodyPr/>
          <a:lstStyle/>
          <a:p>
            <a:r>
              <a:rPr lang="en-US" dirty="0">
                <a:latin typeface="Arial" pitchFamily="34" charset="0"/>
                <a:cs typeface="Arial" pitchFamily="34" charset="0"/>
              </a:rPr>
              <a:t>We will go through the APQP phases and see what the inputs and outputs are for each of them.</a:t>
            </a:r>
          </a:p>
          <a:p>
            <a:r>
              <a:rPr lang="en-US" dirty="0">
                <a:latin typeface="Arial" pitchFamily="34" charset="0"/>
                <a:cs typeface="Arial" pitchFamily="34" charset="0"/>
              </a:rPr>
              <a:t>This phase’s input are based on the market intelligence (information). It is very important for us to take into account the historical warranty and quality information.</a:t>
            </a:r>
          </a:p>
          <a:p>
            <a:r>
              <a:rPr lang="en-US" dirty="0">
                <a:latin typeface="Arial" pitchFamily="34" charset="0"/>
                <a:cs typeface="Arial" pitchFamily="34" charset="0"/>
              </a:rPr>
              <a:t>The output will be setting out the design goals, reliability and quality goals, CONC (cost of nonconformance) targets, create preliminary BOMs and process flows, but the most important thing is </a:t>
            </a:r>
            <a:r>
              <a:rPr lang="en-US" b="1" u="sng" dirty="0">
                <a:latin typeface="Arial" pitchFamily="34" charset="0"/>
                <a:cs typeface="Arial" pitchFamily="34" charset="0"/>
              </a:rPr>
              <a:t>making sure that the customers need and expectations are understood</a:t>
            </a:r>
            <a:r>
              <a:rPr lang="en-US" dirty="0">
                <a:latin typeface="Arial" pitchFamily="34" charset="0"/>
                <a:cs typeface="Arial" pitchFamily="34" charset="0"/>
              </a:rPr>
              <a:t>. </a:t>
            </a:r>
          </a:p>
          <a:p>
            <a:endParaRPr lang="en-US" dirty="0">
              <a:latin typeface="Arial" pitchFamily="34" charset="0"/>
              <a:cs typeface="Arial" pitchFamily="34" charset="0"/>
            </a:endParaRPr>
          </a:p>
        </p:txBody>
      </p:sp>
      <p:sp>
        <p:nvSpPr>
          <p:cNvPr id="56324"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DDC53BD1-879C-43FE-A836-3EA089621356}" type="slidenum">
              <a:rPr lang="en-US" sz="1200">
                <a:solidFill>
                  <a:schemeClr val="tx1"/>
                </a:solidFill>
              </a:rPr>
              <a:pPr eaLnBrk="1" hangingPunct="1"/>
              <a:t>7</a:t>
            </a:fld>
            <a:endParaRPr lang="en-US" sz="1200">
              <a:solidFill>
                <a:schemeClr val="tx1"/>
              </a:solidFill>
            </a:endParaRPr>
          </a:p>
        </p:txBody>
      </p:sp>
    </p:spTree>
    <p:extLst>
      <p:ext uri="{BB962C8B-B14F-4D97-AF65-F5344CB8AC3E}">
        <p14:creationId xmlns:p14="http://schemas.microsoft.com/office/powerpoint/2010/main" val="217121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p:spPr>
        <p:txBody>
          <a:bodyPr/>
          <a:lstStyle/>
          <a:p>
            <a:r>
              <a:rPr lang="en-US" b="1" dirty="0">
                <a:latin typeface="Arial" pitchFamily="34" charset="0"/>
                <a:cs typeface="Arial" pitchFamily="34" charset="0"/>
              </a:rPr>
              <a:t>Outputs design</a:t>
            </a:r>
          </a:p>
          <a:p>
            <a:r>
              <a:rPr lang="en-US" b="1" dirty="0">
                <a:latin typeface="Arial" pitchFamily="34" charset="0"/>
                <a:cs typeface="Arial" pitchFamily="34" charset="0"/>
              </a:rPr>
              <a:t>This phase is about the elements of the planning process during which design features and characteristics are developed into a near final form. The Product Quality Planning Team should consider all design factors in the planning process even if the design is owned by the customer or shared. The steps include prototype build to verify that the product or service meets the objectives of the Voice of the Customer. </a:t>
            </a:r>
            <a:r>
              <a:rPr lang="en-US" dirty="0">
                <a:latin typeface="Arial" pitchFamily="34" charset="0"/>
                <a:cs typeface="Arial" pitchFamily="34" charset="0"/>
              </a:rPr>
              <a:t>A feasible design must permit meeting production volumes and schedules, and be consistent with the ability to meet engineering requirements, along with quality, reliability, investment cost, weight, unit cost and timing objectives. Although feasibility studies and control plans are primarily based on engineering drawings and specification requirements, valuable information can be derived from the analytical tools described in this section to further define and prioritize the characteristics that may need special product and process controls. In this section, the Product Quality Planning Process is designed to assure a comprehensive and critical review of engineering requirements and other related technical information. </a:t>
            </a:r>
            <a:r>
              <a:rPr lang="en-US" b="1" dirty="0">
                <a:latin typeface="Arial" pitchFamily="34" charset="0"/>
                <a:cs typeface="Arial" pitchFamily="34" charset="0"/>
              </a:rPr>
              <a:t>At this stage of the process, a preliminary feasibility analysis will be made to assess the potential problems that could occur during manufacturing.</a:t>
            </a:r>
          </a:p>
          <a:p>
            <a:endParaRPr lang="en-US" dirty="0">
              <a:latin typeface="Arial" pitchFamily="34" charset="0"/>
              <a:cs typeface="Arial" pitchFamily="34" charset="0"/>
            </a:endParaRPr>
          </a:p>
          <a:p>
            <a:r>
              <a:rPr lang="en-US" b="1" dirty="0">
                <a:latin typeface="Arial" pitchFamily="34" charset="0"/>
                <a:cs typeface="Arial" pitchFamily="34" charset="0"/>
              </a:rPr>
              <a:t>DESIGN FAILURE MODE AND EFFECTS ANALYSIS (DFMEA)</a:t>
            </a:r>
          </a:p>
          <a:p>
            <a:r>
              <a:rPr lang="en-US" dirty="0">
                <a:latin typeface="Arial" pitchFamily="34" charset="0"/>
                <a:cs typeface="Arial" pitchFamily="34" charset="0"/>
              </a:rPr>
              <a:t>The DFMEA is a disciplined analytical technique that assesses the probability of failure as well as the effect of such failure. A form of DFMEA is a Systems Failure Mode and Effects Analysis (SFMEA). A DFMEA is a living document continually updated as customer needs and expectations require. Preparing the DFMEA provides the team an opportunity to review the previously selected product and process characteristics and make necessary additions, changes, and deletions. The </a:t>
            </a:r>
            <a:r>
              <a:rPr lang="en-US" i="1" dirty="0">
                <a:latin typeface="Arial" pitchFamily="34" charset="0"/>
                <a:cs typeface="Arial" pitchFamily="34" charset="0"/>
              </a:rPr>
              <a:t>Chrysler, Ford and General Motors Potential Failure Mode and Effects Analysis </a:t>
            </a:r>
            <a:r>
              <a:rPr lang="en-US" dirty="0">
                <a:latin typeface="Arial" pitchFamily="34" charset="0"/>
                <a:cs typeface="Arial" pitchFamily="34" charset="0"/>
              </a:rPr>
              <a:t>reference manual should be used for the acceptable method of preparing a DFMEA. The Design FMEA Checklist in Appendix A-1 should also be reviewed to assure that the appropriate design characteristics have been considered.</a:t>
            </a:r>
          </a:p>
          <a:p>
            <a:r>
              <a:rPr lang="en-US" b="1" dirty="0">
                <a:latin typeface="Arial" pitchFamily="34" charset="0"/>
                <a:cs typeface="Arial" pitchFamily="34" charset="0"/>
              </a:rPr>
              <a:t>2.2 DESIGN FOR MANUFACTURABILITY AND ASSEMBLY</a:t>
            </a:r>
          </a:p>
          <a:p>
            <a:r>
              <a:rPr lang="en-US" dirty="0">
                <a:latin typeface="Arial" pitchFamily="34" charset="0"/>
                <a:cs typeface="Arial" pitchFamily="34" charset="0"/>
              </a:rPr>
              <a:t>Design for Manufacturability and Assembly is a Simultaneous Engineering process designed to optimize the relationship between design function, manufacturability, and ease of assembly. The scope of customer needs and expectations defined in Section 1.0 will determine the extent of the supplier’s</a:t>
            </a:r>
          </a:p>
          <a:p>
            <a:r>
              <a:rPr lang="en-US" dirty="0">
                <a:latin typeface="Arial" pitchFamily="34" charset="0"/>
                <a:cs typeface="Arial" pitchFamily="34" charset="0"/>
              </a:rPr>
              <a:t>Product Quality Planning Team involvement in this activity. This manual does not include or refer to a formal method of preparing a Design for manufacturability and Assembly Plan. At a minimum, the items listed here should be considered by the Product Quality Planning Team:</a:t>
            </a:r>
          </a:p>
          <a:p>
            <a:r>
              <a:rPr lang="en-US" dirty="0">
                <a:latin typeface="Arial" pitchFamily="34" charset="0"/>
                <a:cs typeface="Arial" pitchFamily="34" charset="0"/>
              </a:rPr>
              <a:t>• Design, concept, function, and sensitivity to manufacturing variation</a:t>
            </a:r>
          </a:p>
          <a:p>
            <a:r>
              <a:rPr lang="en-US" dirty="0">
                <a:latin typeface="Arial" pitchFamily="34" charset="0"/>
                <a:cs typeface="Arial" pitchFamily="34" charset="0"/>
              </a:rPr>
              <a:t>• Manufacturing and/or assembly process</a:t>
            </a:r>
          </a:p>
          <a:p>
            <a:r>
              <a:rPr lang="en-US" dirty="0">
                <a:latin typeface="Arial" pitchFamily="34" charset="0"/>
                <a:cs typeface="Arial" pitchFamily="34" charset="0"/>
              </a:rPr>
              <a:t>• Dimensional tolerances</a:t>
            </a:r>
          </a:p>
          <a:p>
            <a:r>
              <a:rPr lang="en-US" dirty="0">
                <a:latin typeface="Arial" pitchFamily="34" charset="0"/>
                <a:cs typeface="Arial" pitchFamily="34" charset="0"/>
              </a:rPr>
              <a:t>• Performance requirements</a:t>
            </a:r>
          </a:p>
          <a:p>
            <a:r>
              <a:rPr lang="en-US" dirty="0">
                <a:latin typeface="Arial" pitchFamily="34" charset="0"/>
                <a:cs typeface="Arial" pitchFamily="34" charset="0"/>
              </a:rPr>
              <a:t>• Number of components</a:t>
            </a:r>
          </a:p>
          <a:p>
            <a:r>
              <a:rPr lang="en-US" dirty="0">
                <a:latin typeface="Arial" pitchFamily="34" charset="0"/>
                <a:cs typeface="Arial" pitchFamily="34" charset="0"/>
              </a:rPr>
              <a:t>• Process adjustments</a:t>
            </a:r>
          </a:p>
          <a:p>
            <a:r>
              <a:rPr lang="en-US" dirty="0">
                <a:latin typeface="Arial" pitchFamily="34" charset="0"/>
                <a:cs typeface="Arial" pitchFamily="34" charset="0"/>
              </a:rPr>
              <a:t>• Material Handling</a:t>
            </a:r>
          </a:p>
          <a:p>
            <a:r>
              <a:rPr lang="en-US" dirty="0">
                <a:latin typeface="Arial" pitchFamily="34" charset="0"/>
                <a:cs typeface="Arial" pitchFamily="34" charset="0"/>
              </a:rPr>
              <a:t>The Product Quality Planning Team’s knowledge, experience, the product/process, government regulations, and service requirements may require other factors to be considered.</a:t>
            </a:r>
          </a:p>
          <a:p>
            <a:r>
              <a:rPr lang="en-US" b="1" dirty="0">
                <a:latin typeface="Arial" pitchFamily="34" charset="0"/>
                <a:cs typeface="Arial" pitchFamily="34" charset="0"/>
              </a:rPr>
              <a:t>DESIGN VERIFICATION</a:t>
            </a:r>
          </a:p>
          <a:p>
            <a:r>
              <a:rPr lang="en-US" dirty="0">
                <a:latin typeface="Arial" pitchFamily="34" charset="0"/>
                <a:cs typeface="Arial" pitchFamily="34" charset="0"/>
              </a:rPr>
              <a:t>Design Verification verifies that the product design meets the customer requirements derived from the activities described in Section 1.0.</a:t>
            </a:r>
          </a:p>
          <a:p>
            <a:r>
              <a:rPr lang="en-US" b="1" dirty="0">
                <a:latin typeface="Arial" pitchFamily="34" charset="0"/>
                <a:cs typeface="Arial" pitchFamily="34" charset="0"/>
              </a:rPr>
              <a:t>2.4 DESIGN REVIEWS</a:t>
            </a:r>
          </a:p>
          <a:p>
            <a:r>
              <a:rPr lang="en-US" dirty="0">
                <a:latin typeface="Arial" pitchFamily="34" charset="0"/>
                <a:cs typeface="Arial" pitchFamily="34" charset="0"/>
              </a:rPr>
              <a:t>Design Reviews are regularly scheduled meetings led by the supplier’s design engineering activity and must include other affected areas. The Design Review is an effective method to prevent problems and misunderstandings; it also provides a mechanism to monitor progress and report to management.</a:t>
            </a:r>
          </a:p>
          <a:p>
            <a:r>
              <a:rPr lang="en-US" dirty="0">
                <a:latin typeface="Arial" pitchFamily="34" charset="0"/>
                <a:cs typeface="Arial" pitchFamily="34" charset="0"/>
              </a:rPr>
              <a:t>Design Reviews are a series of verification activities that are more than an engineering inspection. At a minimum Design Reviews should include evaluation of:</a:t>
            </a:r>
          </a:p>
          <a:p>
            <a:r>
              <a:rPr lang="en-US" dirty="0">
                <a:latin typeface="Arial" pitchFamily="34" charset="0"/>
                <a:cs typeface="Arial" pitchFamily="34" charset="0"/>
              </a:rPr>
              <a:t>• Design/Functional requirement(s) considerations</a:t>
            </a:r>
          </a:p>
          <a:p>
            <a:r>
              <a:rPr lang="en-US" dirty="0">
                <a:latin typeface="Arial" pitchFamily="34" charset="0"/>
                <a:cs typeface="Arial" pitchFamily="34" charset="0"/>
              </a:rPr>
              <a:t>• Formal reliability and confidence goals</a:t>
            </a:r>
          </a:p>
          <a:p>
            <a:r>
              <a:rPr lang="en-US" dirty="0">
                <a:latin typeface="Arial" pitchFamily="34" charset="0"/>
                <a:cs typeface="Arial" pitchFamily="34" charset="0"/>
              </a:rPr>
              <a:t>• Component/subsystem/system duty cycles</a:t>
            </a:r>
          </a:p>
          <a:p>
            <a:r>
              <a:rPr lang="en-US" dirty="0">
                <a:latin typeface="Arial" pitchFamily="34" charset="0"/>
                <a:cs typeface="Arial" pitchFamily="34" charset="0"/>
              </a:rPr>
              <a:t>• Computer simulation and bench test results</a:t>
            </a:r>
          </a:p>
          <a:p>
            <a:r>
              <a:rPr lang="en-US" dirty="0">
                <a:latin typeface="Arial" pitchFamily="34" charset="0"/>
                <a:cs typeface="Arial" pitchFamily="34" charset="0"/>
              </a:rPr>
              <a:t>• DFMEA(s)</a:t>
            </a:r>
          </a:p>
          <a:p>
            <a:r>
              <a:rPr lang="en-US" dirty="0">
                <a:latin typeface="Arial" pitchFamily="34" charset="0"/>
                <a:cs typeface="Arial" pitchFamily="34" charset="0"/>
              </a:rPr>
              <a:t>• Review of the Design For Manufacturability and Assembly effort</a:t>
            </a:r>
          </a:p>
          <a:p>
            <a:r>
              <a:rPr lang="en-US" dirty="0">
                <a:latin typeface="Arial" pitchFamily="34" charset="0"/>
                <a:cs typeface="Arial" pitchFamily="34" charset="0"/>
              </a:rPr>
              <a:t>• Design Of Experiments (DOE) and assembly build variation results (Refer to Appendix B.)</a:t>
            </a:r>
          </a:p>
          <a:p>
            <a:r>
              <a:rPr lang="en-US" dirty="0">
                <a:latin typeface="Arial" pitchFamily="34" charset="0"/>
                <a:cs typeface="Arial" pitchFamily="34" charset="0"/>
              </a:rPr>
              <a:t>• Test failures</a:t>
            </a:r>
          </a:p>
          <a:p>
            <a:r>
              <a:rPr lang="en-US" dirty="0">
                <a:latin typeface="Arial" pitchFamily="34" charset="0"/>
                <a:cs typeface="Arial" pitchFamily="34" charset="0"/>
              </a:rPr>
              <a:t>• Design Verification progress</a:t>
            </a:r>
          </a:p>
          <a:p>
            <a:r>
              <a:rPr lang="en-US" dirty="0">
                <a:latin typeface="Arial" pitchFamily="34" charset="0"/>
                <a:cs typeface="Arial" pitchFamily="34" charset="0"/>
              </a:rPr>
              <a:t>A major function of Design Reviews is the tracking of design verification progress. The supplier</a:t>
            </a:r>
          </a:p>
          <a:p>
            <a:r>
              <a:rPr lang="en-US" dirty="0">
                <a:latin typeface="Arial" pitchFamily="34" charset="0"/>
                <a:cs typeface="Arial" pitchFamily="34" charset="0"/>
              </a:rPr>
              <a:t>should track design verification progress through the use of a plan and report format, referred to as</a:t>
            </a:r>
          </a:p>
          <a:p>
            <a:r>
              <a:rPr lang="en-US" dirty="0">
                <a:latin typeface="Arial" pitchFamily="34" charset="0"/>
                <a:cs typeface="Arial" pitchFamily="34" charset="0"/>
              </a:rPr>
              <a:t>Design Verification Plan and Report (DVP&amp;R) by Chrysler and Ford. The plan and report is a formal</a:t>
            </a:r>
          </a:p>
          <a:p>
            <a:r>
              <a:rPr lang="en-US" dirty="0">
                <a:latin typeface="Arial" pitchFamily="34" charset="0"/>
                <a:cs typeface="Arial" pitchFamily="34" charset="0"/>
              </a:rPr>
              <a:t>method to assure:</a:t>
            </a:r>
          </a:p>
          <a:p>
            <a:r>
              <a:rPr lang="en-US" dirty="0">
                <a:latin typeface="Arial" pitchFamily="34" charset="0"/>
                <a:cs typeface="Arial" pitchFamily="34" charset="0"/>
              </a:rPr>
              <a:t>• Design verification</a:t>
            </a:r>
          </a:p>
          <a:p>
            <a:r>
              <a:rPr lang="en-US" dirty="0">
                <a:latin typeface="Arial" pitchFamily="34" charset="0"/>
                <a:cs typeface="Arial" pitchFamily="34" charset="0"/>
              </a:rPr>
              <a:t>• Product and process validation of components and assemblies through the application of a</a:t>
            </a:r>
          </a:p>
          <a:p>
            <a:r>
              <a:rPr lang="en-US" dirty="0">
                <a:latin typeface="Arial" pitchFamily="34" charset="0"/>
                <a:cs typeface="Arial" pitchFamily="34" charset="0"/>
              </a:rPr>
              <a:t>comprehensive test plan and report.</a:t>
            </a:r>
          </a:p>
          <a:p>
            <a:r>
              <a:rPr lang="en-US" dirty="0">
                <a:latin typeface="Arial" pitchFamily="34" charset="0"/>
                <a:cs typeface="Arial" pitchFamily="34" charset="0"/>
              </a:rPr>
              <a:t>The Product Quality Planning Team is not limited to the items listed. The team should consider and use as appropriate, the analytical techniques listed in Appendix B.</a:t>
            </a:r>
          </a:p>
          <a:p>
            <a:r>
              <a:rPr lang="en-US" b="1" dirty="0">
                <a:latin typeface="Arial" pitchFamily="34" charset="0"/>
                <a:cs typeface="Arial" pitchFamily="34" charset="0"/>
              </a:rPr>
              <a:t>2.5 PROTOTYPE BUILD - CONTROL PLAN</a:t>
            </a:r>
          </a:p>
          <a:p>
            <a:r>
              <a:rPr lang="en-US" dirty="0">
                <a:latin typeface="Arial" pitchFamily="34" charset="0"/>
                <a:cs typeface="Arial" pitchFamily="34" charset="0"/>
              </a:rPr>
              <a:t>Prototype Control Plans are a description of the dimensional measurements and material and functional tests that will occur during prototype build. The Product Quality Planning Team should ensure that a prototype control plan is prepared. Control plan methodology is described in Section 6. A Control Plan Checklist is provided in both Appendix A-8 and Section 6 to assist in the preparation of the prototype control plan. The manufacture of prototype parts provides an excellent opportunity for the team and the customer to evaluate how well the product or service meets Voice of the Customer objectives. All prototypes that are the Product Quality Planning Team’s responsibility should be reviewed to:</a:t>
            </a:r>
          </a:p>
          <a:p>
            <a:r>
              <a:rPr lang="en-US" dirty="0">
                <a:latin typeface="Arial" pitchFamily="34" charset="0"/>
                <a:cs typeface="Arial" pitchFamily="34" charset="0"/>
              </a:rPr>
              <a:t>• Assure that the product or service meets specification and report data as required.</a:t>
            </a:r>
          </a:p>
          <a:p>
            <a:r>
              <a:rPr lang="en-US" dirty="0">
                <a:latin typeface="Arial" pitchFamily="34" charset="0"/>
                <a:cs typeface="Arial" pitchFamily="34" charset="0"/>
              </a:rPr>
              <a:t>• Ensure that particular attention has been given to special product and process characteristics.</a:t>
            </a:r>
          </a:p>
          <a:p>
            <a:r>
              <a:rPr lang="en-US" dirty="0">
                <a:latin typeface="Arial" pitchFamily="34" charset="0"/>
                <a:cs typeface="Arial" pitchFamily="34" charset="0"/>
              </a:rPr>
              <a:t>• Use data and experience to establish preliminary process parameters and packaging requirements.</a:t>
            </a:r>
          </a:p>
          <a:p>
            <a:r>
              <a:rPr lang="en-US" dirty="0">
                <a:latin typeface="Arial" pitchFamily="34" charset="0"/>
                <a:cs typeface="Arial" pitchFamily="34" charset="0"/>
              </a:rPr>
              <a:t>• Communicate any concerns, deviations, and/or cost impact to the customer.</a:t>
            </a:r>
          </a:p>
          <a:p>
            <a:r>
              <a:rPr lang="en-US" b="1" dirty="0">
                <a:latin typeface="Arial" pitchFamily="34" charset="0"/>
                <a:cs typeface="Arial" pitchFamily="34" charset="0"/>
              </a:rPr>
              <a:t>2.6 ENGINEERING DRAWINGS (Including Math Data)</a:t>
            </a:r>
          </a:p>
          <a:p>
            <a:r>
              <a:rPr lang="en-US" dirty="0">
                <a:latin typeface="Arial" pitchFamily="34" charset="0"/>
                <a:cs typeface="Arial" pitchFamily="34" charset="0"/>
              </a:rPr>
              <a:t>Customer designs do not preclude the planning team’s responsibility to review engineering drawings in the following manner. Engineering drawings may include special (governmental regulatory and safety) characteristics that must be shown on the control plan. When customer engineering drawings are</a:t>
            </a:r>
          </a:p>
          <a:p>
            <a:r>
              <a:rPr lang="en-US" dirty="0">
                <a:latin typeface="Arial" pitchFamily="34" charset="0"/>
                <a:cs typeface="Arial" pitchFamily="34" charset="0"/>
              </a:rPr>
              <a:t>nonexistent, the controlling drawings should be reviewed by the planning team to determine which characteristics affect fit, function, durability and/or governmental regulatory safety requirements. Drawings should be reviewed to determine if there is sufficient information for a dimensional layout of</a:t>
            </a:r>
          </a:p>
          <a:p>
            <a:r>
              <a:rPr lang="en-US" dirty="0">
                <a:latin typeface="Arial" pitchFamily="34" charset="0"/>
                <a:cs typeface="Arial" pitchFamily="34" charset="0"/>
              </a:rPr>
              <a:t>the individual parts. Control or datum surfaces/locators should be clearly identified so that appropriate functional gages and equipment can be designed for ongoing controls. Dimensions should be evaluated to assure feasibility and compatibility with industry manufacturing and measuring standards. If appropriate, the team should assure that math data is compatible with the customer’s system for effective two-way communications.</a:t>
            </a:r>
          </a:p>
          <a:p>
            <a:r>
              <a:rPr lang="en-US" b="1" dirty="0">
                <a:latin typeface="Arial" pitchFamily="34" charset="0"/>
                <a:cs typeface="Arial" pitchFamily="34" charset="0"/>
              </a:rPr>
              <a:t>2.7 ENGINEERING SPECIFICATIONS</a:t>
            </a:r>
          </a:p>
          <a:p>
            <a:r>
              <a:rPr lang="en-US" dirty="0">
                <a:latin typeface="Arial" pitchFamily="34" charset="0"/>
                <a:cs typeface="Arial" pitchFamily="34" charset="0"/>
              </a:rPr>
              <a:t>A detailed review and understanding of the controlling specifications will help the Product Quality Planning Team to identify the functional, durability and appearance requirements of the subject component or assembly. Sample size, frequency, and acceptance criteria of these parameters are generally defined in the in-process test section of the Engineering Specification. Otherwise, the sample size and frequency are to be determined by the supplier and listed in the control plan. In either case, the supplier should determine which characteristics affect or control the results that fulfill meeting functional, durability, and appearance requirements.</a:t>
            </a:r>
          </a:p>
          <a:p>
            <a:r>
              <a:rPr lang="en-US" b="1" dirty="0">
                <a:latin typeface="Arial" pitchFamily="34" charset="0"/>
                <a:cs typeface="Arial" pitchFamily="34" charset="0"/>
              </a:rPr>
              <a:t>2.8 MATERIAL SPECIFICATIONS</a:t>
            </a:r>
          </a:p>
          <a:p>
            <a:r>
              <a:rPr lang="en-US" dirty="0">
                <a:latin typeface="Arial" pitchFamily="34" charset="0"/>
                <a:cs typeface="Arial" pitchFamily="34" charset="0"/>
              </a:rPr>
              <a:t>In addition to drawings and performance specifications, material specifications should be reviewed for Special Characteristics relating to physical properties, performance, environmental, handling, and storage requirements. These characteristics should also be included in the control plan.</a:t>
            </a:r>
          </a:p>
          <a:p>
            <a:r>
              <a:rPr lang="en-US" b="1" dirty="0">
                <a:latin typeface="Arial" pitchFamily="34" charset="0"/>
                <a:cs typeface="Arial" pitchFamily="34" charset="0"/>
              </a:rPr>
              <a:t>2.9 DRAWING AND SPECIFICATION CHANGES</a:t>
            </a:r>
          </a:p>
          <a:p>
            <a:r>
              <a:rPr lang="en-US" dirty="0">
                <a:latin typeface="Arial" pitchFamily="34" charset="0"/>
                <a:cs typeface="Arial" pitchFamily="34" charset="0"/>
              </a:rPr>
              <a:t>Where drawing and specification changes are required, the team must ensure that the changes are promptly communicated and properly documented to all affected areas.</a:t>
            </a:r>
          </a:p>
          <a:p>
            <a:endParaRPr lang="en-US" dirty="0">
              <a:latin typeface="Arial" pitchFamily="34" charset="0"/>
              <a:cs typeface="Arial" pitchFamily="34" charset="0"/>
            </a:endParaRPr>
          </a:p>
        </p:txBody>
      </p:sp>
      <p:sp>
        <p:nvSpPr>
          <p:cNvPr id="59396"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5A9DDF26-67CC-4490-AE6E-F957A4F5041A}" type="slidenum">
              <a:rPr lang="en-US" sz="1200">
                <a:solidFill>
                  <a:schemeClr val="tx1"/>
                </a:solidFill>
              </a:rPr>
              <a:pPr eaLnBrk="1" hangingPunct="1"/>
              <a:t>8</a:t>
            </a:fld>
            <a:endParaRPr lang="en-US" sz="1200">
              <a:solidFill>
                <a:schemeClr val="tx1"/>
              </a:solidFill>
            </a:endParaRPr>
          </a:p>
        </p:txBody>
      </p:sp>
    </p:spTree>
    <p:extLst>
      <p:ext uri="{BB962C8B-B14F-4D97-AF65-F5344CB8AC3E}">
        <p14:creationId xmlns:p14="http://schemas.microsoft.com/office/powerpoint/2010/main" val="327486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p:spPr>
        <p:txBody>
          <a:bodyPr/>
          <a:lstStyle/>
          <a:p>
            <a:r>
              <a:rPr lang="en-US" b="1">
                <a:latin typeface="Arial" pitchFamily="34" charset="0"/>
                <a:cs typeface="Arial" pitchFamily="34" charset="0"/>
              </a:rPr>
              <a:t>Outputs APQP</a:t>
            </a:r>
          </a:p>
          <a:p>
            <a:r>
              <a:rPr lang="en-US" b="1">
                <a:latin typeface="Arial" pitchFamily="34" charset="0"/>
                <a:cs typeface="Arial" pitchFamily="34" charset="0"/>
              </a:rPr>
              <a:t>NEW EQUIPMENT, TOOLING AND FACILITIES REQUIREMENTS</a:t>
            </a:r>
          </a:p>
          <a:p>
            <a:r>
              <a:rPr lang="en-US">
                <a:latin typeface="Arial" pitchFamily="34" charset="0"/>
                <a:cs typeface="Arial" pitchFamily="34" charset="0"/>
              </a:rPr>
              <a:t>The DFMEA, Product Assurance Plan and/or Design Reviews may identify new equipment and facilities requirements. The Product Quality Planning Team should address these requirements by adding the items to the Timing Chart. The team should ensure that the new equipment and tooling is capable and delivered on time. Facilities progress should be monitored to assure completion to surpass planned production tryout. Refer to the New Equipment, Tooling and Test Equipment Checklist in Appendix A-3.</a:t>
            </a:r>
          </a:p>
          <a:p>
            <a:r>
              <a:rPr lang="en-US" b="1">
                <a:latin typeface="Arial" pitchFamily="34" charset="0"/>
                <a:cs typeface="Arial" pitchFamily="34" charset="0"/>
              </a:rPr>
              <a:t>2.11 SPECIAL PRODUCT AND PROCESS CHARACTERISTICS</a:t>
            </a:r>
          </a:p>
          <a:p>
            <a:r>
              <a:rPr lang="en-US">
                <a:latin typeface="Arial" pitchFamily="34" charset="0"/>
                <a:cs typeface="Arial" pitchFamily="34" charset="0"/>
              </a:rPr>
              <a:t>In the stage of quality planning described in Section 1.0, the team identified preliminary special product and process characteristics resulting from understanding the Voice of the Customer. The Product Quality Planning Team should build on this listing and reach consensus during the review and</a:t>
            </a:r>
          </a:p>
          <a:p>
            <a:r>
              <a:rPr lang="en-US">
                <a:latin typeface="Arial" pitchFamily="34" charset="0"/>
                <a:cs typeface="Arial" pitchFamily="34" charset="0"/>
              </a:rPr>
              <a:t>development of design features through the evaluation of the technical information. Appendix C contains a table describing the symbols Chrysler, Ford and General Motors use to denote Special Characteristics. The consensus is to be documented on the appropriate Control Plan. The Control Plan Special Characteristics and Data Point Coordinates forms referenced in Section 6, Supplements K and L, are recommended methods to document and update Special Characteristics, as required, to support the Prototype, Pre-Launch, and Production Control Plans. The supplier can use any form that accomplishes the same documentation requirement. Customers may have unique approval requirements. Refer to </a:t>
            </a:r>
            <a:r>
              <a:rPr lang="en-US" i="1">
                <a:latin typeface="Arial" pitchFamily="34" charset="0"/>
                <a:cs typeface="Arial" pitchFamily="34" charset="0"/>
              </a:rPr>
              <a:t>Chrysler, Ford, and General Motors Quality System Requirements, </a:t>
            </a:r>
            <a:r>
              <a:rPr lang="en-US">
                <a:latin typeface="Arial" pitchFamily="34" charset="0"/>
                <a:cs typeface="Arial" pitchFamily="34" charset="0"/>
              </a:rPr>
              <a:t>Section III for details.</a:t>
            </a:r>
          </a:p>
          <a:p>
            <a:r>
              <a:rPr lang="en-US" b="1">
                <a:latin typeface="Arial" pitchFamily="34" charset="0"/>
                <a:cs typeface="Arial" pitchFamily="34" charset="0"/>
              </a:rPr>
              <a:t>2.12 GAGES/TESTING EQUIPMENT REQUIREMENTS</a:t>
            </a:r>
          </a:p>
          <a:p>
            <a:r>
              <a:rPr lang="en-US">
                <a:latin typeface="Arial" pitchFamily="34" charset="0"/>
                <a:cs typeface="Arial" pitchFamily="34" charset="0"/>
              </a:rPr>
              <a:t>Gages/testing equipment requirements may also be identified at this time. The Product Quality Planning Team should add these requirements to the Timing Chart. Progress will then be monitored to assure that required timing is met.</a:t>
            </a:r>
          </a:p>
          <a:p>
            <a:r>
              <a:rPr lang="en-US" b="1">
                <a:latin typeface="Arial" pitchFamily="34" charset="0"/>
                <a:cs typeface="Arial" pitchFamily="34" charset="0"/>
              </a:rPr>
              <a:t>2.13 TEAM FEASIBILITY COMMITMENT AND MANAGEMENT SUPPORT</a:t>
            </a:r>
          </a:p>
          <a:p>
            <a:r>
              <a:rPr lang="en-US">
                <a:latin typeface="Arial" pitchFamily="34" charset="0"/>
                <a:cs typeface="Arial" pitchFamily="34" charset="0"/>
              </a:rPr>
              <a:t>The Product Quality Planning Team must assess the feasibility of the proposed design at this time. Customer design ownership does not preclude the supplier’s obligation to assess design feasibility. The team must be satisfied that the proposed design can be manufactured, assembled, tested, packaged, and delivered in sufficient quantity, at an acceptable cost to the customer on schedule. The Design Information Checklist in Appendix A-2 allows the team to review its efforts in this section and make an evaluation of its effectiveness. This checklist will also serve as a basis for the open issues discussed</a:t>
            </a:r>
          </a:p>
          <a:p>
            <a:r>
              <a:rPr lang="en-US">
                <a:latin typeface="Arial" pitchFamily="34" charset="0"/>
                <a:cs typeface="Arial" pitchFamily="34" charset="0"/>
              </a:rPr>
              <a:t>in the Team Feasibility Commitment, Appendix E. The team consensus that the proposed design is feasible should be documented along with all open issues that require resolution and presented to management for their support. The Team Feasibility Commitment form shown in Appendix E is an example of the type of written record recommended.</a:t>
            </a:r>
          </a:p>
        </p:txBody>
      </p:sp>
      <p:sp>
        <p:nvSpPr>
          <p:cNvPr id="61444"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1E729B8F-A271-4C01-AF59-491E1190F987}" type="slidenum">
              <a:rPr lang="en-US" sz="1200">
                <a:solidFill>
                  <a:schemeClr val="tx1"/>
                </a:solidFill>
              </a:rPr>
              <a:pPr eaLnBrk="1" hangingPunct="1"/>
              <a:t>9</a:t>
            </a:fld>
            <a:endParaRPr lang="en-US" sz="1200">
              <a:solidFill>
                <a:schemeClr val="tx1"/>
              </a:solidFill>
            </a:endParaRPr>
          </a:p>
        </p:txBody>
      </p:sp>
    </p:spTree>
    <p:extLst>
      <p:ext uri="{BB962C8B-B14F-4D97-AF65-F5344CB8AC3E}">
        <p14:creationId xmlns:p14="http://schemas.microsoft.com/office/powerpoint/2010/main" val="15781841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r>
              <a:rPr lang="en-US">
                <a:latin typeface="Arial" pitchFamily="34" charset="0"/>
                <a:cs typeface="Arial" pitchFamily="34" charset="0"/>
              </a:rPr>
              <a:t>This phase discusses the major features of </a:t>
            </a:r>
            <a:r>
              <a:rPr lang="en-US" b="1">
                <a:latin typeface="Arial" pitchFamily="34" charset="0"/>
                <a:cs typeface="Arial" pitchFamily="34" charset="0"/>
              </a:rPr>
              <a:t>developing a manufacturing system and its related control plans to achieve quality products. </a:t>
            </a:r>
            <a:r>
              <a:rPr lang="en-US">
                <a:latin typeface="Arial" pitchFamily="34" charset="0"/>
                <a:cs typeface="Arial" pitchFamily="34" charset="0"/>
              </a:rPr>
              <a:t>The tasks to be accomplished at this step of the product quality planning process depend upon the successful completion of the prior stages contained in the first two sections. This next step is designed to ensure the comprehensive development of an effective manufacturing system. The manufacturing system must assure that customer requirements, needs and expectations are met.</a:t>
            </a:r>
          </a:p>
          <a:p>
            <a:r>
              <a:rPr lang="en-US" b="1">
                <a:latin typeface="Arial" pitchFamily="34" charset="0"/>
                <a:cs typeface="Arial" pitchFamily="34" charset="0"/>
              </a:rPr>
              <a:t>3.1 PACKAGING STANDARDS</a:t>
            </a:r>
          </a:p>
          <a:p>
            <a:r>
              <a:rPr lang="en-US">
                <a:latin typeface="Arial" pitchFamily="34" charset="0"/>
                <a:cs typeface="Arial" pitchFamily="34" charset="0"/>
              </a:rPr>
              <a:t>The customer will usually have packaging standards that should be incorporated into any packaging specifications for the product. If none are provided, the packaging design should ensure product integrity at point of use.</a:t>
            </a:r>
          </a:p>
          <a:p>
            <a:r>
              <a:rPr lang="en-US" b="1">
                <a:latin typeface="Arial" pitchFamily="34" charset="0"/>
                <a:cs typeface="Arial" pitchFamily="34" charset="0"/>
              </a:rPr>
              <a:t>3.2 PRODUCT/PROCESS QUALITY SYSTEM REVIEW</a:t>
            </a:r>
          </a:p>
          <a:p>
            <a:r>
              <a:rPr lang="en-US">
                <a:latin typeface="Arial" pitchFamily="34" charset="0"/>
                <a:cs typeface="Arial" pitchFamily="34" charset="0"/>
              </a:rPr>
              <a:t>The Product Quality Planning Team should review the manufacturing location’s </a:t>
            </a:r>
            <a:r>
              <a:rPr lang="en-US" i="1">
                <a:latin typeface="Arial" pitchFamily="34" charset="0"/>
                <a:cs typeface="Arial" pitchFamily="34" charset="0"/>
              </a:rPr>
              <a:t>Quality System Manual</a:t>
            </a:r>
            <a:r>
              <a:rPr lang="en-US">
                <a:latin typeface="Arial" pitchFamily="34" charset="0"/>
                <a:cs typeface="Arial" pitchFamily="34" charset="0"/>
              </a:rPr>
              <a:t>. Any additional controls and/or procedural changes required to produce the product should be updated in the </a:t>
            </a:r>
            <a:r>
              <a:rPr lang="en-US" i="1">
                <a:latin typeface="Arial" pitchFamily="34" charset="0"/>
                <a:cs typeface="Arial" pitchFamily="34" charset="0"/>
              </a:rPr>
              <a:t>Quality System Manual </a:t>
            </a:r>
            <a:r>
              <a:rPr lang="en-US">
                <a:latin typeface="Arial" pitchFamily="34" charset="0"/>
                <a:cs typeface="Arial" pitchFamily="34" charset="0"/>
              </a:rPr>
              <a:t>and should also be included in the manufacturing control plan.</a:t>
            </a:r>
          </a:p>
          <a:p>
            <a:r>
              <a:rPr lang="en-US">
                <a:latin typeface="Arial" pitchFamily="34" charset="0"/>
                <a:cs typeface="Arial" pitchFamily="34" charset="0"/>
              </a:rPr>
              <a:t>This is an opportunity for the Product Quality Planning Team to improve the existing quality system based on customer input, team expertise, and previous experience. The Product/Process Quality Checklist provided in Appendix A-4 can be used by the Product Quality Planning Team to assist in its evaluation.</a:t>
            </a:r>
          </a:p>
          <a:p>
            <a:r>
              <a:rPr lang="en-US" b="1">
                <a:latin typeface="Arial" pitchFamily="34" charset="0"/>
                <a:cs typeface="Arial" pitchFamily="34" charset="0"/>
              </a:rPr>
              <a:t>3.3 PROCESS FLOW CHART</a:t>
            </a:r>
          </a:p>
          <a:p>
            <a:r>
              <a:rPr lang="en-US">
                <a:latin typeface="Arial" pitchFamily="34" charset="0"/>
                <a:cs typeface="Arial" pitchFamily="34" charset="0"/>
              </a:rPr>
              <a:t>The process flow chart is a schematic representation of the current or proposed process flow. It can be used to analyze sources of variations of machines, materials, methods, and manpower from the beginning to end of a manufacturing or assembly process. It is used to emphasize the impact of sources of variation on the process. The flow chart helps to analyze the total process rather than individual steps in the process. The flow chart assists the Product Quality Planning Team to focus on the process when conducting the PFMEA and designing the Control Plan. The Process Flow Chart Checklist in Appendix A-6 can be used by the Product Quality Planning Team to assist in its evaluation.</a:t>
            </a:r>
          </a:p>
          <a:p>
            <a:r>
              <a:rPr lang="en-US" b="1">
                <a:latin typeface="Arial" pitchFamily="34" charset="0"/>
                <a:cs typeface="Arial" pitchFamily="34" charset="0"/>
              </a:rPr>
              <a:t>3.4 FLOOR PLAN LAYOUT</a:t>
            </a:r>
          </a:p>
          <a:p>
            <a:r>
              <a:rPr lang="en-US">
                <a:latin typeface="Arial" pitchFamily="34" charset="0"/>
                <a:cs typeface="Arial" pitchFamily="34" charset="0"/>
              </a:rPr>
              <a:t>The floor plan should be developed and reviewed to determine the acceptability of inspection points, control chart location, applicability of visual aids, interim repair stations, and storage areas to contain defective material. All material flow should be keyed to the process flow chart and control plan. The</a:t>
            </a:r>
          </a:p>
          <a:p>
            <a:r>
              <a:rPr lang="en-US">
                <a:latin typeface="Arial" pitchFamily="34" charset="0"/>
                <a:cs typeface="Arial" pitchFamily="34" charset="0"/>
              </a:rPr>
              <a:t>Floor Plan Checklist in Appendix A-5 can be used by the Product Quality Planning Team to assist in its evaluation.</a:t>
            </a:r>
          </a:p>
          <a:p>
            <a:r>
              <a:rPr lang="en-US" b="1">
                <a:latin typeface="Arial" pitchFamily="34" charset="0"/>
                <a:cs typeface="Arial" pitchFamily="34" charset="0"/>
              </a:rPr>
              <a:t>3.5 CHARACTERISTICS MATRIX</a:t>
            </a:r>
          </a:p>
          <a:p>
            <a:r>
              <a:rPr lang="en-US">
                <a:latin typeface="Arial" pitchFamily="34" charset="0"/>
                <a:cs typeface="Arial" pitchFamily="34" charset="0"/>
              </a:rPr>
              <a:t>A characteristics matrix is a recommended analytical technique for displaying the relationship between process parameters and manufacturing stations. See Analytical Techniques in Appendix B for further detail.</a:t>
            </a:r>
          </a:p>
          <a:p>
            <a:r>
              <a:rPr lang="en-US" b="1">
                <a:latin typeface="Arial" pitchFamily="34" charset="0"/>
                <a:cs typeface="Arial" pitchFamily="34" charset="0"/>
              </a:rPr>
              <a:t>PROCESS FAILURE MODE AND EFFECTS ANALYSIS</a:t>
            </a:r>
          </a:p>
          <a:p>
            <a:r>
              <a:rPr lang="en-US">
                <a:latin typeface="Arial" pitchFamily="34" charset="0"/>
                <a:cs typeface="Arial" pitchFamily="34" charset="0"/>
              </a:rPr>
              <a:t>A PFMEA should be conducted during product quality planning and before beginning production. It is a disciplined review and analysis of a new/revised process and is conducted to anticipate, resolve, or monitor potential process problems for a new/revised product program. A PFMEA is a living document and needs to be reviewed and updated as new failure modes are discovered. For further information on the creation and maintenance of PFMEAs refer to </a:t>
            </a:r>
            <a:r>
              <a:rPr lang="en-US" i="1">
                <a:latin typeface="Arial" pitchFamily="34" charset="0"/>
                <a:cs typeface="Arial" pitchFamily="34" charset="0"/>
              </a:rPr>
              <a:t>Chrysler, Ford and General Motors Potential Failure Mode and Effects Analysis </a:t>
            </a:r>
            <a:r>
              <a:rPr lang="en-US">
                <a:latin typeface="Arial" pitchFamily="34" charset="0"/>
                <a:cs typeface="Arial" pitchFamily="34" charset="0"/>
              </a:rPr>
              <a:t>(FMEA) reference manual. The Process FMEA Checklist in Appendix A-7 can be used by the Product Quality Planning Team to assist in its evaluation.</a:t>
            </a:r>
          </a:p>
          <a:p>
            <a:r>
              <a:rPr lang="en-US" b="1">
                <a:latin typeface="Arial" pitchFamily="34" charset="0"/>
                <a:cs typeface="Arial" pitchFamily="34" charset="0"/>
              </a:rPr>
              <a:t>3.7 PRE-LAUNCH CONTROL PLAN</a:t>
            </a:r>
          </a:p>
          <a:p>
            <a:r>
              <a:rPr lang="en-US">
                <a:latin typeface="Arial" pitchFamily="34" charset="0"/>
                <a:cs typeface="Arial" pitchFamily="34" charset="0"/>
              </a:rPr>
              <a:t>Pre-launch Control Plans are a description of the dimensional measurements and material and functional tests that will occur after prototype and before full production. The pre-launch control plan should include additional product/process controls to be implemented until the production process is validated. The purpose of the pre-launch control plan is to contain potential nonconformances during or prior to initial production runs. Examples are:</a:t>
            </a:r>
          </a:p>
          <a:p>
            <a:r>
              <a:rPr lang="en-US">
                <a:latin typeface="Arial" pitchFamily="34" charset="0"/>
                <a:cs typeface="Arial" pitchFamily="34" charset="0"/>
              </a:rPr>
              <a:t>• More frequent inspection</a:t>
            </a:r>
          </a:p>
          <a:p>
            <a:r>
              <a:rPr lang="en-US">
                <a:latin typeface="Arial" pitchFamily="34" charset="0"/>
                <a:cs typeface="Arial" pitchFamily="34" charset="0"/>
              </a:rPr>
              <a:t>• More in-process and final check points</a:t>
            </a:r>
          </a:p>
          <a:p>
            <a:r>
              <a:rPr lang="en-US">
                <a:latin typeface="Arial" pitchFamily="34" charset="0"/>
                <a:cs typeface="Arial" pitchFamily="34" charset="0"/>
              </a:rPr>
              <a:t>• Statistical evaluations</a:t>
            </a:r>
          </a:p>
          <a:p>
            <a:r>
              <a:rPr lang="en-US">
                <a:latin typeface="Arial" pitchFamily="34" charset="0"/>
                <a:cs typeface="Arial" pitchFamily="34" charset="0"/>
              </a:rPr>
              <a:t>• Increased audits</a:t>
            </a:r>
          </a:p>
          <a:p>
            <a:r>
              <a:rPr lang="en-US">
                <a:latin typeface="Arial" pitchFamily="34" charset="0"/>
                <a:cs typeface="Arial" pitchFamily="34" charset="0"/>
              </a:rPr>
              <a:t>For further information on the creation and maintenance of control plans refer to Section 6. The Control Plan Checklist in Appendix A-8 can be used by the Product Quality Planning Team to assist in its evaluation.</a:t>
            </a:r>
          </a:p>
          <a:p>
            <a:r>
              <a:rPr lang="en-US" b="1">
                <a:latin typeface="Arial" pitchFamily="34" charset="0"/>
                <a:cs typeface="Arial" pitchFamily="34" charset="0"/>
              </a:rPr>
              <a:t>3.8 PROCESS INSTRUCTIONS</a:t>
            </a:r>
          </a:p>
          <a:p>
            <a:r>
              <a:rPr lang="en-US">
                <a:latin typeface="Arial" pitchFamily="34" charset="0"/>
                <a:cs typeface="Arial" pitchFamily="34" charset="0"/>
              </a:rPr>
              <a:t>The Product Quality Planning Team should ensure that understandable process instructions provide sufficient detail for all operating personnel who have direct responsibility for the operation of the processes. These instructions should be developed from the following sources:</a:t>
            </a:r>
          </a:p>
          <a:p>
            <a:r>
              <a:rPr lang="en-US">
                <a:latin typeface="Arial" pitchFamily="34" charset="0"/>
                <a:cs typeface="Arial" pitchFamily="34" charset="0"/>
              </a:rPr>
              <a:t>• FMEAs</a:t>
            </a:r>
          </a:p>
          <a:p>
            <a:r>
              <a:rPr lang="en-US">
                <a:latin typeface="Arial" pitchFamily="34" charset="0"/>
                <a:cs typeface="Arial" pitchFamily="34" charset="0"/>
              </a:rPr>
              <a:t>• Control plan(s)</a:t>
            </a:r>
          </a:p>
          <a:p>
            <a:r>
              <a:rPr lang="en-US">
                <a:latin typeface="Arial" pitchFamily="34" charset="0"/>
                <a:cs typeface="Arial" pitchFamily="34" charset="0"/>
              </a:rPr>
              <a:t>• Engineering drawings, performance specifications, material specifications, visual standards and</a:t>
            </a:r>
          </a:p>
          <a:p>
            <a:r>
              <a:rPr lang="en-US">
                <a:latin typeface="Arial" pitchFamily="34" charset="0"/>
                <a:cs typeface="Arial" pitchFamily="34" charset="0"/>
              </a:rPr>
              <a:t>industry standards</a:t>
            </a:r>
          </a:p>
          <a:p>
            <a:r>
              <a:rPr lang="en-US">
                <a:latin typeface="Arial" pitchFamily="34" charset="0"/>
                <a:cs typeface="Arial" pitchFamily="34" charset="0"/>
              </a:rPr>
              <a:t>• Process flow chart</a:t>
            </a:r>
          </a:p>
          <a:p>
            <a:r>
              <a:rPr lang="en-US">
                <a:latin typeface="Arial" pitchFamily="34" charset="0"/>
                <a:cs typeface="Arial" pitchFamily="34" charset="0"/>
              </a:rPr>
              <a:t>• Floor plan layout</a:t>
            </a:r>
          </a:p>
          <a:p>
            <a:r>
              <a:rPr lang="en-US">
                <a:latin typeface="Arial" pitchFamily="34" charset="0"/>
                <a:cs typeface="Arial" pitchFamily="34" charset="0"/>
              </a:rPr>
              <a:t>• Characteristics matrix</a:t>
            </a:r>
          </a:p>
          <a:p>
            <a:r>
              <a:rPr lang="en-US">
                <a:latin typeface="Arial" pitchFamily="34" charset="0"/>
                <a:cs typeface="Arial" pitchFamily="34" charset="0"/>
              </a:rPr>
              <a:t>Packaging Standards</a:t>
            </a:r>
          </a:p>
          <a:p>
            <a:r>
              <a:rPr lang="en-US">
                <a:latin typeface="Arial" pitchFamily="34" charset="0"/>
                <a:cs typeface="Arial" pitchFamily="34" charset="0"/>
              </a:rPr>
              <a:t>• Process parameters</a:t>
            </a:r>
          </a:p>
          <a:p>
            <a:r>
              <a:rPr lang="en-US">
                <a:latin typeface="Arial" pitchFamily="34" charset="0"/>
                <a:cs typeface="Arial" pitchFamily="34" charset="0"/>
              </a:rPr>
              <a:t>• Producer expertise and knowledge of the processes and products</a:t>
            </a:r>
          </a:p>
          <a:p>
            <a:r>
              <a:rPr lang="en-US">
                <a:latin typeface="Arial" pitchFamily="34" charset="0"/>
                <a:cs typeface="Arial" pitchFamily="34" charset="0"/>
              </a:rPr>
              <a:t>• Handling requirements</a:t>
            </a:r>
          </a:p>
          <a:p>
            <a:r>
              <a:rPr lang="en-US">
                <a:latin typeface="Arial" pitchFamily="34" charset="0"/>
                <a:cs typeface="Arial" pitchFamily="34" charset="0"/>
              </a:rPr>
              <a:t>• Operators of the Process</a:t>
            </a:r>
          </a:p>
          <a:p>
            <a:r>
              <a:rPr lang="en-US">
                <a:latin typeface="Arial" pitchFamily="34" charset="0"/>
                <a:cs typeface="Arial" pitchFamily="34" charset="0"/>
              </a:rPr>
              <a:t>The process instructions for standard operating procedures should be posted and should include set-up parameters such as: machine speeds, feeds, cycle times, etc., and should be accessible to the operators and supervisors. Additional information for process instruction preparation can be found in the </a:t>
            </a:r>
            <a:r>
              <a:rPr lang="en-US" i="1">
                <a:latin typeface="Arial" pitchFamily="34" charset="0"/>
                <a:cs typeface="Arial" pitchFamily="34" charset="0"/>
              </a:rPr>
              <a:t>Chrysler, Ford, and General Motors Quality System Requirements</a:t>
            </a:r>
            <a:r>
              <a:rPr lang="en-US">
                <a:latin typeface="Arial" pitchFamily="34" charset="0"/>
                <a:cs typeface="Arial" pitchFamily="34" charset="0"/>
              </a:rPr>
              <a:t>.</a:t>
            </a:r>
          </a:p>
          <a:p>
            <a:r>
              <a:rPr lang="en-US" b="1">
                <a:latin typeface="Arial" pitchFamily="34" charset="0"/>
                <a:cs typeface="Arial" pitchFamily="34" charset="0"/>
              </a:rPr>
              <a:t>3.9 MEASUREMENT SYSTEMS ANALYSIS PLAN</a:t>
            </a:r>
          </a:p>
          <a:p>
            <a:r>
              <a:rPr lang="en-US">
                <a:latin typeface="Arial" pitchFamily="34" charset="0"/>
                <a:cs typeface="Arial" pitchFamily="34" charset="0"/>
              </a:rPr>
              <a:t>The Product Quality Planning Team should ensure that a plan to accomplish the required measurement systems analysis is developed. This plan should include, at a minimum, the responsibility to ensure gage linearity, accuracy, repeatability, reproducibility, and correlation for duplicate gages. Refer to the</a:t>
            </a:r>
          </a:p>
          <a:p>
            <a:r>
              <a:rPr lang="en-US" i="1">
                <a:latin typeface="Arial" pitchFamily="34" charset="0"/>
                <a:cs typeface="Arial" pitchFamily="34" charset="0"/>
              </a:rPr>
              <a:t>Chrysler, Ford, and General Motors Measurement Systems Analysis Reference Manual</a:t>
            </a:r>
            <a:r>
              <a:rPr lang="en-US">
                <a:latin typeface="Arial" pitchFamily="34" charset="0"/>
                <a:cs typeface="Arial" pitchFamily="34" charset="0"/>
              </a:rPr>
              <a:t>.</a:t>
            </a:r>
          </a:p>
          <a:p>
            <a:r>
              <a:rPr lang="en-US" b="1">
                <a:latin typeface="Arial" pitchFamily="34" charset="0"/>
                <a:cs typeface="Arial" pitchFamily="34" charset="0"/>
              </a:rPr>
              <a:t>3.10 PRELIMINARY PROCESS CAPABILITY STUDY PLAN</a:t>
            </a:r>
          </a:p>
          <a:p>
            <a:r>
              <a:rPr lang="en-US">
                <a:latin typeface="Arial" pitchFamily="34" charset="0"/>
                <a:cs typeface="Arial" pitchFamily="34" charset="0"/>
              </a:rPr>
              <a:t>The Product Quality Planning Team should ensure the development of a preliminary process capability plan. The characteristics identified in the control plan will serve as the basis for the preliminary process capability study plan. Reference the </a:t>
            </a:r>
            <a:r>
              <a:rPr lang="en-US" i="1">
                <a:latin typeface="Arial" pitchFamily="34" charset="0"/>
                <a:cs typeface="Arial" pitchFamily="34" charset="0"/>
              </a:rPr>
              <a:t>Chrysler, Ford, and General Motors Production Part</a:t>
            </a:r>
          </a:p>
          <a:p>
            <a:r>
              <a:rPr lang="en-US" i="1">
                <a:latin typeface="Arial" pitchFamily="34" charset="0"/>
                <a:cs typeface="Arial" pitchFamily="34" charset="0"/>
              </a:rPr>
              <a:t>Approval Process </a:t>
            </a:r>
            <a:r>
              <a:rPr lang="en-US">
                <a:latin typeface="Arial" pitchFamily="34" charset="0"/>
                <a:cs typeface="Arial" pitchFamily="34" charset="0"/>
              </a:rPr>
              <a:t>manual and </a:t>
            </a:r>
            <a:r>
              <a:rPr lang="en-US" i="1">
                <a:latin typeface="Arial" pitchFamily="34" charset="0"/>
                <a:cs typeface="Arial" pitchFamily="34" charset="0"/>
              </a:rPr>
              <a:t>Chrysler, Ford, and General Motors Fundamental Statistical Process Control Reference Manual </a:t>
            </a:r>
            <a:r>
              <a:rPr lang="en-US">
                <a:latin typeface="Arial" pitchFamily="34" charset="0"/>
                <a:cs typeface="Arial" pitchFamily="34" charset="0"/>
              </a:rPr>
              <a:t>for further definition.</a:t>
            </a:r>
          </a:p>
          <a:p>
            <a:r>
              <a:rPr lang="en-US" b="1">
                <a:latin typeface="Arial" pitchFamily="34" charset="0"/>
                <a:cs typeface="Arial" pitchFamily="34" charset="0"/>
              </a:rPr>
              <a:t>3.11 PACKAGING SPECIFICATIONS</a:t>
            </a:r>
          </a:p>
          <a:p>
            <a:r>
              <a:rPr lang="en-US">
                <a:latin typeface="Arial" pitchFamily="34" charset="0"/>
                <a:cs typeface="Arial" pitchFamily="34" charset="0"/>
              </a:rPr>
              <a:t>The Product Quality Planning Team should ensure that individual product packaging (including interior partitions) is designed and developed. Customer packaging standards or generic packaging requirements should be used when appropriate. In all cases the packaging design must assure that the</a:t>
            </a:r>
          </a:p>
          <a:p>
            <a:r>
              <a:rPr lang="en-US">
                <a:latin typeface="Arial" pitchFamily="34" charset="0"/>
                <a:cs typeface="Arial" pitchFamily="34" charset="0"/>
              </a:rPr>
              <a:t>product performance and characteristics will remain unchanged during packing, transit, and unpacking. The packaging should have compatibility with all material handling equipment including robots.</a:t>
            </a:r>
          </a:p>
          <a:p>
            <a:r>
              <a:rPr lang="en-US" b="1">
                <a:latin typeface="Arial" pitchFamily="34" charset="0"/>
                <a:cs typeface="Arial" pitchFamily="34" charset="0"/>
              </a:rPr>
              <a:t>3.12 MANAGEMENT SUPPORT</a:t>
            </a:r>
          </a:p>
          <a:p>
            <a:r>
              <a:rPr lang="en-US">
                <a:latin typeface="Arial" pitchFamily="34" charset="0"/>
                <a:cs typeface="Arial" pitchFamily="34" charset="0"/>
              </a:rPr>
              <a:t>The Product Quality Planning Team is required to schedule the formal review designed to reinforce management commitment at the conclusion of the process design and development phase. The purpose of this review is to inform upper management of program status and gain their commitment to</a:t>
            </a:r>
          </a:p>
          <a:p>
            <a:r>
              <a:rPr lang="en-US">
                <a:latin typeface="Arial" pitchFamily="34" charset="0"/>
                <a:cs typeface="Arial" pitchFamily="34" charset="0"/>
              </a:rPr>
              <a:t>assist in resolution of any open issues.</a:t>
            </a:r>
          </a:p>
          <a:p>
            <a:endParaRPr lang="en-US">
              <a:latin typeface="Arial" pitchFamily="34" charset="0"/>
              <a:cs typeface="Arial" pitchFamily="34" charset="0"/>
            </a:endParaRPr>
          </a:p>
        </p:txBody>
      </p:sp>
      <p:sp>
        <p:nvSpPr>
          <p:cNvPr id="63492"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6CE6DB14-D16A-4CDD-8A4B-E4FCE0180EBF}" type="slidenum">
              <a:rPr lang="en-US" sz="1200">
                <a:solidFill>
                  <a:schemeClr val="tx1"/>
                </a:solidFill>
              </a:rPr>
              <a:pPr eaLnBrk="1" hangingPunct="1"/>
              <a:t>10</a:t>
            </a:fld>
            <a:endParaRPr lang="en-US" sz="1200">
              <a:solidFill>
                <a:schemeClr val="tx1"/>
              </a:solidFill>
            </a:endParaRPr>
          </a:p>
        </p:txBody>
      </p:sp>
    </p:spTree>
    <p:extLst>
      <p:ext uri="{BB962C8B-B14F-4D97-AF65-F5344CB8AC3E}">
        <p14:creationId xmlns:p14="http://schemas.microsoft.com/office/powerpoint/2010/main" val="2664299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p:txBody>
          <a:bodyPr/>
          <a:lstStyle/>
          <a:p>
            <a:pPr>
              <a:defRPr/>
            </a:pPr>
            <a:r>
              <a:rPr lang="en-US" dirty="0">
                <a:latin typeface="Arial" pitchFamily="34" charset="0"/>
                <a:cs typeface="Arial" pitchFamily="34" charset="0"/>
              </a:rPr>
              <a:t>This section discusses the major features of validating the manufacturing process through an evaluation of a production trial run. During a production trial run, the Product Quality Planning Team should validate that the control plan and process flow chart are being followed and the products meet customer requirements. Additional concerns should be identified for investigation and resolution prior to regular production runs.</a:t>
            </a:r>
          </a:p>
          <a:p>
            <a:pPr>
              <a:defRPr/>
            </a:pPr>
            <a:r>
              <a:rPr lang="en-US" b="1" dirty="0">
                <a:latin typeface="Arial" pitchFamily="34" charset="0"/>
                <a:cs typeface="Arial" pitchFamily="34" charset="0"/>
              </a:rPr>
              <a:t>PRODUCTION TRIAL RUN</a:t>
            </a:r>
          </a:p>
          <a:p>
            <a:pPr>
              <a:defRPr/>
            </a:pPr>
            <a:r>
              <a:rPr lang="en-US" dirty="0">
                <a:latin typeface="Arial" pitchFamily="34" charset="0"/>
                <a:cs typeface="Arial" pitchFamily="34" charset="0"/>
              </a:rPr>
              <a:t>Significant production run must be conducted using production tooling, equipment, environment (including production operators), facility, and cycle time. The validation of the effectiveness of the manufacturing process begins with the production trial run. The minimum quantity for a production trial run is usually set by the customer but can be exceeded by the Product Quality Planning Team. Output of the production trial run (product) is used for:</a:t>
            </a:r>
          </a:p>
          <a:p>
            <a:pPr>
              <a:defRPr/>
            </a:pPr>
            <a:r>
              <a:rPr lang="en-US" dirty="0">
                <a:latin typeface="Arial" pitchFamily="34" charset="0"/>
                <a:cs typeface="Arial" pitchFamily="34" charset="0"/>
              </a:rPr>
              <a:t>• Preliminary process capability study</a:t>
            </a:r>
          </a:p>
          <a:p>
            <a:pPr>
              <a:defRPr/>
            </a:pPr>
            <a:r>
              <a:rPr lang="en-US" dirty="0">
                <a:latin typeface="Arial" pitchFamily="34" charset="0"/>
                <a:cs typeface="Arial" pitchFamily="34" charset="0"/>
              </a:rPr>
              <a:t>• Measurement systems evaluation</a:t>
            </a:r>
          </a:p>
          <a:p>
            <a:pPr>
              <a:defRPr/>
            </a:pPr>
            <a:r>
              <a:rPr lang="en-US" dirty="0">
                <a:latin typeface="Arial" pitchFamily="34" charset="0"/>
                <a:cs typeface="Arial" pitchFamily="34" charset="0"/>
              </a:rPr>
              <a:t>• Final feasibility</a:t>
            </a:r>
          </a:p>
          <a:p>
            <a:pPr>
              <a:defRPr/>
            </a:pPr>
            <a:r>
              <a:rPr lang="en-US" dirty="0">
                <a:latin typeface="Arial" pitchFamily="34" charset="0"/>
                <a:cs typeface="Arial" pitchFamily="34" charset="0"/>
              </a:rPr>
              <a:t>• Process review</a:t>
            </a:r>
          </a:p>
          <a:p>
            <a:pPr>
              <a:defRPr/>
            </a:pPr>
            <a:r>
              <a:rPr lang="en-US" dirty="0">
                <a:latin typeface="Arial" pitchFamily="34" charset="0"/>
                <a:cs typeface="Arial" pitchFamily="34" charset="0"/>
              </a:rPr>
              <a:t>• Production validation testing</a:t>
            </a:r>
          </a:p>
          <a:p>
            <a:pPr>
              <a:defRPr/>
            </a:pPr>
            <a:r>
              <a:rPr lang="en-US" dirty="0">
                <a:latin typeface="Arial" pitchFamily="34" charset="0"/>
                <a:cs typeface="Arial" pitchFamily="34" charset="0"/>
              </a:rPr>
              <a:t>• Production part approval</a:t>
            </a:r>
          </a:p>
          <a:p>
            <a:pPr>
              <a:defRPr/>
            </a:pPr>
            <a:r>
              <a:rPr lang="en-US" dirty="0">
                <a:latin typeface="Arial" pitchFamily="34" charset="0"/>
                <a:cs typeface="Arial" pitchFamily="34" charset="0"/>
              </a:rPr>
              <a:t>• Packaging evaluation</a:t>
            </a:r>
          </a:p>
          <a:p>
            <a:pPr>
              <a:defRPr/>
            </a:pPr>
            <a:r>
              <a:rPr lang="en-US" dirty="0">
                <a:latin typeface="Arial" pitchFamily="34" charset="0"/>
                <a:cs typeface="Arial" pitchFamily="34" charset="0"/>
              </a:rPr>
              <a:t>• First time capability (FTC)</a:t>
            </a:r>
          </a:p>
          <a:p>
            <a:pPr>
              <a:defRPr/>
            </a:pPr>
            <a:r>
              <a:rPr lang="en-US" dirty="0">
                <a:latin typeface="Arial" pitchFamily="34" charset="0"/>
                <a:cs typeface="Arial" pitchFamily="34" charset="0"/>
              </a:rPr>
              <a:t>• Quality planning sign-off</a:t>
            </a:r>
          </a:p>
          <a:p>
            <a:pPr>
              <a:defRPr/>
            </a:pPr>
            <a:r>
              <a:rPr lang="en-US" b="1" dirty="0">
                <a:latin typeface="Arial" pitchFamily="34" charset="0"/>
                <a:cs typeface="Arial" pitchFamily="34" charset="0"/>
              </a:rPr>
              <a:t>4.2 MEASUREMENT SYSTEMS EVALUATION</a:t>
            </a:r>
          </a:p>
          <a:p>
            <a:pPr>
              <a:defRPr/>
            </a:pPr>
            <a:r>
              <a:rPr lang="en-US" dirty="0">
                <a:latin typeface="Arial" pitchFamily="34" charset="0"/>
                <a:cs typeface="Arial" pitchFamily="34" charset="0"/>
              </a:rPr>
              <a:t>The specified measurement devices and methods should be used to check the control plan identified characteristics to engineering specification and be subjected to measurement system evaluation during or prior to the production trial run. Refer to the </a:t>
            </a:r>
            <a:r>
              <a:rPr lang="en-US" i="1" dirty="0">
                <a:latin typeface="Arial" pitchFamily="34" charset="0"/>
                <a:cs typeface="Arial" pitchFamily="34" charset="0"/>
              </a:rPr>
              <a:t>Chrysler, Ford, and General Motors Measurement</a:t>
            </a:r>
          </a:p>
          <a:p>
            <a:pPr>
              <a:defRPr/>
            </a:pPr>
            <a:r>
              <a:rPr lang="en-US" i="1" dirty="0">
                <a:latin typeface="Arial" pitchFamily="34" charset="0"/>
                <a:cs typeface="Arial" pitchFamily="34" charset="0"/>
              </a:rPr>
              <a:t>Systems Analysis Reference Manual</a:t>
            </a:r>
            <a:r>
              <a:rPr lang="en-US" dirty="0">
                <a:latin typeface="Arial" pitchFamily="34" charset="0"/>
                <a:cs typeface="Arial" pitchFamily="34" charset="0"/>
              </a:rPr>
              <a:t>.</a:t>
            </a:r>
          </a:p>
          <a:p>
            <a:pPr>
              <a:defRPr/>
            </a:pPr>
            <a:r>
              <a:rPr lang="en-US" b="1" dirty="0">
                <a:latin typeface="Arial" pitchFamily="34" charset="0"/>
                <a:cs typeface="Arial" pitchFamily="34" charset="0"/>
              </a:rPr>
              <a:t>4.3 PRELIMINARY PROCESS CAPABILITY STUDY</a:t>
            </a:r>
          </a:p>
          <a:p>
            <a:pPr>
              <a:defRPr/>
            </a:pPr>
            <a:r>
              <a:rPr lang="en-US" dirty="0">
                <a:latin typeface="Arial" pitchFamily="34" charset="0"/>
                <a:cs typeface="Arial" pitchFamily="34" charset="0"/>
              </a:rPr>
              <a:t>The preliminary process capability study should be performed on characteristics identified in the control plan. The study provides an assessment of the readiness of the process for production. Refer to the </a:t>
            </a:r>
            <a:r>
              <a:rPr lang="en-US" i="1" dirty="0">
                <a:latin typeface="Arial" pitchFamily="34" charset="0"/>
                <a:cs typeface="Arial" pitchFamily="34" charset="0"/>
              </a:rPr>
              <a:t>Chrysler, Ford, and General Motors Production Part Approval Proces</a:t>
            </a:r>
            <a:r>
              <a:rPr lang="en-US" dirty="0">
                <a:latin typeface="Arial" pitchFamily="34" charset="0"/>
                <a:cs typeface="Arial" pitchFamily="34" charset="0"/>
              </a:rPr>
              <a:t>s reference manual and </a:t>
            </a:r>
            <a:r>
              <a:rPr lang="en-US" i="1" dirty="0">
                <a:latin typeface="Arial" pitchFamily="34" charset="0"/>
                <a:cs typeface="Arial" pitchFamily="34" charset="0"/>
              </a:rPr>
              <a:t>Chrysler, Ford, and General Motors Fundamental Statistical Process Control Reference Manual </a:t>
            </a:r>
            <a:r>
              <a:rPr lang="en-US" dirty="0">
                <a:latin typeface="Arial" pitchFamily="34" charset="0"/>
                <a:cs typeface="Arial" pitchFamily="34" charset="0"/>
              </a:rPr>
              <a:t>for details concerning the preliminary process capability study.</a:t>
            </a:r>
          </a:p>
          <a:p>
            <a:pPr>
              <a:defRPr/>
            </a:pPr>
            <a:r>
              <a:rPr lang="en-US" b="1" dirty="0">
                <a:latin typeface="Arial" pitchFamily="34" charset="0"/>
                <a:cs typeface="Arial" pitchFamily="34" charset="0"/>
              </a:rPr>
              <a:t>4.4 PRODUCTION PART APPROVAL</a:t>
            </a:r>
          </a:p>
          <a:p>
            <a:pPr>
              <a:defRPr/>
            </a:pPr>
            <a:r>
              <a:rPr lang="en-US" dirty="0">
                <a:latin typeface="Arial" pitchFamily="34" charset="0"/>
                <a:cs typeface="Arial" pitchFamily="34" charset="0"/>
              </a:rPr>
              <a:t>The intent of production part approval is to validate that products made from production tools and processes meet engineering requirements. Refer to the </a:t>
            </a:r>
            <a:r>
              <a:rPr lang="en-US" i="1" dirty="0">
                <a:latin typeface="Arial" pitchFamily="34" charset="0"/>
                <a:cs typeface="Arial" pitchFamily="34" charset="0"/>
              </a:rPr>
              <a:t>Chrysler, Ford, and General Motors Production Part Approval Process </a:t>
            </a:r>
            <a:r>
              <a:rPr lang="en-US" dirty="0">
                <a:latin typeface="Arial" pitchFamily="34" charset="0"/>
                <a:cs typeface="Arial" pitchFamily="34" charset="0"/>
              </a:rPr>
              <a:t>reference manual.</a:t>
            </a:r>
          </a:p>
          <a:p>
            <a:pPr>
              <a:defRPr/>
            </a:pPr>
            <a:r>
              <a:rPr lang="en-US" b="1" dirty="0">
                <a:latin typeface="Arial" pitchFamily="34" charset="0"/>
                <a:cs typeface="Arial" pitchFamily="34" charset="0"/>
              </a:rPr>
              <a:t>4.5 PRODUCTION VALIDATION TESTING</a:t>
            </a:r>
          </a:p>
          <a:p>
            <a:pPr>
              <a:defRPr/>
            </a:pPr>
            <a:r>
              <a:rPr lang="en-US" dirty="0">
                <a:latin typeface="Arial" pitchFamily="34" charset="0"/>
                <a:cs typeface="Arial" pitchFamily="34" charset="0"/>
              </a:rPr>
              <a:t>Production validation testing refers to engineering tests that validate that products made from production tools and processes meet engineering standards. Refer to the </a:t>
            </a:r>
            <a:r>
              <a:rPr lang="en-US" i="1" dirty="0">
                <a:latin typeface="Arial" pitchFamily="34" charset="0"/>
                <a:cs typeface="Arial" pitchFamily="34" charset="0"/>
              </a:rPr>
              <a:t>Chrysler, Ford, and General Motors Quality System Requirements </a:t>
            </a:r>
            <a:r>
              <a:rPr lang="en-US" dirty="0">
                <a:latin typeface="Arial" pitchFamily="34" charset="0"/>
                <a:cs typeface="Arial" pitchFamily="34" charset="0"/>
              </a:rPr>
              <a:t>for specific requirements.</a:t>
            </a:r>
          </a:p>
          <a:p>
            <a:pPr>
              <a:defRPr/>
            </a:pPr>
            <a:r>
              <a:rPr lang="en-US" b="1" dirty="0">
                <a:latin typeface="Arial" pitchFamily="34" charset="0"/>
                <a:cs typeface="Arial" pitchFamily="34" charset="0"/>
              </a:rPr>
              <a:t>PACKAGING EVALUATION</a:t>
            </a:r>
          </a:p>
          <a:p>
            <a:pPr>
              <a:defRPr/>
            </a:pPr>
            <a:r>
              <a:rPr lang="en-US" dirty="0">
                <a:latin typeface="Arial" pitchFamily="34" charset="0"/>
                <a:cs typeface="Arial" pitchFamily="34" charset="0"/>
              </a:rPr>
              <a:t>All test shipments (where feasible) and test methods must assess the protection of the product from normal transportation damage and adverse environmental factors. Customer-specified packaging does not preclude the Product Quality Planning Team involvement in evaluating the packaging method.</a:t>
            </a:r>
          </a:p>
          <a:p>
            <a:pPr>
              <a:defRPr/>
            </a:pPr>
            <a:r>
              <a:rPr lang="en-US" b="1" dirty="0">
                <a:latin typeface="Arial" pitchFamily="34" charset="0"/>
                <a:cs typeface="Arial" pitchFamily="34" charset="0"/>
              </a:rPr>
              <a:t>4.7 PRODUCTION CONTROL PLAN</a:t>
            </a:r>
          </a:p>
          <a:p>
            <a:pPr>
              <a:defRPr/>
            </a:pPr>
            <a:r>
              <a:rPr lang="en-US" dirty="0">
                <a:latin typeface="Arial" pitchFamily="34" charset="0"/>
                <a:cs typeface="Arial" pitchFamily="34" charset="0"/>
              </a:rPr>
              <a:t>The production control plan is a written description of the systems for controlling parts and processes. The production control plan is a living document and should be updated to reflect the addition/deletion of controls based on experience gained by producing parts. (Approval of the procuring organization(s)</a:t>
            </a:r>
          </a:p>
          <a:p>
            <a:pPr>
              <a:defRPr/>
            </a:pPr>
            <a:r>
              <a:rPr lang="en-US" dirty="0">
                <a:latin typeface="Arial" pitchFamily="34" charset="0"/>
                <a:cs typeface="Arial" pitchFamily="34" charset="0"/>
              </a:rPr>
              <a:t>may be required.) The production control plan is a logical extension of the pre-launch control plan. Mass production provides the producer the opportunity to evaluate output, review the control plan and make appropriate changes. Section 6 and Appendix A-8 present Control Plan Methodology and a</a:t>
            </a:r>
          </a:p>
          <a:p>
            <a:pPr>
              <a:defRPr/>
            </a:pPr>
            <a:r>
              <a:rPr lang="en-US" dirty="0">
                <a:latin typeface="Arial" pitchFamily="34" charset="0"/>
                <a:cs typeface="Arial" pitchFamily="34" charset="0"/>
              </a:rPr>
              <a:t>checklist to assist the producer in this review. There can be other types of control plans. An example is the Ford Dynamic Control Plan (DCP) described in Appendix B and detailed in Appendix G.</a:t>
            </a:r>
          </a:p>
          <a:p>
            <a:pPr>
              <a:defRPr/>
            </a:pPr>
            <a:r>
              <a:rPr lang="en-US" b="1" dirty="0">
                <a:latin typeface="Arial" pitchFamily="34" charset="0"/>
                <a:cs typeface="Arial" pitchFamily="34" charset="0"/>
              </a:rPr>
              <a:t>4.8 QUALITY PLANNING SIGN-OFF AND MANAGEMENT SUPPORT</a:t>
            </a:r>
          </a:p>
          <a:p>
            <a:pPr>
              <a:defRPr/>
            </a:pPr>
            <a:r>
              <a:rPr lang="en-US" dirty="0">
                <a:latin typeface="Arial" pitchFamily="34" charset="0"/>
                <a:cs typeface="Arial" pitchFamily="34" charset="0"/>
              </a:rPr>
              <a:t>The Product Quality Planning Team should perform a review at the manufacturing location and coordinate a formal sign off. The product quality sign off indicates to management that the appropriate APQP activities have been completed. </a:t>
            </a:r>
            <a:r>
              <a:rPr lang="en-US" b="1" dirty="0">
                <a:latin typeface="Arial" pitchFamily="34" charset="0"/>
                <a:cs typeface="Arial" pitchFamily="34" charset="0"/>
              </a:rPr>
              <a:t>The sign off occurs prior to first production shipment</a:t>
            </a:r>
            <a:r>
              <a:rPr lang="en-US" dirty="0">
                <a:latin typeface="Arial" pitchFamily="34" charset="0"/>
                <a:cs typeface="Arial" pitchFamily="34" charset="0"/>
              </a:rPr>
              <a:t>.  </a:t>
            </a:r>
          </a:p>
          <a:p>
            <a:pPr marL="171430" indent="-171430">
              <a:buFont typeface="Arial" pitchFamily="34" charset="0"/>
              <a:buChar char="•"/>
              <a:defRPr/>
            </a:pPr>
            <a:r>
              <a:rPr lang="en-US" dirty="0">
                <a:latin typeface="Arial" pitchFamily="34" charset="0"/>
                <a:cs typeface="Arial" pitchFamily="34" charset="0"/>
              </a:rPr>
              <a:t>Process Flow charts – exist and followed</a:t>
            </a:r>
          </a:p>
          <a:p>
            <a:pPr>
              <a:defRPr/>
            </a:pPr>
            <a:r>
              <a:rPr lang="en-US" dirty="0">
                <a:latin typeface="Arial" pitchFamily="34" charset="0"/>
                <a:cs typeface="Arial" pitchFamily="34" charset="0"/>
              </a:rPr>
              <a:t>• Control Plans. Control plans should exist and be available at all times for all affected operations. </a:t>
            </a:r>
          </a:p>
          <a:p>
            <a:pPr>
              <a:defRPr/>
            </a:pPr>
            <a:r>
              <a:rPr lang="en-US" dirty="0">
                <a:latin typeface="Arial" pitchFamily="34" charset="0"/>
                <a:cs typeface="Arial" pitchFamily="34" charset="0"/>
              </a:rPr>
              <a:t>• Process Instructions. Verify that these documents contain all the Special Characteristics specified</a:t>
            </a:r>
          </a:p>
          <a:p>
            <a:pPr>
              <a:defRPr/>
            </a:pPr>
            <a:r>
              <a:rPr lang="en-US" dirty="0">
                <a:latin typeface="Arial" pitchFamily="34" charset="0"/>
                <a:cs typeface="Arial" pitchFamily="34" charset="0"/>
              </a:rPr>
              <a:t>in the control plan and that all PFMEA recommendations have been addressed. Compare the</a:t>
            </a:r>
          </a:p>
          <a:p>
            <a:pPr>
              <a:defRPr/>
            </a:pPr>
            <a:r>
              <a:rPr lang="en-US" dirty="0">
                <a:latin typeface="Arial" pitchFamily="34" charset="0"/>
                <a:cs typeface="Arial" pitchFamily="34" charset="0"/>
              </a:rPr>
              <a:t>process instructions and process flow chart to the control plan.</a:t>
            </a:r>
          </a:p>
          <a:p>
            <a:pPr>
              <a:defRPr/>
            </a:pPr>
            <a:r>
              <a:rPr lang="en-US" dirty="0">
                <a:latin typeface="Arial" pitchFamily="34" charset="0"/>
                <a:cs typeface="Arial" pitchFamily="34" charset="0"/>
              </a:rPr>
              <a:t>• Monitoring and measuring devices - Gage and Test Equipment. Where special gages, fixtures, or test equipment are required per the</a:t>
            </a:r>
          </a:p>
          <a:p>
            <a:pPr>
              <a:defRPr/>
            </a:pPr>
            <a:r>
              <a:rPr lang="en-US" dirty="0">
                <a:latin typeface="Arial" pitchFamily="34" charset="0"/>
                <a:cs typeface="Arial" pitchFamily="34" charset="0"/>
              </a:rPr>
              <a:t>control plan, verify gage repeatability and reproducibility (GR&amp;R) and proper usage. (</a:t>
            </a:r>
          </a:p>
          <a:p>
            <a:pPr marL="171430" indent="-171430">
              <a:buFont typeface="Arial" pitchFamily="34" charset="0"/>
              <a:buChar char="•"/>
              <a:defRPr/>
            </a:pPr>
            <a:r>
              <a:rPr lang="en-US" dirty="0">
                <a:latin typeface="Arial" pitchFamily="34" charset="0"/>
                <a:cs typeface="Arial" pitchFamily="34" charset="0"/>
              </a:rPr>
              <a:t>Demonstration of required capacity. </a:t>
            </a:r>
          </a:p>
          <a:p>
            <a:pPr marL="171430" indent="-171430">
              <a:buFont typeface="Arial" pitchFamily="34" charset="0"/>
              <a:buChar char="•"/>
              <a:defRPr/>
            </a:pPr>
            <a:endParaRPr lang="en-US" dirty="0">
              <a:latin typeface="Arial" pitchFamily="34" charset="0"/>
              <a:cs typeface="Arial" pitchFamily="34" charset="0"/>
            </a:endParaRPr>
          </a:p>
          <a:p>
            <a:pPr>
              <a:defRPr/>
            </a:pPr>
            <a:r>
              <a:rPr lang="en-US" dirty="0">
                <a:latin typeface="Arial" pitchFamily="34" charset="0"/>
                <a:cs typeface="Arial" pitchFamily="34" charset="0"/>
              </a:rPr>
              <a:t>Management support is necessary prior to the quality planning sign-off. The team should be able to show that all planning requirements are met or concerns documented and schedule a management review. The purpose of this review is to inform upper management of program status and gain their commitment to assist in any open issues. The Product Quality Planning Summary and Sign-Off report shown in Appendix F is an example of the documentation required to support an effective quality planning sign-off.</a:t>
            </a:r>
          </a:p>
          <a:p>
            <a:pPr>
              <a:defRPr/>
            </a:pPr>
            <a:endParaRPr lang="en-US" dirty="0">
              <a:latin typeface="Arial" pitchFamily="34" charset="0"/>
              <a:cs typeface="Arial" pitchFamily="34" charset="0"/>
            </a:endParaRPr>
          </a:p>
        </p:txBody>
      </p:sp>
      <p:sp>
        <p:nvSpPr>
          <p:cNvPr id="65540" name="Slide Number Placeholder 3"/>
          <p:cNvSpPr>
            <a:spLocks noGrp="1"/>
          </p:cNvSpPr>
          <p:nvPr>
            <p:ph type="sldNum" sz="quarter" idx="5"/>
          </p:nvPr>
        </p:nvSpPr>
        <p:spPr>
          <a:noFill/>
        </p:spPr>
        <p:txBody>
          <a:bodyPr/>
          <a:lstStyle>
            <a:lvl1pPr eaLnBrk="0" hangingPunct="0">
              <a:defRPr sz="1600">
                <a:solidFill>
                  <a:schemeClr val="bg1"/>
                </a:solidFill>
                <a:latin typeface="Arial" pitchFamily="34" charset="0"/>
                <a:ea typeface="ＭＳ Ｐゴシック" pitchFamily="34" charset="-128"/>
              </a:defRPr>
            </a:lvl1pPr>
            <a:lvl2pPr marL="742868" indent="-285718" eaLnBrk="0" hangingPunct="0">
              <a:defRPr sz="1600">
                <a:solidFill>
                  <a:schemeClr val="bg1"/>
                </a:solidFill>
                <a:latin typeface="Arial" pitchFamily="34" charset="0"/>
                <a:ea typeface="ＭＳ Ｐゴシック" pitchFamily="34" charset="-128"/>
              </a:defRPr>
            </a:lvl2pPr>
            <a:lvl3pPr marL="1142874" indent="-228574" eaLnBrk="0" hangingPunct="0">
              <a:defRPr sz="1600">
                <a:solidFill>
                  <a:schemeClr val="bg1"/>
                </a:solidFill>
                <a:latin typeface="Arial" pitchFamily="34" charset="0"/>
                <a:ea typeface="ＭＳ Ｐゴシック" pitchFamily="34" charset="-128"/>
              </a:defRPr>
            </a:lvl3pPr>
            <a:lvl4pPr marL="1600023" indent="-228574" eaLnBrk="0" hangingPunct="0">
              <a:defRPr sz="1600">
                <a:solidFill>
                  <a:schemeClr val="bg1"/>
                </a:solidFill>
                <a:latin typeface="Arial" pitchFamily="34" charset="0"/>
                <a:ea typeface="ＭＳ Ｐゴシック" pitchFamily="34" charset="-128"/>
              </a:defRPr>
            </a:lvl4pPr>
            <a:lvl5pPr marL="2057171" indent="-228574" eaLnBrk="0" hangingPunct="0">
              <a:defRPr sz="1600">
                <a:solidFill>
                  <a:schemeClr val="bg1"/>
                </a:solidFill>
                <a:latin typeface="Arial" pitchFamily="34" charset="0"/>
                <a:ea typeface="ＭＳ Ｐゴシック" pitchFamily="34" charset="-128"/>
              </a:defRPr>
            </a:lvl5pPr>
            <a:lvl6pPr marL="25143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47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8620"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5769" indent="-228574"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eaLnBrk="1" hangingPunct="1"/>
            <a:fld id="{FDD8E4ED-57F0-4973-923C-90247136BB78}" type="slidenum">
              <a:rPr lang="en-US" sz="1200">
                <a:solidFill>
                  <a:schemeClr val="tx1"/>
                </a:solidFill>
              </a:rPr>
              <a:pPr eaLnBrk="1" hangingPunct="1"/>
              <a:t>11</a:t>
            </a:fld>
            <a:endParaRPr lang="en-US" sz="1200">
              <a:solidFill>
                <a:schemeClr val="tx1"/>
              </a:solidFill>
            </a:endParaRPr>
          </a:p>
        </p:txBody>
      </p:sp>
    </p:spTree>
    <p:extLst>
      <p:ext uri="{BB962C8B-B14F-4D97-AF65-F5344CB8AC3E}">
        <p14:creationId xmlns:p14="http://schemas.microsoft.com/office/powerpoint/2010/main" val="3394602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 1 colum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pied de page 2"/>
          <p:cNvSpPr>
            <a:spLocks noGrp="1"/>
          </p:cNvSpPr>
          <p:nvPr>
            <p:ph type="ftr" sz="quarter" idx="10"/>
          </p:nvPr>
        </p:nvSpPr>
        <p:spPr/>
        <p:txBody>
          <a:bodyPr/>
          <a:lstStyle/>
          <a:p>
            <a:r>
              <a:rPr lang="fr-FR">
                <a:solidFill>
                  <a:srgbClr val="000000"/>
                </a:solidFill>
              </a:rPr>
              <a:t>Camso 2019</a:t>
            </a:r>
            <a:endParaRPr lang="fr-FR" dirty="0">
              <a:solidFill>
                <a:srgbClr val="000000"/>
              </a:solidFill>
            </a:endParaRPr>
          </a:p>
        </p:txBody>
      </p:sp>
      <p:sp>
        <p:nvSpPr>
          <p:cNvPr id="4" name="Espace réservé du numéro de diapositive 3"/>
          <p:cNvSpPr>
            <a:spLocks noGrp="1"/>
          </p:cNvSpPr>
          <p:nvPr>
            <p:ph type="sldNum" sz="quarter" idx="11"/>
          </p:nvPr>
        </p:nvSpPr>
        <p:spPr/>
        <p:txBody>
          <a:bodyPr/>
          <a:lstStyle/>
          <a:p>
            <a:fld id="{4E950855-28E0-B842-9330-3B380073FD02}" type="slidenum">
              <a:rPr lang="fr-FR" smtClean="0"/>
              <a:pPr/>
              <a:t>‹N°›</a:t>
            </a:fld>
            <a:endParaRPr lang="fr-FR" dirty="0"/>
          </a:p>
        </p:txBody>
      </p:sp>
      <p:sp>
        <p:nvSpPr>
          <p:cNvPr id="6" name="Espace réservé du contenu 5"/>
          <p:cNvSpPr>
            <a:spLocks noGrp="1"/>
          </p:cNvSpPr>
          <p:nvPr>
            <p:ph sz="quarter" idx="12"/>
          </p:nvPr>
        </p:nvSpPr>
        <p:spPr>
          <a:xfrm>
            <a:off x="457200" y="1541035"/>
            <a:ext cx="8229600" cy="3053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Tree>
    <p:extLst>
      <p:ext uri="{BB962C8B-B14F-4D97-AF65-F5344CB8AC3E}">
        <p14:creationId xmlns:p14="http://schemas.microsoft.com/office/powerpoint/2010/main" val="168281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dirty="0"/>
              <a:t>Click to edit Master title style</a:t>
            </a:r>
          </a:p>
        </p:txBody>
      </p:sp>
      <p:pic>
        <p:nvPicPr>
          <p:cNvPr id="4" name="Image 2" descr="PPT_1503-04.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85891" r="1" b="74301"/>
          <a:stretch/>
        </p:blipFill>
        <p:spPr>
          <a:xfrm>
            <a:off x="7848600" y="0"/>
            <a:ext cx="1295400" cy="1314450"/>
          </a:xfrm>
          <a:prstGeom prst="rect">
            <a:avLst/>
          </a:prstGeom>
        </p:spPr>
      </p:pic>
      <p:sp>
        <p:nvSpPr>
          <p:cNvPr id="8" name="Espace réservé du pied de page 4"/>
          <p:cNvSpPr>
            <a:spLocks noGrp="1"/>
          </p:cNvSpPr>
          <p:nvPr>
            <p:ph type="ftr" sz="quarter" idx="11"/>
          </p:nvPr>
        </p:nvSpPr>
        <p:spPr>
          <a:xfrm>
            <a:off x="8077200" y="4857750"/>
            <a:ext cx="914400" cy="171450"/>
          </a:xfrm>
          <a:prstGeom prst="rect">
            <a:avLst/>
          </a:prstGeom>
        </p:spPr>
        <p:txBody>
          <a:bodyPr/>
          <a:lstStyle>
            <a:lvl1pPr>
              <a:defRPr sz="750">
                <a:solidFill>
                  <a:schemeClr val="tx1"/>
                </a:solidFill>
              </a:defRPr>
            </a:lvl1pPr>
          </a:lstStyle>
          <a:p>
            <a:r>
              <a:rPr lang="fr-FR"/>
              <a:t>Camso 2019</a:t>
            </a:r>
            <a:endParaRPr lang="fr-FR" dirty="0"/>
          </a:p>
        </p:txBody>
      </p:sp>
    </p:spTree>
    <p:extLst>
      <p:ext uri="{BB962C8B-B14F-4D97-AF65-F5344CB8AC3E}">
        <p14:creationId xmlns:p14="http://schemas.microsoft.com/office/powerpoint/2010/main" val="3153587992"/>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2" name="Image 2" descr="PPT_1503-04.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85891" r="1" b="74301"/>
          <a:stretch/>
        </p:blipFill>
        <p:spPr>
          <a:xfrm>
            <a:off x="7848600" y="0"/>
            <a:ext cx="1295400" cy="1314450"/>
          </a:xfrm>
          <a:prstGeom prst="rect">
            <a:avLst/>
          </a:prstGeom>
        </p:spPr>
      </p:pic>
      <p:sp>
        <p:nvSpPr>
          <p:cNvPr id="4" name="Espace réservé du pied de page 4"/>
          <p:cNvSpPr>
            <a:spLocks noGrp="1"/>
          </p:cNvSpPr>
          <p:nvPr>
            <p:ph type="ftr" sz="quarter" idx="15"/>
          </p:nvPr>
        </p:nvSpPr>
        <p:spPr>
          <a:xfrm>
            <a:off x="8077200" y="4857750"/>
            <a:ext cx="914400" cy="171450"/>
          </a:xfrm>
          <a:prstGeom prst="rect">
            <a:avLst/>
          </a:prstGeom>
        </p:spPr>
        <p:txBody>
          <a:bodyPr/>
          <a:lstStyle>
            <a:lvl1pPr>
              <a:defRPr sz="750">
                <a:solidFill>
                  <a:schemeClr val="tx1"/>
                </a:solidFill>
              </a:defRPr>
            </a:lvl1pPr>
          </a:lstStyle>
          <a:p>
            <a:r>
              <a:rPr lang="fr-FR"/>
              <a:t>Camso 2019</a:t>
            </a:r>
            <a:endParaRPr lang="fr-FR" dirty="0"/>
          </a:p>
        </p:txBody>
      </p:sp>
    </p:spTree>
    <p:extLst>
      <p:ext uri="{BB962C8B-B14F-4D97-AF65-F5344CB8AC3E}">
        <p14:creationId xmlns:p14="http://schemas.microsoft.com/office/powerpoint/2010/main" val="3055471518"/>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2 _ 2 column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a:t>Click to edit Master title style</a:t>
            </a:r>
            <a:endParaRPr lang="fr-FR"/>
          </a:p>
        </p:txBody>
      </p:sp>
      <p:sp>
        <p:nvSpPr>
          <p:cNvPr id="3" name="Espace réservé du pied de page 2"/>
          <p:cNvSpPr>
            <a:spLocks noGrp="1"/>
          </p:cNvSpPr>
          <p:nvPr>
            <p:ph type="ftr" sz="quarter" idx="10"/>
          </p:nvPr>
        </p:nvSpPr>
        <p:spPr/>
        <p:txBody>
          <a:bodyPr/>
          <a:lstStyle/>
          <a:p>
            <a:r>
              <a:rPr lang="fr-FR">
                <a:solidFill>
                  <a:srgbClr val="000000"/>
                </a:solidFill>
              </a:rPr>
              <a:t>Camso 2019</a:t>
            </a:r>
            <a:endParaRPr lang="fr-FR" dirty="0">
              <a:solidFill>
                <a:srgbClr val="000000"/>
              </a:solidFill>
            </a:endParaRPr>
          </a:p>
        </p:txBody>
      </p:sp>
      <p:sp>
        <p:nvSpPr>
          <p:cNvPr id="4" name="Espace réservé du numéro de diapositive 3"/>
          <p:cNvSpPr>
            <a:spLocks noGrp="1"/>
          </p:cNvSpPr>
          <p:nvPr>
            <p:ph type="sldNum" sz="quarter" idx="11"/>
          </p:nvPr>
        </p:nvSpPr>
        <p:spPr/>
        <p:txBody>
          <a:bodyPr/>
          <a:lstStyle>
            <a:lvl1pPr>
              <a:defRPr>
                <a:solidFill>
                  <a:srgbClr val="0057B8"/>
                </a:solidFill>
              </a:defRPr>
            </a:lvl1pPr>
          </a:lstStyle>
          <a:p>
            <a:fld id="{4E950855-28E0-B842-9330-3B380073FD02}" type="slidenum">
              <a:rPr lang="fr-FR" smtClean="0"/>
              <a:pPr/>
              <a:t>‹N°›</a:t>
            </a:fld>
            <a:endParaRPr lang="fr-FR" dirty="0"/>
          </a:p>
        </p:txBody>
      </p:sp>
      <p:sp>
        <p:nvSpPr>
          <p:cNvPr id="6" name="Espace réservé du contenu 5"/>
          <p:cNvSpPr>
            <a:spLocks noGrp="1"/>
          </p:cNvSpPr>
          <p:nvPr>
            <p:ph sz="quarter" idx="12"/>
          </p:nvPr>
        </p:nvSpPr>
        <p:spPr>
          <a:xfrm>
            <a:off x="457200" y="1541035"/>
            <a:ext cx="4044930" cy="3053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
        <p:nvSpPr>
          <p:cNvPr id="8" name="Espace réservé du contenu 5"/>
          <p:cNvSpPr>
            <a:spLocks noGrp="1"/>
          </p:cNvSpPr>
          <p:nvPr>
            <p:ph sz="quarter" idx="13"/>
          </p:nvPr>
        </p:nvSpPr>
        <p:spPr>
          <a:xfrm>
            <a:off x="4642772" y="1541035"/>
            <a:ext cx="4044930" cy="3053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dirty="0"/>
          </a:p>
        </p:txBody>
      </p:sp>
    </p:spTree>
    <p:extLst>
      <p:ext uri="{BB962C8B-B14F-4D97-AF65-F5344CB8AC3E}">
        <p14:creationId xmlns:p14="http://schemas.microsoft.com/office/powerpoint/2010/main" val="831008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ontent _ Title Only">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a:solidFill>
                  <a:srgbClr val="000000"/>
                </a:solidFill>
              </a:rPr>
              <a:t>Camso 2019</a:t>
            </a:r>
            <a:endParaRPr lang="fr-FR" dirty="0">
              <a:solidFill>
                <a:srgbClr val="000000"/>
              </a:solidFill>
            </a:endParaRPr>
          </a:p>
        </p:txBody>
      </p:sp>
      <p:sp>
        <p:nvSpPr>
          <p:cNvPr id="4" name="Espace réservé du numéro de diapositive 3"/>
          <p:cNvSpPr>
            <a:spLocks noGrp="1"/>
          </p:cNvSpPr>
          <p:nvPr>
            <p:ph type="sldNum" sz="quarter" idx="11"/>
          </p:nvPr>
        </p:nvSpPr>
        <p:spPr>
          <a:xfrm>
            <a:off x="8220948" y="1419622"/>
            <a:ext cx="465851" cy="119040"/>
          </a:xfrm>
        </p:spPr>
        <p:txBody>
          <a:bodyPr/>
          <a:lstStyle>
            <a:lvl1pPr>
              <a:defRPr>
                <a:solidFill>
                  <a:srgbClr val="0057B8"/>
                </a:solidFill>
              </a:defRPr>
            </a:lvl1pPr>
          </a:lstStyle>
          <a:p>
            <a:fld id="{4E950855-28E0-B842-9330-3B380073FD02}" type="slidenum">
              <a:rPr lang="fr-FR" smtClean="0"/>
              <a:pPr/>
              <a:t>‹N°›</a:t>
            </a:fld>
            <a:endParaRPr lang="fr-FR" dirty="0"/>
          </a:p>
        </p:txBody>
      </p:sp>
      <p:sp>
        <p:nvSpPr>
          <p:cNvPr id="5" name="Espace réservé du titre 1"/>
          <p:cNvSpPr>
            <a:spLocks noGrp="1"/>
          </p:cNvSpPr>
          <p:nvPr>
            <p:ph type="title"/>
          </p:nvPr>
        </p:nvSpPr>
        <p:spPr>
          <a:xfrm>
            <a:off x="457218" y="453487"/>
            <a:ext cx="7639423" cy="717348"/>
          </a:xfrm>
          <a:prstGeom prst="rect">
            <a:avLst/>
          </a:prstGeom>
        </p:spPr>
        <p:txBody>
          <a:bodyPr vert="horz" lIns="91440" tIns="45720" rIns="91440" bIns="45720" rtlCol="0" anchor="ctr">
            <a:normAutofit/>
          </a:bodyPr>
          <a:lstStyle/>
          <a:p>
            <a:r>
              <a:rPr lang="fr-CA" dirty="0"/>
              <a:t>Cliquez et modifiez le titre</a:t>
            </a:r>
            <a:endParaRPr lang="fr-FR" dirty="0"/>
          </a:p>
        </p:txBody>
      </p:sp>
    </p:spTree>
    <p:extLst>
      <p:ext uri="{BB962C8B-B14F-4D97-AF65-F5344CB8AC3E}">
        <p14:creationId xmlns:p14="http://schemas.microsoft.com/office/powerpoint/2010/main" val="97663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_ Title Only">
    <p:spTree>
      <p:nvGrpSpPr>
        <p:cNvPr id="1" name=""/>
        <p:cNvGrpSpPr/>
        <p:nvPr/>
      </p:nvGrpSpPr>
      <p:grpSpPr>
        <a:xfrm>
          <a:off x="0" y="0"/>
          <a:ext cx="0" cy="0"/>
          <a:chOff x="0" y="0"/>
          <a:chExt cx="0" cy="0"/>
        </a:xfrm>
      </p:grpSpPr>
      <p:sp>
        <p:nvSpPr>
          <p:cNvPr id="3" name="Espace réservé du pied de page 2"/>
          <p:cNvSpPr>
            <a:spLocks noGrp="1"/>
          </p:cNvSpPr>
          <p:nvPr>
            <p:ph type="ftr" sz="quarter" idx="10"/>
          </p:nvPr>
        </p:nvSpPr>
        <p:spPr/>
        <p:txBody>
          <a:bodyPr/>
          <a:lstStyle/>
          <a:p>
            <a:r>
              <a:rPr lang="fr-FR">
                <a:solidFill>
                  <a:srgbClr val="000000"/>
                </a:solidFill>
              </a:rPr>
              <a:t>Camso 2019</a:t>
            </a:r>
            <a:endParaRPr lang="fr-FR" dirty="0">
              <a:solidFill>
                <a:srgbClr val="000000"/>
              </a:solidFill>
            </a:endParaRPr>
          </a:p>
        </p:txBody>
      </p:sp>
      <p:sp>
        <p:nvSpPr>
          <p:cNvPr id="4" name="Espace réservé du numéro de diapositive 3"/>
          <p:cNvSpPr>
            <a:spLocks noGrp="1"/>
          </p:cNvSpPr>
          <p:nvPr>
            <p:ph type="sldNum" sz="quarter" idx="11"/>
          </p:nvPr>
        </p:nvSpPr>
        <p:spPr>
          <a:xfrm>
            <a:off x="8532446" y="4948014"/>
            <a:ext cx="465851" cy="119040"/>
          </a:xfrm>
        </p:spPr>
        <p:txBody>
          <a:bodyPr/>
          <a:lstStyle>
            <a:lvl1pPr>
              <a:defRPr>
                <a:solidFill>
                  <a:srgbClr val="0057B8"/>
                </a:solidFill>
              </a:defRPr>
            </a:lvl1pPr>
          </a:lstStyle>
          <a:p>
            <a:fld id="{4E950855-28E0-B842-9330-3B380073FD02}" type="slidenum">
              <a:rPr lang="fr-FR" smtClean="0"/>
              <a:pPr/>
              <a:t>‹N°›</a:t>
            </a:fld>
            <a:endParaRPr lang="fr-FR" dirty="0"/>
          </a:p>
        </p:txBody>
      </p:sp>
      <p:sp>
        <p:nvSpPr>
          <p:cNvPr id="5" name="Espace réservé du titre 1"/>
          <p:cNvSpPr>
            <a:spLocks noGrp="1"/>
          </p:cNvSpPr>
          <p:nvPr>
            <p:ph type="title"/>
          </p:nvPr>
        </p:nvSpPr>
        <p:spPr>
          <a:xfrm>
            <a:off x="457218" y="453487"/>
            <a:ext cx="7639423" cy="717348"/>
          </a:xfrm>
          <a:prstGeom prst="rect">
            <a:avLst/>
          </a:prstGeom>
        </p:spPr>
        <p:txBody>
          <a:bodyPr vert="horz" lIns="91440" tIns="45720" rIns="91440" bIns="45720" rtlCol="0" anchor="ctr">
            <a:normAutofit/>
          </a:bodyPr>
          <a:lstStyle/>
          <a:p>
            <a:r>
              <a:rPr lang="fr-CA" dirty="0"/>
              <a:t>Cliquez et modifiez le titre</a:t>
            </a:r>
            <a:endParaRPr lang="fr-FR" dirty="0"/>
          </a:p>
        </p:txBody>
      </p:sp>
    </p:spTree>
    <p:extLst>
      <p:ext uri="{BB962C8B-B14F-4D97-AF65-F5344CB8AC3E}">
        <p14:creationId xmlns:p14="http://schemas.microsoft.com/office/powerpoint/2010/main" val="427317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6" name="Image 5" descr="PPT_1503-01.png"/>
          <p:cNvPicPr>
            <a:picLocks noChangeAspect="1"/>
          </p:cNvPicPr>
          <p:nvPr userDrawn="1"/>
        </p:nvPicPr>
        <p:blipFill rotWithShape="1">
          <a:blip r:embed="rId2" cstate="print">
            <a:extLst>
              <a:ext uri="{28A0092B-C50C-407E-A947-70E740481C1C}">
                <a14:useLocalDpi xmlns:a14="http://schemas.microsoft.com/office/drawing/2010/main" val="0"/>
              </a:ext>
            </a:extLst>
          </a:blip>
          <a:srcRect l="70013"/>
          <a:stretch/>
        </p:blipFill>
        <p:spPr>
          <a:xfrm>
            <a:off x="7084786" y="3"/>
            <a:ext cx="2059214" cy="5150303"/>
          </a:xfrm>
          <a:prstGeom prst="rect">
            <a:avLst/>
          </a:prstGeom>
        </p:spPr>
      </p:pic>
      <p:pic>
        <p:nvPicPr>
          <p:cNvPr id="7" name="Image 6" descr="PPT_1503-01.png"/>
          <p:cNvPicPr>
            <a:picLocks noChangeAspect="1"/>
          </p:cNvPicPr>
          <p:nvPr userDrawn="1"/>
        </p:nvPicPr>
        <p:blipFill rotWithShape="1">
          <a:blip r:embed="rId2" cstate="print">
            <a:extLst>
              <a:ext uri="{28A0092B-C50C-407E-A947-70E740481C1C}">
                <a14:useLocalDpi xmlns:a14="http://schemas.microsoft.com/office/drawing/2010/main" val="0"/>
              </a:ext>
            </a:extLst>
          </a:blip>
          <a:srcRect r="33421"/>
          <a:stretch/>
        </p:blipFill>
        <p:spPr>
          <a:xfrm>
            <a:off x="0" y="3"/>
            <a:ext cx="4572000" cy="5150303"/>
          </a:xfrm>
          <a:prstGeom prst="rect">
            <a:avLst/>
          </a:prstGeom>
        </p:spPr>
      </p:pic>
      <p:sp>
        <p:nvSpPr>
          <p:cNvPr id="2" name="Titre 1"/>
          <p:cNvSpPr>
            <a:spLocks noGrp="1"/>
          </p:cNvSpPr>
          <p:nvPr>
            <p:ph type="title" hasCustomPrompt="1"/>
          </p:nvPr>
        </p:nvSpPr>
        <p:spPr>
          <a:xfrm>
            <a:off x="342225" y="1766823"/>
            <a:ext cx="5870117" cy="1031063"/>
          </a:xfrm>
        </p:spPr>
        <p:txBody>
          <a:bodyPr>
            <a:normAutofit/>
          </a:bodyPr>
          <a:lstStyle>
            <a:lvl1pPr>
              <a:defRPr sz="3600"/>
            </a:lvl1pPr>
          </a:lstStyle>
          <a:p>
            <a:r>
              <a:rPr lang="fr-CA" dirty="0"/>
              <a:t>Cliquez </a:t>
            </a:r>
            <a:br>
              <a:rPr lang="fr-CA" dirty="0"/>
            </a:br>
            <a:r>
              <a:rPr lang="fr-CA" dirty="0"/>
              <a:t>et modifiez le titre</a:t>
            </a:r>
            <a:endParaRPr lang="fr-FR" dirty="0"/>
          </a:p>
        </p:txBody>
      </p:sp>
      <p:sp>
        <p:nvSpPr>
          <p:cNvPr id="8" name="Espace réservé du texte 7"/>
          <p:cNvSpPr>
            <a:spLocks noGrp="1"/>
          </p:cNvSpPr>
          <p:nvPr>
            <p:ph type="body" sz="quarter" idx="10"/>
          </p:nvPr>
        </p:nvSpPr>
        <p:spPr>
          <a:xfrm>
            <a:off x="342225" y="2858721"/>
            <a:ext cx="5870575" cy="461963"/>
          </a:xfrm>
        </p:spPr>
        <p:txBody>
          <a:bodyPr anchor="ctr">
            <a:normAutofit/>
          </a:bodyPr>
          <a:lstStyle>
            <a:lvl1pPr marL="0" indent="0">
              <a:buNone/>
              <a:defRPr sz="1600" b="1" i="0">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3549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_ Blue">
    <p:spTree>
      <p:nvGrpSpPr>
        <p:cNvPr id="1" name=""/>
        <p:cNvGrpSpPr/>
        <p:nvPr/>
      </p:nvGrpSpPr>
      <p:grpSpPr>
        <a:xfrm>
          <a:off x="0" y="0"/>
          <a:ext cx="0" cy="0"/>
          <a:chOff x="0" y="0"/>
          <a:chExt cx="0" cy="0"/>
        </a:xfrm>
      </p:grpSpPr>
      <p:pic>
        <p:nvPicPr>
          <p:cNvPr id="8" name="Image 7" descr="PPT_1503-02.png"/>
          <p:cNvPicPr>
            <a:picLocks noChangeAspect="1"/>
          </p:cNvPicPr>
          <p:nvPr userDrawn="1"/>
        </p:nvPicPr>
        <p:blipFill rotWithShape="1">
          <a:blip r:embed="rId2" cstate="print">
            <a:extLst>
              <a:ext uri="{28A0092B-C50C-407E-A947-70E740481C1C}">
                <a14:useLocalDpi xmlns:a14="http://schemas.microsoft.com/office/drawing/2010/main" val="0"/>
              </a:ext>
            </a:extLst>
          </a:blip>
          <a:srcRect b="25000"/>
          <a:stretch/>
        </p:blipFill>
        <p:spPr>
          <a:xfrm>
            <a:off x="0" y="0"/>
            <a:ext cx="9144000" cy="5143500"/>
          </a:xfrm>
          <a:prstGeom prst="rect">
            <a:avLst/>
          </a:prstGeom>
        </p:spPr>
      </p:pic>
      <p:sp>
        <p:nvSpPr>
          <p:cNvPr id="2" name="Titre 1"/>
          <p:cNvSpPr>
            <a:spLocks noGrp="1"/>
          </p:cNvSpPr>
          <p:nvPr>
            <p:ph type="ctrTitle"/>
          </p:nvPr>
        </p:nvSpPr>
        <p:spPr>
          <a:xfrm>
            <a:off x="685800" y="3558418"/>
            <a:ext cx="8001000" cy="1102519"/>
          </a:xfrm>
        </p:spPr>
        <p:txBody>
          <a:bodyPr/>
          <a:lstStyle>
            <a:lvl1pPr>
              <a:defRPr>
                <a:solidFill>
                  <a:srgbClr val="FFFFFF"/>
                </a:solidFill>
              </a:defRPr>
            </a:lvl1pPr>
          </a:lstStyle>
          <a:p>
            <a:r>
              <a:rPr lang="en-US"/>
              <a:t>Click to edit Master title style</a:t>
            </a:r>
            <a:endParaRPr lang="fr-FR" dirty="0"/>
          </a:p>
        </p:txBody>
      </p:sp>
      <p:sp>
        <p:nvSpPr>
          <p:cNvPr id="5" name="Espace réservé du pied de page 4"/>
          <p:cNvSpPr>
            <a:spLocks noGrp="1"/>
          </p:cNvSpPr>
          <p:nvPr>
            <p:ph type="ftr" sz="quarter" idx="11"/>
          </p:nvPr>
        </p:nvSpPr>
        <p:spPr/>
        <p:txBody>
          <a:bodyPr/>
          <a:lstStyle>
            <a:lvl1pPr>
              <a:defRPr>
                <a:solidFill>
                  <a:srgbClr val="FFFFFF"/>
                </a:solidFill>
              </a:defRPr>
            </a:lvl1pPr>
          </a:lstStyle>
          <a:p>
            <a:r>
              <a:rPr lang="fr-FR"/>
              <a:t>Camso 2019</a:t>
            </a:r>
            <a:endParaRPr lang="fr-FR" dirty="0"/>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4E950855-28E0-B842-9330-3B380073FD02}"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3891266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Header _ Black">
    <p:spTree>
      <p:nvGrpSpPr>
        <p:cNvPr id="1" name=""/>
        <p:cNvGrpSpPr/>
        <p:nvPr/>
      </p:nvGrpSpPr>
      <p:grpSpPr>
        <a:xfrm>
          <a:off x="0" y="0"/>
          <a:ext cx="0" cy="0"/>
          <a:chOff x="0" y="0"/>
          <a:chExt cx="0" cy="0"/>
        </a:xfrm>
      </p:grpSpPr>
      <p:pic>
        <p:nvPicPr>
          <p:cNvPr id="7" name="Image 6" descr="PPT_1503-03.png"/>
          <p:cNvPicPr>
            <a:picLocks noChangeAspect="1"/>
          </p:cNvPicPr>
          <p:nvPr userDrawn="1"/>
        </p:nvPicPr>
        <p:blipFill rotWithShape="1">
          <a:blip r:embed="rId2" cstate="print">
            <a:extLst>
              <a:ext uri="{28A0092B-C50C-407E-A947-70E740481C1C}">
                <a14:useLocalDpi xmlns:a14="http://schemas.microsoft.com/office/drawing/2010/main" val="0"/>
              </a:ext>
            </a:extLst>
          </a:blip>
          <a:srcRect b="25000"/>
          <a:stretch/>
        </p:blipFill>
        <p:spPr>
          <a:xfrm>
            <a:off x="0" y="0"/>
            <a:ext cx="9144000" cy="5143500"/>
          </a:xfrm>
          <a:prstGeom prst="rect">
            <a:avLst/>
          </a:prstGeom>
        </p:spPr>
      </p:pic>
      <p:sp>
        <p:nvSpPr>
          <p:cNvPr id="2" name="Titre 1"/>
          <p:cNvSpPr>
            <a:spLocks noGrp="1"/>
          </p:cNvSpPr>
          <p:nvPr>
            <p:ph type="ctrTitle"/>
          </p:nvPr>
        </p:nvSpPr>
        <p:spPr>
          <a:xfrm>
            <a:off x="685800" y="3558418"/>
            <a:ext cx="8001000" cy="1102519"/>
          </a:xfrm>
        </p:spPr>
        <p:txBody>
          <a:bodyPr/>
          <a:lstStyle>
            <a:lvl1pPr>
              <a:defRPr>
                <a:solidFill>
                  <a:srgbClr val="FFFFFF"/>
                </a:solidFill>
              </a:defRPr>
            </a:lvl1pPr>
          </a:lstStyle>
          <a:p>
            <a:r>
              <a:rPr lang="en-US"/>
              <a:t>Click to edit Master title style</a:t>
            </a:r>
            <a:endParaRPr lang="fr-FR" dirty="0"/>
          </a:p>
        </p:txBody>
      </p:sp>
      <p:sp>
        <p:nvSpPr>
          <p:cNvPr id="5" name="Espace réservé du pied de page 4"/>
          <p:cNvSpPr>
            <a:spLocks noGrp="1"/>
          </p:cNvSpPr>
          <p:nvPr>
            <p:ph type="ftr" sz="quarter" idx="11"/>
          </p:nvPr>
        </p:nvSpPr>
        <p:spPr/>
        <p:txBody>
          <a:bodyPr/>
          <a:lstStyle>
            <a:lvl1pPr>
              <a:defRPr>
                <a:solidFill>
                  <a:srgbClr val="FFFFFF"/>
                </a:solidFill>
              </a:defRPr>
            </a:lvl1pPr>
          </a:lstStyle>
          <a:p>
            <a:r>
              <a:rPr lang="fr-FR"/>
              <a:t>Camso 2019</a:t>
            </a:r>
            <a:endParaRPr lang="fr-FR" dirty="0"/>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4E950855-28E0-B842-9330-3B380073FD02}" type="slidenum">
              <a:rPr lang="fr-FR" smtClean="0">
                <a:solidFill>
                  <a:prstClr val="white"/>
                </a:solidFill>
              </a:rPr>
              <a:pPr/>
              <a:t>‹N°›</a:t>
            </a:fld>
            <a:endParaRPr lang="fr-FR">
              <a:solidFill>
                <a:prstClr val="white"/>
              </a:solidFill>
            </a:endParaRPr>
          </a:p>
        </p:txBody>
      </p:sp>
    </p:spTree>
    <p:extLst>
      <p:ext uri="{BB962C8B-B14F-4D97-AF65-F5344CB8AC3E}">
        <p14:creationId xmlns:p14="http://schemas.microsoft.com/office/powerpoint/2010/main" val="44598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_ White">
    <p:spTree>
      <p:nvGrpSpPr>
        <p:cNvPr id="1" name=""/>
        <p:cNvGrpSpPr/>
        <p:nvPr/>
      </p:nvGrpSpPr>
      <p:grpSpPr>
        <a:xfrm>
          <a:off x="0" y="0"/>
          <a:ext cx="0" cy="0"/>
          <a:chOff x="0" y="0"/>
          <a:chExt cx="0" cy="0"/>
        </a:xfrm>
      </p:grpSpPr>
      <p:pic>
        <p:nvPicPr>
          <p:cNvPr id="7" name="Image 6" descr="PPT_1503-04.png"/>
          <p:cNvPicPr>
            <a:picLocks noChangeAspect="1"/>
          </p:cNvPicPr>
          <p:nvPr userDrawn="1"/>
        </p:nvPicPr>
        <p:blipFill rotWithShape="1">
          <a:blip r:embed="rId2" cstate="print">
            <a:extLst>
              <a:ext uri="{28A0092B-C50C-407E-A947-70E740481C1C}">
                <a14:useLocalDpi xmlns:a14="http://schemas.microsoft.com/office/drawing/2010/main" val="0"/>
              </a:ext>
            </a:extLst>
          </a:blip>
          <a:srcRect b="25000"/>
          <a:stretch/>
        </p:blipFill>
        <p:spPr>
          <a:xfrm>
            <a:off x="0" y="0"/>
            <a:ext cx="9144000" cy="5143500"/>
          </a:xfrm>
          <a:prstGeom prst="rect">
            <a:avLst/>
          </a:prstGeom>
        </p:spPr>
      </p:pic>
      <p:sp>
        <p:nvSpPr>
          <p:cNvPr id="2" name="Titre 1"/>
          <p:cNvSpPr>
            <a:spLocks noGrp="1"/>
          </p:cNvSpPr>
          <p:nvPr>
            <p:ph type="ctrTitle"/>
          </p:nvPr>
        </p:nvSpPr>
        <p:spPr>
          <a:xfrm>
            <a:off x="1285236" y="3558418"/>
            <a:ext cx="7401564" cy="1102519"/>
          </a:xfrm>
        </p:spPr>
        <p:txBody>
          <a:bodyPr/>
          <a:lstStyle>
            <a:lvl1pPr>
              <a:defRPr>
                <a:solidFill>
                  <a:schemeClr val="tx1"/>
                </a:solidFill>
              </a:defRPr>
            </a:lvl1pPr>
          </a:lstStyle>
          <a:p>
            <a:r>
              <a:rPr lang="en-US"/>
              <a:t>Click to edit Master title style</a:t>
            </a:r>
            <a:endParaRPr lang="fr-FR" dirty="0"/>
          </a:p>
        </p:txBody>
      </p:sp>
      <p:sp>
        <p:nvSpPr>
          <p:cNvPr id="5" name="Espace réservé du pied de page 4"/>
          <p:cNvSpPr>
            <a:spLocks noGrp="1"/>
          </p:cNvSpPr>
          <p:nvPr>
            <p:ph type="ftr" sz="quarter" idx="11"/>
          </p:nvPr>
        </p:nvSpPr>
        <p:spPr/>
        <p:txBody>
          <a:bodyPr/>
          <a:lstStyle>
            <a:lvl1pPr>
              <a:defRPr>
                <a:solidFill>
                  <a:schemeClr val="tx1"/>
                </a:solidFill>
              </a:defRPr>
            </a:lvl1pPr>
          </a:lstStyle>
          <a:p>
            <a:r>
              <a:rPr lang="fr-FR">
                <a:solidFill>
                  <a:srgbClr val="000000"/>
                </a:solidFill>
              </a:rPr>
              <a:t>Camso 2019</a:t>
            </a:r>
            <a:endParaRPr lang="fr-FR"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solidFill>
                  <a:srgbClr val="0057B8"/>
                </a:solidFill>
              </a:defRPr>
            </a:lvl1pPr>
          </a:lstStyle>
          <a:p>
            <a:fld id="{4E950855-28E0-B842-9330-3B380073FD02}" type="slidenum">
              <a:rPr lang="fr-FR" smtClean="0"/>
              <a:pPr/>
              <a:t>‹N°›</a:t>
            </a:fld>
            <a:endParaRPr lang="fr-FR"/>
          </a:p>
        </p:txBody>
      </p:sp>
    </p:spTree>
    <p:extLst>
      <p:ext uri="{BB962C8B-B14F-4D97-AF65-F5344CB8AC3E}">
        <p14:creationId xmlns:p14="http://schemas.microsoft.com/office/powerpoint/2010/main" val="142698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pecial Content">
    <p:spTree>
      <p:nvGrpSpPr>
        <p:cNvPr id="1" name=""/>
        <p:cNvGrpSpPr/>
        <p:nvPr/>
      </p:nvGrpSpPr>
      <p:grpSpPr>
        <a:xfrm>
          <a:off x="0" y="0"/>
          <a:ext cx="0" cy="0"/>
          <a:chOff x="0" y="0"/>
          <a:chExt cx="0" cy="0"/>
        </a:xfrm>
      </p:grpSpPr>
      <p:pic>
        <p:nvPicPr>
          <p:cNvPr id="9" name="Image 8" descr="PPT_1503-03.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pic>
        <p:nvPicPr>
          <p:cNvPr id="10" name="Image 9" descr="PPT_1503-02.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50017" b="25000"/>
          <a:stretch/>
        </p:blipFill>
        <p:spPr>
          <a:xfrm>
            <a:off x="4573588" y="0"/>
            <a:ext cx="4570412" cy="5143500"/>
          </a:xfrm>
          <a:prstGeom prst="rect">
            <a:avLst/>
          </a:prstGeom>
        </p:spPr>
      </p:pic>
      <p:sp>
        <p:nvSpPr>
          <p:cNvPr id="5" name="Espace réservé du pied de page 4"/>
          <p:cNvSpPr>
            <a:spLocks noGrp="1"/>
          </p:cNvSpPr>
          <p:nvPr>
            <p:ph type="ftr" sz="quarter" idx="11"/>
          </p:nvPr>
        </p:nvSpPr>
        <p:spPr/>
        <p:txBody>
          <a:bodyPr/>
          <a:lstStyle>
            <a:lvl1pPr>
              <a:defRPr>
                <a:solidFill>
                  <a:srgbClr val="FFFFFF"/>
                </a:solidFill>
              </a:defRPr>
            </a:lvl1pPr>
          </a:lstStyle>
          <a:p>
            <a:r>
              <a:rPr lang="fr-FR"/>
              <a:t>Camso 2019</a:t>
            </a:r>
            <a:endParaRPr lang="fr-FR" dirty="0"/>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4E950855-28E0-B842-9330-3B380073FD02}" type="slidenum">
              <a:rPr lang="fr-FR" smtClean="0">
                <a:solidFill>
                  <a:prstClr val="white"/>
                </a:solidFill>
              </a:rPr>
              <a:pPr/>
              <a:t>‹N°›</a:t>
            </a:fld>
            <a:endParaRPr lang="fr-FR">
              <a:solidFill>
                <a:prstClr val="white"/>
              </a:solidFill>
            </a:endParaRPr>
          </a:p>
        </p:txBody>
      </p:sp>
      <p:sp>
        <p:nvSpPr>
          <p:cNvPr id="4" name="Espace réservé du texte 3"/>
          <p:cNvSpPr>
            <a:spLocks noGrp="1"/>
          </p:cNvSpPr>
          <p:nvPr>
            <p:ph type="body" sz="quarter" idx="13"/>
          </p:nvPr>
        </p:nvSpPr>
        <p:spPr>
          <a:xfrm>
            <a:off x="5507751" y="1346610"/>
            <a:ext cx="2713198" cy="2347913"/>
          </a:xfrm>
        </p:spPr>
        <p:txBody>
          <a:bodyPr anchor="ctr"/>
          <a:lstStyle>
            <a:lvl1pPr marL="0" indent="0" algn="ctr">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
        <p:nvSpPr>
          <p:cNvPr id="17" name="Espace réservé du contenu 16"/>
          <p:cNvSpPr>
            <a:spLocks noGrp="1"/>
          </p:cNvSpPr>
          <p:nvPr>
            <p:ph sz="quarter" idx="14"/>
          </p:nvPr>
        </p:nvSpPr>
        <p:spPr>
          <a:xfrm>
            <a:off x="471488" y="1346610"/>
            <a:ext cx="3644900" cy="2347913"/>
          </a:xfrm>
        </p:spPr>
        <p:txBody>
          <a:bodyPr anchor="ctr">
            <a:normAutofit/>
          </a:bodyPr>
          <a:lstStyle>
            <a:lvl1pPr marL="0" indent="0" algn="ctr">
              <a:buNone/>
              <a:defRPr sz="3200" b="1" i="0">
                <a:solidFill>
                  <a:srgbClr val="FFFFFF"/>
                </a:solidFill>
                <a:latin typeface="Arial"/>
                <a:cs typeface="Arial"/>
              </a:defRPr>
            </a:lvl1pPr>
          </a:lstStyle>
          <a:p>
            <a:pPr lvl="0"/>
            <a:r>
              <a:rPr lang="en-US"/>
              <a:t>Click to edit Master text styles</a:t>
            </a:r>
          </a:p>
        </p:txBody>
      </p:sp>
    </p:spTree>
    <p:extLst>
      <p:ext uri="{BB962C8B-B14F-4D97-AF65-F5344CB8AC3E}">
        <p14:creationId xmlns:p14="http://schemas.microsoft.com/office/powerpoint/2010/main" val="2728308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descr="PPT_1503-05.png"/>
          <p:cNvPicPr>
            <a:picLocks noChangeAspect="1"/>
          </p:cNvPicPr>
          <p:nvPr userDrawn="1"/>
        </p:nvPicPr>
        <p:blipFill rotWithShape="1">
          <a:blip r:embed="rId13" cstate="print">
            <a:extLst>
              <a:ext uri="{28A0092B-C50C-407E-A947-70E740481C1C}">
                <a14:useLocalDpi xmlns:a14="http://schemas.microsoft.com/office/drawing/2010/main" val="0"/>
              </a:ext>
            </a:extLst>
          </a:blip>
          <a:srcRect b="25000"/>
          <a:stretch/>
        </p:blipFill>
        <p:spPr>
          <a:xfrm>
            <a:off x="0" y="0"/>
            <a:ext cx="9144000" cy="5143500"/>
          </a:xfrm>
          <a:prstGeom prst="rect">
            <a:avLst/>
          </a:prstGeom>
        </p:spPr>
      </p:pic>
      <p:sp>
        <p:nvSpPr>
          <p:cNvPr id="2" name="Espace réservé du titre 1"/>
          <p:cNvSpPr>
            <a:spLocks noGrp="1"/>
          </p:cNvSpPr>
          <p:nvPr>
            <p:ph type="title"/>
          </p:nvPr>
        </p:nvSpPr>
        <p:spPr>
          <a:xfrm>
            <a:off x="457218" y="460362"/>
            <a:ext cx="7639423" cy="717348"/>
          </a:xfrm>
          <a:prstGeom prst="rect">
            <a:avLst/>
          </a:prstGeom>
        </p:spPr>
        <p:txBody>
          <a:bodyPr vert="horz" lIns="91440" tIns="45720" rIns="91440" bIns="45720" rtlCol="0" anchor="ctr">
            <a:normAutofit/>
          </a:bodyPr>
          <a:lstStyle/>
          <a:p>
            <a:r>
              <a:rPr lang="fr-CA" dirty="0"/>
              <a:t>Cliquez et modifiez le titre</a:t>
            </a:r>
            <a:endParaRPr lang="fr-FR" dirty="0"/>
          </a:p>
        </p:txBody>
      </p:sp>
      <p:sp>
        <p:nvSpPr>
          <p:cNvPr id="3" name="Espace réservé du texte 2"/>
          <p:cNvSpPr>
            <a:spLocks noGrp="1"/>
          </p:cNvSpPr>
          <p:nvPr>
            <p:ph type="body" idx="1"/>
          </p:nvPr>
        </p:nvSpPr>
        <p:spPr>
          <a:xfrm>
            <a:off x="457200" y="1643954"/>
            <a:ext cx="8229600" cy="2950681"/>
          </a:xfrm>
          <a:prstGeom prst="rect">
            <a:avLst/>
          </a:prstGeom>
        </p:spPr>
        <p:txBody>
          <a:bodyPr vert="horz" lIns="91440" tIns="45720" rIns="91440" bIns="45720" rtlCol="0">
            <a:normAutofit/>
          </a:bodyPr>
          <a:lstStyle/>
          <a:p>
            <a:pPr lvl="0"/>
            <a:r>
              <a:rPr lang="fr-CA" dirty="0"/>
              <a:t>Cliquez pour modifier les styles du texte du masque</a:t>
            </a:r>
          </a:p>
          <a:p>
            <a:pPr lvl="1"/>
            <a:r>
              <a:rPr lang="fr-CA" dirty="0"/>
              <a:t>Deuxième niveau</a:t>
            </a:r>
          </a:p>
          <a:p>
            <a:pPr lvl="2"/>
            <a:r>
              <a:rPr lang="fr-CA" dirty="0"/>
              <a:t>Troisième niveau</a:t>
            </a:r>
          </a:p>
          <a:p>
            <a:pPr lvl="3"/>
            <a:r>
              <a:rPr lang="fr-CA" dirty="0"/>
              <a:t>Quatrième niveau</a:t>
            </a:r>
          </a:p>
          <a:p>
            <a:pPr lvl="4"/>
            <a:r>
              <a:rPr lang="fr-CA" dirty="0"/>
              <a:t>Cinquième niveau</a:t>
            </a:r>
            <a:endParaRPr lang="fr-FR" dirty="0"/>
          </a:p>
        </p:txBody>
      </p:sp>
      <p:sp>
        <p:nvSpPr>
          <p:cNvPr id="5" name="Espace réservé du pied de page 4"/>
          <p:cNvSpPr>
            <a:spLocks noGrp="1"/>
          </p:cNvSpPr>
          <p:nvPr>
            <p:ph type="ftr" sz="quarter" idx="3"/>
          </p:nvPr>
        </p:nvSpPr>
        <p:spPr>
          <a:xfrm>
            <a:off x="5791199" y="4660937"/>
            <a:ext cx="2895600" cy="187459"/>
          </a:xfrm>
          <a:prstGeom prst="rect">
            <a:avLst/>
          </a:prstGeom>
        </p:spPr>
        <p:txBody>
          <a:bodyPr vert="horz" lIns="91440" tIns="45720" rIns="91440" bIns="45720" rtlCol="0" anchor="ctr"/>
          <a:lstStyle>
            <a:lvl1pPr algn="r">
              <a:defRPr sz="1000">
                <a:solidFill>
                  <a:schemeClr val="tx1"/>
                </a:solidFill>
                <a:latin typeface="Arial"/>
                <a:cs typeface="Arial"/>
              </a:defRPr>
            </a:lvl1pPr>
          </a:lstStyle>
          <a:p>
            <a:pPr defTabSz="457200"/>
            <a:r>
              <a:rPr lang="fr-FR">
                <a:solidFill>
                  <a:srgbClr val="000000"/>
                </a:solidFill>
              </a:rPr>
              <a:t>Camso 2019</a:t>
            </a:r>
            <a:endParaRPr lang="fr-FR" dirty="0">
              <a:solidFill>
                <a:srgbClr val="000000"/>
              </a:solidFill>
            </a:endParaRPr>
          </a:p>
        </p:txBody>
      </p:sp>
      <p:sp>
        <p:nvSpPr>
          <p:cNvPr id="6" name="Espace réservé du numéro de diapositive 5"/>
          <p:cNvSpPr>
            <a:spLocks noGrp="1"/>
          </p:cNvSpPr>
          <p:nvPr>
            <p:ph type="sldNum" sz="quarter" idx="4"/>
          </p:nvPr>
        </p:nvSpPr>
        <p:spPr>
          <a:xfrm>
            <a:off x="8220989" y="1421995"/>
            <a:ext cx="465851" cy="119040"/>
          </a:xfrm>
          <a:prstGeom prst="rect">
            <a:avLst/>
          </a:prstGeom>
        </p:spPr>
        <p:txBody>
          <a:bodyPr vert="horz" lIns="91440" tIns="45720" rIns="91440" bIns="45720" rtlCol="0" anchor="ctr"/>
          <a:lstStyle>
            <a:lvl1pPr algn="ctr">
              <a:defRPr sz="800" b="1" i="0">
                <a:solidFill>
                  <a:srgbClr val="0057B8"/>
                </a:solidFill>
                <a:latin typeface="Arial"/>
                <a:cs typeface="Arial"/>
              </a:defRPr>
            </a:lvl1pPr>
          </a:lstStyle>
          <a:p>
            <a:pPr defTabSz="457200"/>
            <a:fld id="{4E950855-28E0-B842-9330-3B380073FD02}" type="slidenum">
              <a:rPr lang="fr-FR" smtClean="0"/>
              <a:pPr defTabSz="457200"/>
              <a:t>‹N°›</a:t>
            </a:fld>
            <a:endParaRPr lang="fr-FR" dirty="0"/>
          </a:p>
        </p:txBody>
      </p:sp>
    </p:spTree>
    <p:extLst>
      <p:ext uri="{BB962C8B-B14F-4D97-AF65-F5344CB8AC3E}">
        <p14:creationId xmlns:p14="http://schemas.microsoft.com/office/powerpoint/2010/main" val="278023930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935" r:id="rId3"/>
    <p:sldLayoutId id="2147483727" r:id="rId4"/>
    <p:sldLayoutId id="2147483728" r:id="rId5"/>
    <p:sldLayoutId id="2147483729" r:id="rId6"/>
    <p:sldLayoutId id="2147483730" r:id="rId7"/>
    <p:sldLayoutId id="2147483731" r:id="rId8"/>
    <p:sldLayoutId id="2147483732" r:id="rId9"/>
    <p:sldLayoutId id="2147483936" r:id="rId10"/>
    <p:sldLayoutId id="2147483937" r:id="rId11"/>
  </p:sldLayoutIdLst>
  <p:hf hdr="0" dt="0"/>
  <p:txStyles>
    <p:titleStyle>
      <a:lvl1pPr algn="l" defTabSz="457200" rtl="0" eaLnBrk="1" latinLnBrk="0" hangingPunct="1">
        <a:spcBef>
          <a:spcPct val="0"/>
        </a:spcBef>
        <a:buNone/>
        <a:defRPr sz="2400" b="1" i="0" kern="1200">
          <a:solidFill>
            <a:schemeClr val="tx1"/>
          </a:solidFill>
          <a:latin typeface="Arial"/>
          <a:ea typeface="+mj-ea"/>
          <a:cs typeface="Arial"/>
        </a:defRPr>
      </a:lvl1pPr>
    </p:titleStyle>
    <p:bodyStyle>
      <a:lvl1pPr marL="182563" indent="-182563" algn="l" defTabSz="457200" rtl="0" eaLnBrk="1" latinLnBrk="0" hangingPunct="1">
        <a:spcBef>
          <a:spcPct val="20000"/>
        </a:spcBef>
        <a:buClr>
          <a:srgbClr val="0640A9"/>
        </a:buClr>
        <a:buFont typeface="Wingdings" charset="2"/>
        <a:buChar char="§"/>
        <a:defRPr sz="2000" b="0" kern="1200">
          <a:solidFill>
            <a:schemeClr val="tx1"/>
          </a:solidFill>
          <a:latin typeface="Arial"/>
          <a:ea typeface="+mn-ea"/>
          <a:cs typeface="Arial"/>
        </a:defRPr>
      </a:lvl1pPr>
      <a:lvl2pPr marL="742950" indent="-285750" algn="l" defTabSz="457200" rtl="0" eaLnBrk="1" latinLnBrk="0" hangingPunct="1">
        <a:spcBef>
          <a:spcPct val="20000"/>
        </a:spcBef>
        <a:buFont typeface="Wingdings" charset="2"/>
        <a:buChar char="§"/>
        <a:defRPr sz="1800" kern="1200">
          <a:solidFill>
            <a:schemeClr val="tx1"/>
          </a:solidFill>
          <a:latin typeface="Arial"/>
          <a:ea typeface="+mn-ea"/>
          <a:cs typeface="Arial"/>
        </a:defRPr>
      </a:lvl2pPr>
      <a:lvl3pPr marL="11430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3pPr>
      <a:lvl4pPr marL="16002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4pPr>
      <a:lvl5pPr marL="2057400" indent="-228600" algn="l" defTabSz="457200" rtl="0" eaLnBrk="1" latinLnBrk="0" hangingPunct="1">
        <a:spcBef>
          <a:spcPct val="20000"/>
        </a:spcBef>
        <a:buFont typeface="Wingdings" charset="2"/>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14.sv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225" y="1220491"/>
            <a:ext cx="5870117" cy="1577395"/>
          </a:xfrm>
        </p:spPr>
        <p:txBody>
          <a:bodyPr>
            <a:noAutofit/>
          </a:bodyPr>
          <a:lstStyle/>
          <a:p>
            <a:r>
              <a:rPr lang="en-US" sz="2800" dirty="0"/>
              <a:t>Advanced Product Quality Planning (APQP) and Production Part Approval Process (PPAP)</a:t>
            </a:r>
            <a:br>
              <a:rPr lang="en-US" sz="2800" dirty="0"/>
            </a:br>
            <a:r>
              <a:rPr lang="en-US" sz="2800" dirty="0"/>
              <a:t>Training Material</a:t>
            </a:r>
          </a:p>
        </p:txBody>
      </p:sp>
      <p:sp>
        <p:nvSpPr>
          <p:cNvPr id="7" name="Espace réservé du texte 6">
            <a:extLst>
              <a:ext uri="{FF2B5EF4-FFF2-40B4-BE49-F238E27FC236}">
                <a16:creationId xmlns:a16="http://schemas.microsoft.com/office/drawing/2014/main" id="{9EECAA80-816F-1947-B67F-19B6E3F37046}"/>
              </a:ext>
            </a:extLst>
          </p:cNvPr>
          <p:cNvSpPr>
            <a:spLocks noGrp="1"/>
          </p:cNvSpPr>
          <p:nvPr>
            <p:ph type="body" sz="quarter" idx="10"/>
          </p:nvPr>
        </p:nvSpPr>
        <p:spPr/>
        <p:txBody>
          <a:bodyPr>
            <a:normAutofit fontScale="62500" lnSpcReduction="20000"/>
          </a:bodyPr>
          <a:lstStyle/>
          <a:p>
            <a:br>
              <a:rPr lang="en-US" dirty="0"/>
            </a:br>
            <a:r>
              <a:rPr lang="en-US" dirty="0" err="1"/>
              <a:t>Nordin</a:t>
            </a:r>
            <a:r>
              <a:rPr lang="en-US" dirty="0"/>
              <a:t> </a:t>
            </a:r>
            <a:r>
              <a:rPr lang="en-US" dirty="0" err="1"/>
              <a:t>Mimouni</a:t>
            </a:r>
            <a:r>
              <a:rPr lang="en-US" dirty="0"/>
              <a:t> – Supplier Quality Manager</a:t>
            </a:r>
            <a:br>
              <a:rPr lang="en-US" dirty="0"/>
            </a:br>
            <a:r>
              <a:rPr lang="en-US" dirty="0"/>
              <a:t>Rev. 01 – Nov 29th 2018</a:t>
            </a:r>
            <a:endParaRPr lang="fr-FR" dirty="0"/>
          </a:p>
        </p:txBody>
      </p:sp>
      <p:sp>
        <p:nvSpPr>
          <p:cNvPr id="3" name="Slide Number Placeholder 2"/>
          <p:cNvSpPr>
            <a:spLocks noGrp="1"/>
          </p:cNvSpPr>
          <p:nvPr>
            <p:ph type="sldNum" sz="quarter" idx="4294967295"/>
          </p:nvPr>
        </p:nvSpPr>
        <p:spPr>
          <a:xfrm>
            <a:off x="8794750" y="1709738"/>
            <a:ext cx="349250" cy="88900"/>
          </a:xfrm>
        </p:spPr>
        <p:txBody>
          <a:bodyPr/>
          <a:lstStyle/>
          <a:p>
            <a:fld id="{4E950855-28E0-B842-9330-3B380073FD02}" type="slidenum">
              <a:rPr lang="fr-FR" smtClean="0">
                <a:solidFill>
                  <a:prstClr val="white"/>
                </a:solidFill>
              </a:rPr>
              <a:pPr/>
              <a:t>1</a:t>
            </a:fld>
            <a:endParaRPr lang="fr-FR">
              <a:solidFill>
                <a:prstClr val="white"/>
              </a:solidFill>
            </a:endParaRPr>
          </a:p>
        </p:txBody>
      </p:sp>
    </p:spTree>
    <p:extLst>
      <p:ext uri="{BB962C8B-B14F-4D97-AF65-F5344CB8AC3E}">
        <p14:creationId xmlns:p14="http://schemas.microsoft.com/office/powerpoint/2010/main" val="1766057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6113859" y="2015728"/>
            <a:ext cx="2516981"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r>
              <a:rPr lang="en-US" sz="1000" dirty="0">
                <a:solidFill>
                  <a:srgbClr val="292929"/>
                </a:solidFill>
              </a:rPr>
              <a:t>Packaging Standards</a:t>
            </a:r>
          </a:p>
          <a:p>
            <a:pPr marL="173831" indent="-173831" eaLnBrk="0" hangingPunct="0">
              <a:buClr>
                <a:srgbClr val="0067C6"/>
              </a:buClr>
              <a:buFontTx/>
              <a:buChar char="•"/>
            </a:pPr>
            <a:r>
              <a:rPr lang="en-US" sz="1000" dirty="0">
                <a:solidFill>
                  <a:srgbClr val="292929"/>
                </a:solidFill>
              </a:rPr>
              <a:t>Product/Process Quality System Review</a:t>
            </a:r>
          </a:p>
          <a:p>
            <a:pPr marL="173831" indent="-173831" eaLnBrk="0" hangingPunct="0">
              <a:buClr>
                <a:srgbClr val="0067C6"/>
              </a:buClr>
              <a:buFontTx/>
              <a:buChar char="•"/>
            </a:pPr>
            <a:r>
              <a:rPr lang="en-US" sz="1000" dirty="0">
                <a:solidFill>
                  <a:srgbClr val="292929"/>
                </a:solidFill>
              </a:rPr>
              <a:t>Process Flow Chart</a:t>
            </a:r>
          </a:p>
          <a:p>
            <a:pPr marL="173831" indent="-173831" eaLnBrk="0" hangingPunct="0">
              <a:buClr>
                <a:srgbClr val="0067C6"/>
              </a:buClr>
              <a:buFontTx/>
              <a:buChar char="•"/>
            </a:pPr>
            <a:r>
              <a:rPr lang="en-US" sz="1000" dirty="0">
                <a:solidFill>
                  <a:srgbClr val="292929"/>
                </a:solidFill>
              </a:rPr>
              <a:t>Floor Plan Layout</a:t>
            </a:r>
          </a:p>
          <a:p>
            <a:pPr marL="173831" indent="-173831" eaLnBrk="0" hangingPunct="0">
              <a:buClr>
                <a:srgbClr val="0067C6"/>
              </a:buClr>
              <a:buFontTx/>
              <a:buChar char="•"/>
            </a:pPr>
            <a:r>
              <a:rPr lang="en-US" sz="1000" dirty="0">
                <a:solidFill>
                  <a:srgbClr val="292929"/>
                </a:solidFill>
              </a:rPr>
              <a:t>Characteristics Matrix</a:t>
            </a:r>
          </a:p>
          <a:p>
            <a:pPr marL="173831" indent="-173831" eaLnBrk="0" hangingPunct="0">
              <a:buClr>
                <a:srgbClr val="0067C6"/>
              </a:buClr>
              <a:buFontTx/>
              <a:buChar char="•"/>
            </a:pPr>
            <a:r>
              <a:rPr lang="en-US" sz="1000" dirty="0">
                <a:solidFill>
                  <a:srgbClr val="292929"/>
                </a:solidFill>
              </a:rPr>
              <a:t>Process Failure Mode and Effects Analysis (PFMEA)</a:t>
            </a:r>
          </a:p>
          <a:p>
            <a:pPr marL="173831" indent="-173831" eaLnBrk="0" hangingPunct="0">
              <a:buClr>
                <a:srgbClr val="0067C6"/>
              </a:buClr>
              <a:buFontTx/>
              <a:buChar char="•"/>
            </a:pPr>
            <a:r>
              <a:rPr lang="en-US" sz="1000" dirty="0">
                <a:solidFill>
                  <a:srgbClr val="292929"/>
                </a:solidFill>
              </a:rPr>
              <a:t>Pre-Launch Control Plan</a:t>
            </a:r>
          </a:p>
          <a:p>
            <a:pPr marL="173831" indent="-173831" eaLnBrk="0" hangingPunct="0">
              <a:buClr>
                <a:srgbClr val="0067C6"/>
              </a:buClr>
              <a:buFontTx/>
              <a:buChar char="•"/>
            </a:pPr>
            <a:r>
              <a:rPr lang="en-US" sz="1000" dirty="0">
                <a:solidFill>
                  <a:srgbClr val="292929"/>
                </a:solidFill>
              </a:rPr>
              <a:t>Process Instructions</a:t>
            </a:r>
          </a:p>
          <a:p>
            <a:pPr marL="173831" indent="-173831" eaLnBrk="0" hangingPunct="0">
              <a:buClr>
                <a:srgbClr val="0067C6"/>
              </a:buClr>
              <a:buFontTx/>
              <a:buChar char="•"/>
            </a:pPr>
            <a:r>
              <a:rPr lang="en-US" sz="1000" dirty="0">
                <a:solidFill>
                  <a:srgbClr val="292929"/>
                </a:solidFill>
              </a:rPr>
              <a:t>Measurement Systems Analysis Plan</a:t>
            </a:r>
          </a:p>
          <a:p>
            <a:pPr marL="173831" indent="-173831" eaLnBrk="0" hangingPunct="0">
              <a:buClr>
                <a:srgbClr val="0067C6"/>
              </a:buClr>
              <a:buFontTx/>
              <a:buChar char="•"/>
            </a:pPr>
            <a:r>
              <a:rPr lang="en-US" sz="1000" dirty="0">
                <a:solidFill>
                  <a:srgbClr val="292929"/>
                </a:solidFill>
              </a:rPr>
              <a:t>Preliminary Process Capability Study Plan</a:t>
            </a:r>
          </a:p>
          <a:p>
            <a:pPr marL="173831" indent="-173831" eaLnBrk="0" hangingPunct="0">
              <a:buClr>
                <a:srgbClr val="0067C6"/>
              </a:buClr>
              <a:buFontTx/>
              <a:buChar char="•"/>
            </a:pPr>
            <a:r>
              <a:rPr lang="en-US" sz="1000" dirty="0">
                <a:solidFill>
                  <a:srgbClr val="292929"/>
                </a:solidFill>
              </a:rPr>
              <a:t>Packaging Specifications</a:t>
            </a:r>
          </a:p>
          <a:p>
            <a:pPr marL="173831" indent="-173831" eaLnBrk="0" hangingPunct="0">
              <a:buClr>
                <a:srgbClr val="0067C6"/>
              </a:buClr>
              <a:buFontTx/>
              <a:buChar char="•"/>
            </a:pPr>
            <a:r>
              <a:rPr lang="en-US" sz="1000" dirty="0">
                <a:solidFill>
                  <a:srgbClr val="292929"/>
                </a:solidFill>
              </a:rPr>
              <a:t>Management Support</a:t>
            </a:r>
          </a:p>
        </p:txBody>
      </p:sp>
      <p:grpSp>
        <p:nvGrpSpPr>
          <p:cNvPr id="21509" name="Group 3"/>
          <p:cNvGrpSpPr>
            <a:grpSpLocks/>
          </p:cNvGrpSpPr>
          <p:nvPr/>
        </p:nvGrpSpPr>
        <p:grpSpPr bwMode="auto">
          <a:xfrm>
            <a:off x="558373" y="1275606"/>
            <a:ext cx="1505745" cy="2021085"/>
            <a:chOff x="573206" y="1289050"/>
            <a:chExt cx="2017594" cy="2708275"/>
          </a:xfrm>
        </p:grpSpPr>
        <p:pic>
          <p:nvPicPr>
            <p:cNvPr id="21519" name="Picture 2"/>
            <p:cNvPicPr>
              <a:picLocks noChangeAspect="1"/>
            </p:cNvPicPr>
            <p:nvPr/>
          </p:nvPicPr>
          <p:blipFill>
            <a:blip r:embed="rId3" cstate="email">
              <a:extLst>
                <a:ext uri="{28A0092B-C50C-407E-A947-70E740481C1C}">
                  <a14:useLocalDpi xmlns:a14="http://schemas.microsoft.com/office/drawing/2010/main" val="0"/>
                </a:ext>
              </a:extLst>
            </a:blip>
            <a:srcRect l="28242" r="23582"/>
            <a:stretch>
              <a:fillRect/>
            </a:stretch>
          </p:blipFill>
          <p:spPr bwMode="auto">
            <a:xfrm>
              <a:off x="573206" y="1289050"/>
              <a:ext cx="2017594" cy="259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bwMode="auto">
            <a:xfrm>
              <a:off x="1295476" y="1289050"/>
              <a:ext cx="838151" cy="2708275"/>
            </a:xfrm>
            <a:prstGeom prst="rect">
              <a:avLst/>
            </a:prstGeom>
            <a:solidFill>
              <a:schemeClr val="tx2">
                <a:lumMod val="40000"/>
                <a:lumOff val="60000"/>
                <a:alpha val="63000"/>
              </a:schemeClr>
            </a:solidFill>
            <a:ln>
              <a:noFill/>
            </a:ln>
            <a:effectLst/>
            <a:extLst/>
          </p:spPr>
          <p:txBody>
            <a:bodyPr/>
            <a:lstStyle/>
            <a:p>
              <a:pPr>
                <a:defRPr/>
              </a:pPr>
              <a:endParaRPr lang="en-US" sz="1350">
                <a:latin typeface="Arial" charset="0"/>
              </a:endParaRPr>
            </a:p>
          </p:txBody>
        </p:sp>
      </p:grpSp>
      <p:sp>
        <p:nvSpPr>
          <p:cNvPr id="21510" name="Rectangle 11"/>
          <p:cNvSpPr>
            <a:spLocks noChangeArrowheads="1"/>
          </p:cNvSpPr>
          <p:nvPr/>
        </p:nvSpPr>
        <p:spPr bwMode="auto">
          <a:xfrm>
            <a:off x="5189935" y="1319213"/>
            <a:ext cx="285750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endParaRPr lang="en-US" sz="1350">
              <a:solidFill>
                <a:srgbClr val="292929"/>
              </a:solidFill>
            </a:endParaRPr>
          </a:p>
        </p:txBody>
      </p:sp>
      <p:sp>
        <p:nvSpPr>
          <p:cNvPr id="21513" name="Rectangle 3"/>
          <p:cNvSpPr>
            <a:spLocks noChangeArrowheads="1"/>
          </p:cNvSpPr>
          <p:nvPr/>
        </p:nvSpPr>
        <p:spPr bwMode="auto">
          <a:xfrm>
            <a:off x="2443748" y="2025253"/>
            <a:ext cx="2447925"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r>
              <a:rPr lang="en-US" sz="1000" dirty="0">
                <a:solidFill>
                  <a:srgbClr val="292929"/>
                </a:solidFill>
              </a:rPr>
              <a:t>Design Failure Mode and Effects Analysis (DFMEA)</a:t>
            </a:r>
          </a:p>
          <a:p>
            <a:pPr marL="173831" indent="-173831" eaLnBrk="0" hangingPunct="0">
              <a:buClr>
                <a:srgbClr val="0067C6"/>
              </a:buClr>
              <a:buFontTx/>
              <a:buChar char="•"/>
            </a:pPr>
            <a:r>
              <a:rPr lang="en-US" sz="1000" dirty="0">
                <a:solidFill>
                  <a:srgbClr val="292929"/>
                </a:solidFill>
              </a:rPr>
              <a:t>Design For Manufacturability and Assembly</a:t>
            </a:r>
          </a:p>
          <a:p>
            <a:pPr marL="173831" indent="-173831" eaLnBrk="0" hangingPunct="0">
              <a:buClr>
                <a:srgbClr val="0067C6"/>
              </a:buClr>
              <a:buFontTx/>
              <a:buChar char="•"/>
            </a:pPr>
            <a:r>
              <a:rPr lang="en-US" sz="1000" dirty="0">
                <a:solidFill>
                  <a:srgbClr val="292929"/>
                </a:solidFill>
              </a:rPr>
              <a:t>Design Verification</a:t>
            </a:r>
          </a:p>
          <a:p>
            <a:pPr marL="173831" indent="-173831" eaLnBrk="0" hangingPunct="0">
              <a:buClr>
                <a:srgbClr val="0067C6"/>
              </a:buClr>
              <a:buFontTx/>
              <a:buChar char="•"/>
            </a:pPr>
            <a:r>
              <a:rPr lang="en-US" sz="1000" dirty="0">
                <a:solidFill>
                  <a:srgbClr val="292929"/>
                </a:solidFill>
              </a:rPr>
              <a:t>Design Reviews</a:t>
            </a:r>
          </a:p>
          <a:p>
            <a:pPr marL="173831" indent="-173831" eaLnBrk="0" hangingPunct="0">
              <a:buClr>
                <a:srgbClr val="0067C6"/>
              </a:buClr>
              <a:buFontTx/>
              <a:buChar char="•"/>
            </a:pPr>
            <a:r>
              <a:rPr lang="en-US" sz="1000" dirty="0">
                <a:solidFill>
                  <a:srgbClr val="292929"/>
                </a:solidFill>
              </a:rPr>
              <a:t>Prototype Build – Control Plan</a:t>
            </a:r>
          </a:p>
          <a:p>
            <a:pPr marL="173831" indent="-173831" eaLnBrk="0" hangingPunct="0">
              <a:buClr>
                <a:srgbClr val="0067C6"/>
              </a:buClr>
              <a:buFontTx/>
              <a:buChar char="•"/>
            </a:pPr>
            <a:r>
              <a:rPr lang="en-US" sz="1000" dirty="0">
                <a:solidFill>
                  <a:srgbClr val="292929"/>
                </a:solidFill>
              </a:rPr>
              <a:t>Engineering Drawings (Including Math Data)</a:t>
            </a:r>
          </a:p>
          <a:p>
            <a:pPr marL="173831" indent="-173831" eaLnBrk="0" hangingPunct="0">
              <a:buClr>
                <a:srgbClr val="0067C6"/>
              </a:buClr>
              <a:buFontTx/>
              <a:buChar char="•"/>
            </a:pPr>
            <a:r>
              <a:rPr lang="en-US" sz="1000" dirty="0">
                <a:solidFill>
                  <a:srgbClr val="292929"/>
                </a:solidFill>
              </a:rPr>
              <a:t>Engineering Specifications</a:t>
            </a:r>
          </a:p>
          <a:p>
            <a:pPr marL="173831" indent="-173831" eaLnBrk="0" hangingPunct="0">
              <a:buClr>
                <a:srgbClr val="0067C6"/>
              </a:buClr>
              <a:buFontTx/>
              <a:buChar char="•"/>
            </a:pPr>
            <a:r>
              <a:rPr lang="en-US" sz="1000" dirty="0">
                <a:solidFill>
                  <a:srgbClr val="292929"/>
                </a:solidFill>
              </a:rPr>
              <a:t>Material Specifications</a:t>
            </a:r>
          </a:p>
          <a:p>
            <a:pPr marL="173831" indent="-173831" eaLnBrk="0" hangingPunct="0">
              <a:buClr>
                <a:srgbClr val="0067C6"/>
              </a:buClr>
              <a:buFontTx/>
              <a:buChar char="•"/>
            </a:pPr>
            <a:r>
              <a:rPr lang="en-US" sz="1000" dirty="0">
                <a:solidFill>
                  <a:srgbClr val="292929"/>
                </a:solidFill>
              </a:rPr>
              <a:t>Drawing and Specification Changes </a:t>
            </a:r>
          </a:p>
          <a:p>
            <a:pPr marL="173831" indent="-173831" eaLnBrk="0" hangingPunct="0">
              <a:buClr>
                <a:srgbClr val="0067C6"/>
              </a:buClr>
              <a:buFontTx/>
              <a:buChar char="•"/>
            </a:pPr>
            <a:r>
              <a:rPr lang="en-US" sz="1000" dirty="0">
                <a:solidFill>
                  <a:srgbClr val="292929"/>
                </a:solidFill>
              </a:rPr>
              <a:t>New Equipment, Tooling and Facilities Requirements</a:t>
            </a:r>
          </a:p>
          <a:p>
            <a:pPr marL="173831" indent="-173831" eaLnBrk="0" hangingPunct="0">
              <a:buClr>
                <a:srgbClr val="0067C6"/>
              </a:buClr>
              <a:buFontTx/>
              <a:buChar char="•"/>
            </a:pPr>
            <a:r>
              <a:rPr lang="en-US" sz="1000" dirty="0">
                <a:solidFill>
                  <a:srgbClr val="292929"/>
                </a:solidFill>
              </a:rPr>
              <a:t>Special Product and Process Characteristics</a:t>
            </a:r>
          </a:p>
          <a:p>
            <a:pPr marL="173831" indent="-173831" eaLnBrk="0" hangingPunct="0">
              <a:buClr>
                <a:srgbClr val="0067C6"/>
              </a:buClr>
              <a:buFontTx/>
              <a:buChar char="•"/>
            </a:pPr>
            <a:r>
              <a:rPr lang="en-US" sz="1000" dirty="0">
                <a:solidFill>
                  <a:srgbClr val="292929"/>
                </a:solidFill>
              </a:rPr>
              <a:t>Gages/Testing Equipment Requirements</a:t>
            </a:r>
          </a:p>
          <a:p>
            <a:pPr marL="173831" indent="-173831" eaLnBrk="0" hangingPunct="0">
              <a:buClr>
                <a:srgbClr val="0067C6"/>
              </a:buClr>
              <a:buFontTx/>
              <a:buChar char="•"/>
            </a:pPr>
            <a:r>
              <a:rPr lang="en-US" sz="1000" dirty="0">
                <a:solidFill>
                  <a:srgbClr val="292929"/>
                </a:solidFill>
              </a:rPr>
              <a:t>Team Feasibility Commitment </a:t>
            </a:r>
          </a:p>
          <a:p>
            <a:pPr marL="173831" indent="-173831" eaLnBrk="0" hangingPunct="0">
              <a:buClr>
                <a:srgbClr val="0067C6"/>
              </a:buClr>
              <a:buFontTx/>
              <a:buChar char="•"/>
            </a:pPr>
            <a:r>
              <a:rPr lang="en-US" sz="1000" dirty="0">
                <a:solidFill>
                  <a:srgbClr val="292929"/>
                </a:solidFill>
              </a:rPr>
              <a:t>Management Support</a:t>
            </a:r>
          </a:p>
          <a:p>
            <a:pPr marL="173831" indent="-173831" eaLnBrk="0" hangingPunct="0">
              <a:buClr>
                <a:srgbClr val="0067C6"/>
              </a:buClr>
              <a:buFontTx/>
              <a:buChar char="•"/>
            </a:pPr>
            <a:endParaRPr lang="en-US" sz="1000" dirty="0">
              <a:solidFill>
                <a:srgbClr val="292929"/>
              </a:solidFill>
            </a:endParaRPr>
          </a:p>
        </p:txBody>
      </p:sp>
      <p:sp>
        <p:nvSpPr>
          <p:cNvPr id="2" name="Footer Placeholder 1"/>
          <p:cNvSpPr>
            <a:spLocks noGrp="1"/>
          </p:cNvSpPr>
          <p:nvPr>
            <p:ph type="ftr" sz="quarter" idx="10"/>
          </p:nvPr>
        </p:nvSpPr>
        <p:spPr/>
        <p:txBody>
          <a:bodyPr/>
          <a:lstStyle/>
          <a:p>
            <a:r>
              <a:rPr lang="fr-FR"/>
              <a:t>Camso 2019</a:t>
            </a:r>
            <a:endParaRPr lang="fr-FR" dirty="0"/>
          </a:p>
        </p:txBody>
      </p:sp>
      <p:sp>
        <p:nvSpPr>
          <p:cNvPr id="3" name="Titre 2">
            <a:extLst>
              <a:ext uri="{FF2B5EF4-FFF2-40B4-BE49-F238E27FC236}">
                <a16:creationId xmlns:a16="http://schemas.microsoft.com/office/drawing/2014/main" id="{3A4E65C4-B387-784D-81DB-E3F14375F003}"/>
              </a:ext>
            </a:extLst>
          </p:cNvPr>
          <p:cNvSpPr>
            <a:spLocks noGrp="1"/>
          </p:cNvSpPr>
          <p:nvPr>
            <p:ph type="title"/>
          </p:nvPr>
        </p:nvSpPr>
        <p:spPr/>
        <p:txBody>
          <a:bodyPr/>
          <a:lstStyle/>
          <a:p>
            <a:r>
              <a:rPr lang="en-US" dirty="0"/>
              <a:t>Phase 3: Process Design and Development</a:t>
            </a:r>
            <a:endParaRPr lang="fr-FR" dirty="0"/>
          </a:p>
        </p:txBody>
      </p:sp>
      <p:sp>
        <p:nvSpPr>
          <p:cNvPr id="17" name="Rectangle 2">
            <a:extLst>
              <a:ext uri="{FF2B5EF4-FFF2-40B4-BE49-F238E27FC236}">
                <a16:creationId xmlns:a16="http://schemas.microsoft.com/office/drawing/2014/main" id="{861DC06E-C8FB-DC42-9944-905BA02B265E}"/>
              </a:ext>
            </a:extLst>
          </p:cNvPr>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sp>
        <p:nvSpPr>
          <p:cNvPr id="18" name="Rectangle 13">
            <a:extLst>
              <a:ext uri="{FF2B5EF4-FFF2-40B4-BE49-F238E27FC236}">
                <a16:creationId xmlns:a16="http://schemas.microsoft.com/office/drawing/2014/main" id="{1B4327D3-9D5E-8C4C-8C47-559634893516}"/>
              </a:ext>
            </a:extLst>
          </p:cNvPr>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dirty="0">
                <a:solidFill>
                  <a:srgbClr val="292929"/>
                </a:solidFill>
              </a:rPr>
              <a:t>OUTPUTS:</a:t>
            </a:r>
          </a:p>
        </p:txBody>
      </p:sp>
      <p:sp>
        <p:nvSpPr>
          <p:cNvPr id="19" name="Rectangle 3">
            <a:extLst>
              <a:ext uri="{FF2B5EF4-FFF2-40B4-BE49-F238E27FC236}">
                <a16:creationId xmlns:a16="http://schemas.microsoft.com/office/drawing/2014/main" id="{3F680875-1513-CE44-947A-C2A765739DE4}"/>
              </a:ext>
            </a:extLst>
          </p:cNvPr>
          <p:cNvSpPr>
            <a:spLocks noChangeArrowheads="1"/>
          </p:cNvSpPr>
          <p:nvPr/>
        </p:nvSpPr>
        <p:spPr bwMode="auto">
          <a:xfrm>
            <a:off x="522085" y="3334090"/>
            <a:ext cx="1673651" cy="1415312"/>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US" sz="1350" b="1" dirty="0">
                <a:solidFill>
                  <a:schemeClr val="bg1"/>
                </a:solidFill>
              </a:rPr>
              <a:t>Develop a manufacturing system and its related control plans to achieve quality products.</a:t>
            </a:r>
          </a:p>
        </p:txBody>
      </p:sp>
      <p:sp>
        <p:nvSpPr>
          <p:cNvPr id="20" name="Right Arrow 13">
            <a:extLst>
              <a:ext uri="{FF2B5EF4-FFF2-40B4-BE49-F238E27FC236}">
                <a16:creationId xmlns:a16="http://schemas.microsoft.com/office/drawing/2014/main" id="{E6218DFA-3C7B-D34A-927D-A2D29163ECEE}"/>
              </a:ext>
            </a:extLst>
          </p:cNvPr>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
        <p:nvSpPr>
          <p:cNvPr id="7" name="Espace réservé du numéro de diapositive 6">
            <a:extLst>
              <a:ext uri="{FF2B5EF4-FFF2-40B4-BE49-F238E27FC236}">
                <a16:creationId xmlns:a16="http://schemas.microsoft.com/office/drawing/2014/main" id="{BB6B3283-9FD4-0A49-918F-CEAD23DF95A1}"/>
              </a:ext>
            </a:extLst>
          </p:cNvPr>
          <p:cNvSpPr>
            <a:spLocks noGrp="1"/>
          </p:cNvSpPr>
          <p:nvPr>
            <p:ph type="sldNum" sz="quarter" idx="11"/>
          </p:nvPr>
        </p:nvSpPr>
        <p:spPr/>
        <p:txBody>
          <a:bodyPr/>
          <a:lstStyle/>
          <a:p>
            <a:fld id="{4E950855-28E0-B842-9330-3B380073FD02}" type="slidenum">
              <a:rPr lang="fr-FR" smtClean="0"/>
              <a:pPr/>
              <a:t>10</a:t>
            </a:fld>
            <a:endParaRPr lang="fr-FR" dirty="0"/>
          </a:p>
        </p:txBody>
      </p:sp>
    </p:spTree>
    <p:extLst>
      <p:ext uri="{BB962C8B-B14F-4D97-AF65-F5344CB8AC3E}">
        <p14:creationId xmlns:p14="http://schemas.microsoft.com/office/powerpoint/2010/main" val="582087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ChangeArrowheads="1"/>
          </p:cNvSpPr>
          <p:nvPr/>
        </p:nvSpPr>
        <p:spPr bwMode="auto">
          <a:xfrm>
            <a:off x="5896830" y="1934920"/>
            <a:ext cx="2859732"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200" dirty="0">
                <a:solidFill>
                  <a:srgbClr val="292929"/>
                </a:solidFill>
              </a:rPr>
              <a:t>Measurement Systems Evaluation</a:t>
            </a:r>
          </a:p>
          <a:p>
            <a:pPr marL="285750" indent="-285750" eaLnBrk="0" hangingPunct="0">
              <a:buClr>
                <a:srgbClr val="0067C6"/>
              </a:buClr>
              <a:buFont typeface="Wingdings" pitchFamily="2" charset="2"/>
              <a:buChar char="§"/>
            </a:pPr>
            <a:r>
              <a:rPr lang="en-US" sz="1200" dirty="0">
                <a:solidFill>
                  <a:srgbClr val="292929"/>
                </a:solidFill>
              </a:rPr>
              <a:t>Significant Production Run</a:t>
            </a:r>
          </a:p>
          <a:p>
            <a:pPr marL="285750" indent="-285750" eaLnBrk="0" hangingPunct="0">
              <a:buClr>
                <a:srgbClr val="0067C6"/>
              </a:buClr>
              <a:buFont typeface="Wingdings" pitchFamily="2" charset="2"/>
              <a:buChar char="§"/>
            </a:pPr>
            <a:r>
              <a:rPr lang="en-US" sz="1200" dirty="0">
                <a:solidFill>
                  <a:srgbClr val="292929"/>
                </a:solidFill>
              </a:rPr>
              <a:t>Preliminary Process Capability Study</a:t>
            </a:r>
          </a:p>
          <a:p>
            <a:pPr marL="285750" indent="-285750" eaLnBrk="0" hangingPunct="0">
              <a:buClr>
                <a:srgbClr val="0067C6"/>
              </a:buClr>
              <a:buFont typeface="Wingdings" pitchFamily="2" charset="2"/>
              <a:buChar char="§"/>
            </a:pPr>
            <a:r>
              <a:rPr lang="en-US" sz="1200" dirty="0">
                <a:solidFill>
                  <a:srgbClr val="292929"/>
                </a:solidFill>
              </a:rPr>
              <a:t>Production Part Approval</a:t>
            </a:r>
          </a:p>
          <a:p>
            <a:pPr marL="285750" indent="-285750" eaLnBrk="0" hangingPunct="0">
              <a:buClr>
                <a:srgbClr val="0067C6"/>
              </a:buClr>
              <a:buFont typeface="Wingdings" pitchFamily="2" charset="2"/>
              <a:buChar char="§"/>
            </a:pPr>
            <a:r>
              <a:rPr lang="en-US" sz="1200" dirty="0">
                <a:solidFill>
                  <a:srgbClr val="292929"/>
                </a:solidFill>
              </a:rPr>
              <a:t>Production Validation Testing</a:t>
            </a:r>
          </a:p>
          <a:p>
            <a:pPr marL="285750" indent="-285750" eaLnBrk="0" hangingPunct="0">
              <a:buClr>
                <a:srgbClr val="0067C6"/>
              </a:buClr>
              <a:buFont typeface="Wingdings" pitchFamily="2" charset="2"/>
              <a:buChar char="§"/>
            </a:pPr>
            <a:r>
              <a:rPr lang="en-US" sz="1200" dirty="0">
                <a:solidFill>
                  <a:srgbClr val="292929"/>
                </a:solidFill>
              </a:rPr>
              <a:t>Packaging Evaluation</a:t>
            </a:r>
          </a:p>
          <a:p>
            <a:pPr marL="285750" indent="-285750" eaLnBrk="0" hangingPunct="0">
              <a:buClr>
                <a:srgbClr val="0067C6"/>
              </a:buClr>
              <a:buFont typeface="Wingdings" pitchFamily="2" charset="2"/>
              <a:buChar char="§"/>
            </a:pPr>
            <a:r>
              <a:rPr lang="en-US" sz="1200" dirty="0">
                <a:solidFill>
                  <a:srgbClr val="292929"/>
                </a:solidFill>
              </a:rPr>
              <a:t>Production Control Plan</a:t>
            </a:r>
          </a:p>
          <a:p>
            <a:pPr marL="285750" indent="-285750" eaLnBrk="0" hangingPunct="0">
              <a:buClr>
                <a:srgbClr val="0067C6"/>
              </a:buClr>
              <a:buFont typeface="Wingdings" pitchFamily="2" charset="2"/>
              <a:buChar char="§"/>
            </a:pPr>
            <a:r>
              <a:rPr lang="en-US" sz="1200" dirty="0">
                <a:solidFill>
                  <a:srgbClr val="292929"/>
                </a:solidFill>
              </a:rPr>
              <a:t>Quality Planning Sign-Off - formal </a:t>
            </a:r>
          </a:p>
          <a:p>
            <a:pPr marL="285750" indent="-285750" eaLnBrk="0" hangingPunct="0">
              <a:buClr>
                <a:srgbClr val="0067C6"/>
              </a:buClr>
              <a:buFont typeface="Wingdings" pitchFamily="2" charset="2"/>
              <a:buChar char="§"/>
            </a:pPr>
            <a:r>
              <a:rPr lang="en-US" sz="1200" dirty="0">
                <a:solidFill>
                  <a:srgbClr val="292929"/>
                </a:solidFill>
              </a:rPr>
              <a:t>Management Support</a:t>
            </a:r>
          </a:p>
        </p:txBody>
      </p:sp>
      <p:grpSp>
        <p:nvGrpSpPr>
          <p:cNvPr id="23557" name="Group 1"/>
          <p:cNvGrpSpPr>
            <a:grpSpLocks/>
          </p:cNvGrpSpPr>
          <p:nvPr/>
        </p:nvGrpSpPr>
        <p:grpSpPr bwMode="auto">
          <a:xfrm>
            <a:off x="558373" y="1265485"/>
            <a:ext cx="1535906" cy="2031206"/>
            <a:chOff x="228600" y="1219200"/>
            <a:chExt cx="2047165" cy="2708275"/>
          </a:xfrm>
        </p:grpSpPr>
        <p:pic>
          <p:nvPicPr>
            <p:cNvPr id="23570" name="Picture 12"/>
            <p:cNvPicPr>
              <a:picLocks noChangeAspect="1"/>
            </p:cNvPicPr>
            <p:nvPr/>
          </p:nvPicPr>
          <p:blipFill>
            <a:blip r:embed="rId3" cstate="email">
              <a:extLst>
                <a:ext uri="{28A0092B-C50C-407E-A947-70E740481C1C}">
                  <a14:useLocalDpi xmlns:a14="http://schemas.microsoft.com/office/drawing/2010/main" val="0"/>
                </a:ext>
              </a:extLst>
            </a:blip>
            <a:srcRect l="45541" r="5576"/>
            <a:stretch>
              <a:fillRect/>
            </a:stretch>
          </p:blipFill>
          <p:spPr bwMode="auto">
            <a:xfrm>
              <a:off x="228600" y="1243273"/>
              <a:ext cx="2047165" cy="2596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bwMode="auto">
            <a:xfrm>
              <a:off x="990336" y="1219200"/>
              <a:ext cx="380868" cy="2708275"/>
            </a:xfrm>
            <a:prstGeom prst="rect">
              <a:avLst/>
            </a:prstGeom>
            <a:solidFill>
              <a:schemeClr val="tx2">
                <a:lumMod val="40000"/>
                <a:lumOff val="60000"/>
                <a:alpha val="63000"/>
              </a:schemeClr>
            </a:solidFill>
            <a:ln>
              <a:noFill/>
            </a:ln>
            <a:effectLst/>
            <a:extLst/>
          </p:spPr>
          <p:txBody>
            <a:bodyPr/>
            <a:lstStyle/>
            <a:p>
              <a:pPr>
                <a:defRPr/>
              </a:pPr>
              <a:endParaRPr lang="en-US" sz="1350">
                <a:latin typeface="Arial" charset="0"/>
              </a:endParaRPr>
            </a:p>
          </p:txBody>
        </p:sp>
      </p:grpSp>
      <p:sp>
        <p:nvSpPr>
          <p:cNvPr id="23560" name="Rectangle 3"/>
          <p:cNvSpPr>
            <a:spLocks noChangeArrowheads="1"/>
          </p:cNvSpPr>
          <p:nvPr/>
        </p:nvSpPr>
        <p:spPr bwMode="auto">
          <a:xfrm>
            <a:off x="2294426" y="1861101"/>
            <a:ext cx="2992808" cy="3543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200" dirty="0">
                <a:solidFill>
                  <a:srgbClr val="292929"/>
                </a:solidFill>
              </a:rPr>
              <a:t>Packaging Standards</a:t>
            </a:r>
          </a:p>
          <a:p>
            <a:pPr marL="285750" indent="-285750" eaLnBrk="0" hangingPunct="0">
              <a:buClr>
                <a:srgbClr val="0067C6"/>
              </a:buClr>
              <a:buFont typeface="Wingdings" pitchFamily="2" charset="2"/>
              <a:buChar char="§"/>
            </a:pPr>
            <a:r>
              <a:rPr lang="en-US" sz="1200" dirty="0">
                <a:solidFill>
                  <a:srgbClr val="292929"/>
                </a:solidFill>
              </a:rPr>
              <a:t>Product/Process Quality System Review</a:t>
            </a:r>
          </a:p>
          <a:p>
            <a:pPr marL="285750" indent="-285750" eaLnBrk="0" hangingPunct="0">
              <a:buClr>
                <a:srgbClr val="0067C6"/>
              </a:buClr>
              <a:buFont typeface="Wingdings" pitchFamily="2" charset="2"/>
              <a:buChar char="§"/>
            </a:pPr>
            <a:r>
              <a:rPr lang="en-US" sz="1200" dirty="0">
                <a:solidFill>
                  <a:srgbClr val="292929"/>
                </a:solidFill>
              </a:rPr>
              <a:t>Process Flow Chart</a:t>
            </a:r>
          </a:p>
          <a:p>
            <a:pPr marL="285750" indent="-285750" eaLnBrk="0" hangingPunct="0">
              <a:buClr>
                <a:srgbClr val="0067C6"/>
              </a:buClr>
              <a:buFont typeface="Wingdings" pitchFamily="2" charset="2"/>
              <a:buChar char="§"/>
            </a:pPr>
            <a:r>
              <a:rPr lang="en-US" sz="1200" dirty="0">
                <a:solidFill>
                  <a:srgbClr val="292929"/>
                </a:solidFill>
              </a:rPr>
              <a:t>Floor Plan Layout</a:t>
            </a:r>
          </a:p>
          <a:p>
            <a:pPr marL="285750" indent="-285750" eaLnBrk="0" hangingPunct="0">
              <a:buClr>
                <a:srgbClr val="0067C6"/>
              </a:buClr>
              <a:buFont typeface="Wingdings" pitchFamily="2" charset="2"/>
              <a:buChar char="§"/>
            </a:pPr>
            <a:r>
              <a:rPr lang="en-US" sz="1200" dirty="0">
                <a:solidFill>
                  <a:srgbClr val="292929"/>
                </a:solidFill>
              </a:rPr>
              <a:t>Characteristics Matrix</a:t>
            </a:r>
          </a:p>
          <a:p>
            <a:pPr marL="285750" indent="-285750" eaLnBrk="0" hangingPunct="0">
              <a:buClr>
                <a:srgbClr val="0067C6"/>
              </a:buClr>
              <a:buFont typeface="Wingdings" pitchFamily="2" charset="2"/>
              <a:buChar char="§"/>
            </a:pPr>
            <a:r>
              <a:rPr lang="en-US" sz="1200" dirty="0">
                <a:solidFill>
                  <a:srgbClr val="292929"/>
                </a:solidFill>
              </a:rPr>
              <a:t>Process Failure Mode and Effects Analysis (PFMEA)</a:t>
            </a:r>
          </a:p>
          <a:p>
            <a:pPr marL="285750" indent="-285750" eaLnBrk="0" hangingPunct="0">
              <a:buClr>
                <a:srgbClr val="0067C6"/>
              </a:buClr>
              <a:buFont typeface="Wingdings" pitchFamily="2" charset="2"/>
              <a:buChar char="§"/>
            </a:pPr>
            <a:r>
              <a:rPr lang="en-US" sz="1200" dirty="0">
                <a:solidFill>
                  <a:srgbClr val="292929"/>
                </a:solidFill>
              </a:rPr>
              <a:t>Pre-Launch Control Plan</a:t>
            </a:r>
          </a:p>
          <a:p>
            <a:pPr marL="285750" indent="-285750" eaLnBrk="0" hangingPunct="0">
              <a:buClr>
                <a:srgbClr val="0067C6"/>
              </a:buClr>
              <a:buFont typeface="Wingdings" pitchFamily="2" charset="2"/>
              <a:buChar char="§"/>
            </a:pPr>
            <a:r>
              <a:rPr lang="en-US" sz="1200" dirty="0">
                <a:solidFill>
                  <a:srgbClr val="292929"/>
                </a:solidFill>
              </a:rPr>
              <a:t>Process Instructions</a:t>
            </a:r>
          </a:p>
          <a:p>
            <a:pPr marL="285750" indent="-285750" eaLnBrk="0" hangingPunct="0">
              <a:buClr>
                <a:srgbClr val="0067C6"/>
              </a:buClr>
              <a:buFont typeface="Wingdings" pitchFamily="2" charset="2"/>
              <a:buChar char="§"/>
            </a:pPr>
            <a:r>
              <a:rPr lang="en-US" sz="1200" dirty="0">
                <a:solidFill>
                  <a:srgbClr val="292929"/>
                </a:solidFill>
              </a:rPr>
              <a:t>Measurement Systems Analysis Plan</a:t>
            </a:r>
          </a:p>
          <a:p>
            <a:pPr marL="285750" indent="-285750" eaLnBrk="0" hangingPunct="0">
              <a:buClr>
                <a:srgbClr val="0067C6"/>
              </a:buClr>
              <a:buFont typeface="Wingdings" pitchFamily="2" charset="2"/>
              <a:buChar char="§"/>
            </a:pPr>
            <a:r>
              <a:rPr lang="en-US" sz="1200" dirty="0">
                <a:solidFill>
                  <a:srgbClr val="292929"/>
                </a:solidFill>
              </a:rPr>
              <a:t>Preliminary Process Capability Study Plan</a:t>
            </a:r>
          </a:p>
          <a:p>
            <a:pPr marL="285750" indent="-285750" eaLnBrk="0" hangingPunct="0">
              <a:buClr>
                <a:srgbClr val="0067C6"/>
              </a:buClr>
              <a:buFont typeface="Wingdings" pitchFamily="2" charset="2"/>
              <a:buChar char="§"/>
            </a:pPr>
            <a:r>
              <a:rPr lang="en-US" sz="1200" dirty="0">
                <a:solidFill>
                  <a:srgbClr val="292929"/>
                </a:solidFill>
              </a:rPr>
              <a:t>Packaging Specifications</a:t>
            </a:r>
          </a:p>
          <a:p>
            <a:pPr marL="285750" indent="-285750" eaLnBrk="0" hangingPunct="0">
              <a:buClr>
                <a:srgbClr val="0067C6"/>
              </a:buClr>
              <a:buFont typeface="Wingdings" pitchFamily="2" charset="2"/>
              <a:buChar char="§"/>
            </a:pPr>
            <a:r>
              <a:rPr lang="en-US" sz="1200" dirty="0">
                <a:solidFill>
                  <a:srgbClr val="292929"/>
                </a:solidFill>
              </a:rPr>
              <a:t>Management Support</a:t>
            </a:r>
          </a:p>
        </p:txBody>
      </p:sp>
      <p:sp>
        <p:nvSpPr>
          <p:cNvPr id="2" name="Footer Placeholder 1"/>
          <p:cNvSpPr>
            <a:spLocks noGrp="1"/>
          </p:cNvSpPr>
          <p:nvPr>
            <p:ph type="ftr" sz="quarter" idx="10"/>
          </p:nvPr>
        </p:nvSpPr>
        <p:spPr/>
        <p:txBody>
          <a:bodyPr/>
          <a:lstStyle/>
          <a:p>
            <a:r>
              <a:rPr lang="fr-FR"/>
              <a:t>Camso 2019</a:t>
            </a:r>
            <a:endParaRPr lang="fr-FR" dirty="0"/>
          </a:p>
        </p:txBody>
      </p:sp>
      <p:sp>
        <p:nvSpPr>
          <p:cNvPr id="6" name="Titre 5">
            <a:extLst>
              <a:ext uri="{FF2B5EF4-FFF2-40B4-BE49-F238E27FC236}">
                <a16:creationId xmlns:a16="http://schemas.microsoft.com/office/drawing/2014/main" id="{379431C3-564D-E04F-BAAD-FB5D76457AC6}"/>
              </a:ext>
            </a:extLst>
          </p:cNvPr>
          <p:cNvSpPr>
            <a:spLocks noGrp="1"/>
          </p:cNvSpPr>
          <p:nvPr>
            <p:ph type="title"/>
          </p:nvPr>
        </p:nvSpPr>
        <p:spPr/>
        <p:txBody>
          <a:bodyPr/>
          <a:lstStyle/>
          <a:p>
            <a:r>
              <a:rPr lang="en-US" dirty="0"/>
              <a:t>Phase 4. Product and Process Validation</a:t>
            </a:r>
            <a:endParaRPr lang="fr-FR" dirty="0"/>
          </a:p>
        </p:txBody>
      </p:sp>
      <p:sp>
        <p:nvSpPr>
          <p:cNvPr id="17" name="Rectangle 2">
            <a:extLst>
              <a:ext uri="{FF2B5EF4-FFF2-40B4-BE49-F238E27FC236}">
                <a16:creationId xmlns:a16="http://schemas.microsoft.com/office/drawing/2014/main" id="{E96DEB17-EFC0-284B-BA8F-B076D8C4692C}"/>
              </a:ext>
            </a:extLst>
          </p:cNvPr>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sp>
        <p:nvSpPr>
          <p:cNvPr id="18" name="Rectangle 13">
            <a:extLst>
              <a:ext uri="{FF2B5EF4-FFF2-40B4-BE49-F238E27FC236}">
                <a16:creationId xmlns:a16="http://schemas.microsoft.com/office/drawing/2014/main" id="{0F225D40-D960-D84A-836F-C280EC27DA29}"/>
              </a:ext>
            </a:extLst>
          </p:cNvPr>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dirty="0">
                <a:solidFill>
                  <a:srgbClr val="292929"/>
                </a:solidFill>
              </a:rPr>
              <a:t>OUTPUTS:</a:t>
            </a:r>
          </a:p>
        </p:txBody>
      </p:sp>
      <p:sp>
        <p:nvSpPr>
          <p:cNvPr id="19" name="Rectangle 3">
            <a:extLst>
              <a:ext uri="{FF2B5EF4-FFF2-40B4-BE49-F238E27FC236}">
                <a16:creationId xmlns:a16="http://schemas.microsoft.com/office/drawing/2014/main" id="{E8703DB6-F9E3-0148-9967-67B0480AA3D2}"/>
              </a:ext>
            </a:extLst>
          </p:cNvPr>
          <p:cNvSpPr>
            <a:spLocks noChangeArrowheads="1"/>
          </p:cNvSpPr>
          <p:nvPr/>
        </p:nvSpPr>
        <p:spPr bwMode="auto">
          <a:xfrm>
            <a:off x="522085" y="3334090"/>
            <a:ext cx="1673651" cy="1415312"/>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US" sz="1000" b="1" dirty="0">
                <a:solidFill>
                  <a:schemeClr val="bg1"/>
                </a:solidFill>
              </a:rPr>
              <a:t>Validate manufacturing process through production trial run.</a:t>
            </a:r>
          </a:p>
          <a:p>
            <a:pPr algn="ctr" eaLnBrk="0" hangingPunct="0">
              <a:buClr>
                <a:srgbClr val="0067C6"/>
              </a:buClr>
              <a:defRPr/>
            </a:pPr>
            <a:r>
              <a:rPr lang="en-US" sz="1000" b="1" dirty="0">
                <a:solidFill>
                  <a:schemeClr val="bg1"/>
                </a:solidFill>
              </a:rPr>
              <a:t>Validate that the control plan and process flow chart are effective and that the product meets customer expectation.  </a:t>
            </a:r>
          </a:p>
        </p:txBody>
      </p:sp>
      <p:sp>
        <p:nvSpPr>
          <p:cNvPr id="21" name="Right Arrow 13">
            <a:extLst>
              <a:ext uri="{FF2B5EF4-FFF2-40B4-BE49-F238E27FC236}">
                <a16:creationId xmlns:a16="http://schemas.microsoft.com/office/drawing/2014/main" id="{4D59CA3C-B70D-4547-8F17-4D0E1374B0F1}"/>
              </a:ext>
            </a:extLst>
          </p:cNvPr>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
        <p:nvSpPr>
          <p:cNvPr id="9" name="Espace réservé du numéro de diapositive 8">
            <a:extLst>
              <a:ext uri="{FF2B5EF4-FFF2-40B4-BE49-F238E27FC236}">
                <a16:creationId xmlns:a16="http://schemas.microsoft.com/office/drawing/2014/main" id="{A978B3E5-FDB3-E74F-BCD2-7E7221192AB9}"/>
              </a:ext>
            </a:extLst>
          </p:cNvPr>
          <p:cNvSpPr>
            <a:spLocks noGrp="1"/>
          </p:cNvSpPr>
          <p:nvPr>
            <p:ph type="sldNum" sz="quarter" idx="11"/>
          </p:nvPr>
        </p:nvSpPr>
        <p:spPr/>
        <p:txBody>
          <a:bodyPr/>
          <a:lstStyle/>
          <a:p>
            <a:fld id="{4E950855-28E0-B842-9330-3B380073FD02}" type="slidenum">
              <a:rPr lang="fr-FR" smtClean="0"/>
              <a:pPr/>
              <a:t>11</a:t>
            </a:fld>
            <a:endParaRPr lang="fr-FR" dirty="0"/>
          </a:p>
        </p:txBody>
      </p:sp>
    </p:spTree>
    <p:extLst>
      <p:ext uri="{BB962C8B-B14F-4D97-AF65-F5344CB8AC3E}">
        <p14:creationId xmlns:p14="http://schemas.microsoft.com/office/powerpoint/2010/main" val="305491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6" name="Rectangle 3"/>
          <p:cNvSpPr>
            <a:spLocks noChangeArrowheads="1"/>
          </p:cNvSpPr>
          <p:nvPr/>
        </p:nvSpPr>
        <p:spPr bwMode="auto">
          <a:xfrm>
            <a:off x="2363532" y="1971098"/>
            <a:ext cx="2646734"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Production Trial Run</a:t>
            </a:r>
          </a:p>
          <a:p>
            <a:pPr marL="285750" indent="-285750" eaLnBrk="0" hangingPunct="0">
              <a:buClr>
                <a:srgbClr val="0067C6"/>
              </a:buClr>
              <a:buFont typeface="Wingdings" pitchFamily="2" charset="2"/>
              <a:buChar char="§"/>
            </a:pPr>
            <a:r>
              <a:rPr lang="en-US" sz="1350" dirty="0">
                <a:solidFill>
                  <a:srgbClr val="292929"/>
                </a:solidFill>
              </a:rPr>
              <a:t>Measurement Systems Evaluation</a:t>
            </a:r>
          </a:p>
          <a:p>
            <a:pPr marL="285750" indent="-285750" eaLnBrk="0" hangingPunct="0">
              <a:buClr>
                <a:srgbClr val="0067C6"/>
              </a:buClr>
              <a:buFont typeface="Wingdings" pitchFamily="2" charset="2"/>
              <a:buChar char="§"/>
            </a:pPr>
            <a:r>
              <a:rPr lang="en-US" sz="1350" dirty="0">
                <a:solidFill>
                  <a:srgbClr val="292929"/>
                </a:solidFill>
              </a:rPr>
              <a:t>Preliminary Process Capability Study</a:t>
            </a:r>
          </a:p>
          <a:p>
            <a:pPr marL="285750" indent="-285750" eaLnBrk="0" hangingPunct="0">
              <a:buClr>
                <a:srgbClr val="0067C6"/>
              </a:buClr>
              <a:buFont typeface="Wingdings" pitchFamily="2" charset="2"/>
              <a:buChar char="§"/>
            </a:pPr>
            <a:r>
              <a:rPr lang="en-US" sz="1350" dirty="0">
                <a:solidFill>
                  <a:srgbClr val="292929"/>
                </a:solidFill>
              </a:rPr>
              <a:t>Production Part Approval</a:t>
            </a:r>
          </a:p>
          <a:p>
            <a:pPr marL="285750" indent="-285750" eaLnBrk="0" hangingPunct="0">
              <a:buClr>
                <a:srgbClr val="0067C6"/>
              </a:buClr>
              <a:buFont typeface="Wingdings" pitchFamily="2" charset="2"/>
              <a:buChar char="§"/>
            </a:pPr>
            <a:r>
              <a:rPr lang="en-US" sz="1350" dirty="0">
                <a:solidFill>
                  <a:srgbClr val="292929"/>
                </a:solidFill>
              </a:rPr>
              <a:t>Production Validation Testing</a:t>
            </a:r>
          </a:p>
          <a:p>
            <a:pPr marL="285750" indent="-285750" eaLnBrk="0" hangingPunct="0">
              <a:buClr>
                <a:srgbClr val="0067C6"/>
              </a:buClr>
              <a:buFont typeface="Wingdings" pitchFamily="2" charset="2"/>
              <a:buChar char="§"/>
            </a:pPr>
            <a:r>
              <a:rPr lang="en-US" sz="1350" dirty="0">
                <a:solidFill>
                  <a:srgbClr val="292929"/>
                </a:solidFill>
              </a:rPr>
              <a:t>Packaging Evaluation</a:t>
            </a:r>
          </a:p>
          <a:p>
            <a:pPr marL="285750" indent="-285750" eaLnBrk="0" hangingPunct="0">
              <a:buClr>
                <a:srgbClr val="0067C6"/>
              </a:buClr>
              <a:buFont typeface="Wingdings" pitchFamily="2" charset="2"/>
              <a:buChar char="§"/>
            </a:pPr>
            <a:r>
              <a:rPr lang="en-US" sz="1350" dirty="0">
                <a:solidFill>
                  <a:srgbClr val="292929"/>
                </a:solidFill>
              </a:rPr>
              <a:t>Production Control Plan</a:t>
            </a:r>
          </a:p>
          <a:p>
            <a:pPr marL="285750" indent="-285750" eaLnBrk="0" hangingPunct="0">
              <a:buClr>
                <a:srgbClr val="0067C6"/>
              </a:buClr>
              <a:buFont typeface="Wingdings" pitchFamily="2" charset="2"/>
              <a:buChar char="§"/>
            </a:pPr>
            <a:r>
              <a:rPr lang="en-US" sz="1350" dirty="0">
                <a:solidFill>
                  <a:srgbClr val="292929"/>
                </a:solidFill>
              </a:rPr>
              <a:t>Quality Planning Sign-Off and Management Support</a:t>
            </a:r>
          </a:p>
        </p:txBody>
      </p:sp>
      <p:pic>
        <p:nvPicPr>
          <p:cNvPr id="25608" name="Picture 13"/>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l="32482"/>
          <a:stretch/>
        </p:blipFill>
        <p:spPr bwMode="auto">
          <a:xfrm>
            <a:off x="569936" y="1288148"/>
            <a:ext cx="1636719"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Rectangle 3"/>
          <p:cNvSpPr>
            <a:spLocks noChangeArrowheads="1"/>
          </p:cNvSpPr>
          <p:nvPr/>
        </p:nvSpPr>
        <p:spPr bwMode="auto">
          <a:xfrm>
            <a:off x="5878591" y="1971098"/>
            <a:ext cx="2835810"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defRPr/>
            </a:pPr>
            <a:r>
              <a:rPr lang="en-US" sz="1350" dirty="0"/>
              <a:t>Reduced Variation</a:t>
            </a:r>
          </a:p>
          <a:p>
            <a:pPr marL="285750" indent="-285750" eaLnBrk="0" hangingPunct="0">
              <a:buClr>
                <a:srgbClr val="0067C6"/>
              </a:buClr>
              <a:buFont typeface="Wingdings" pitchFamily="2" charset="2"/>
              <a:buChar char="§"/>
              <a:defRPr/>
            </a:pPr>
            <a:r>
              <a:rPr lang="en-US" sz="1350" dirty="0"/>
              <a:t>Improved Customer Satisfaction</a:t>
            </a:r>
          </a:p>
          <a:p>
            <a:pPr marL="285750" indent="-285750" eaLnBrk="0" hangingPunct="0">
              <a:buClr>
                <a:srgbClr val="0067C6"/>
              </a:buClr>
              <a:buFont typeface="Wingdings" pitchFamily="2" charset="2"/>
              <a:buChar char="§"/>
              <a:defRPr/>
            </a:pPr>
            <a:r>
              <a:rPr lang="en-US" sz="1350" dirty="0"/>
              <a:t>Improved Delivery and Service</a:t>
            </a:r>
          </a:p>
          <a:p>
            <a:pPr marL="285750" indent="-285750" eaLnBrk="0" hangingPunct="0">
              <a:buClr>
                <a:srgbClr val="0067C6"/>
              </a:buClr>
              <a:buFont typeface="Wingdings" pitchFamily="2" charset="2"/>
              <a:buChar char="§"/>
              <a:defRPr/>
            </a:pPr>
            <a:r>
              <a:rPr lang="en-US" sz="1350" dirty="0"/>
              <a:t>Effective use of best practice, lessons learned</a:t>
            </a:r>
          </a:p>
          <a:p>
            <a:pPr marL="285750" indent="-285750" eaLnBrk="0" hangingPunct="0">
              <a:buClr>
                <a:srgbClr val="0067C6"/>
              </a:buClr>
              <a:buFont typeface="Wingdings" pitchFamily="2" charset="2"/>
              <a:buChar char="§"/>
              <a:defRPr/>
            </a:pPr>
            <a:r>
              <a:rPr lang="de-CH" sz="1350" dirty="0"/>
              <a:t>Maximum ROI</a:t>
            </a:r>
          </a:p>
          <a:p>
            <a:pPr marL="285750" indent="-285750" eaLnBrk="0" hangingPunct="0">
              <a:buClr>
                <a:srgbClr val="0067C6"/>
              </a:buClr>
              <a:buFont typeface="Wingdings" pitchFamily="2" charset="2"/>
              <a:buChar char="§"/>
              <a:defRPr/>
            </a:pPr>
            <a:r>
              <a:rPr lang="de-CH" sz="1350" dirty="0"/>
              <a:t>Minimum </a:t>
            </a:r>
            <a:r>
              <a:rPr lang="de-CH" sz="1350" dirty="0" err="1"/>
              <a:t>Waste</a:t>
            </a:r>
            <a:endParaRPr lang="de-CH" sz="1350" dirty="0"/>
          </a:p>
          <a:p>
            <a:pPr marL="285750" indent="-285750" eaLnBrk="0" hangingPunct="0">
              <a:buClr>
                <a:srgbClr val="0067C6"/>
              </a:buClr>
              <a:buFont typeface="Wingdings" pitchFamily="2" charset="2"/>
              <a:buChar char="§"/>
              <a:defRPr/>
            </a:pPr>
            <a:endParaRPr lang="de-CH" sz="1350" dirty="0"/>
          </a:p>
        </p:txBody>
      </p:sp>
      <p:sp>
        <p:nvSpPr>
          <p:cNvPr id="3" name="Footer Placeholder 2"/>
          <p:cNvSpPr>
            <a:spLocks noGrp="1"/>
          </p:cNvSpPr>
          <p:nvPr>
            <p:ph type="ftr" sz="quarter" idx="10"/>
          </p:nvPr>
        </p:nvSpPr>
        <p:spPr/>
        <p:txBody>
          <a:bodyPr/>
          <a:lstStyle/>
          <a:p>
            <a:r>
              <a:rPr lang="fr-FR"/>
              <a:t>Camso 2019</a:t>
            </a:r>
            <a:endParaRPr lang="fr-FR" dirty="0"/>
          </a:p>
        </p:txBody>
      </p:sp>
      <p:sp>
        <p:nvSpPr>
          <p:cNvPr id="2" name="Titre 1">
            <a:extLst>
              <a:ext uri="{FF2B5EF4-FFF2-40B4-BE49-F238E27FC236}">
                <a16:creationId xmlns:a16="http://schemas.microsoft.com/office/drawing/2014/main" id="{88241AFA-0B55-8444-8EEE-3859D28B6FD0}"/>
              </a:ext>
            </a:extLst>
          </p:cNvPr>
          <p:cNvSpPr>
            <a:spLocks noGrp="1"/>
          </p:cNvSpPr>
          <p:nvPr>
            <p:ph type="title"/>
          </p:nvPr>
        </p:nvSpPr>
        <p:spPr/>
        <p:txBody>
          <a:bodyPr/>
          <a:lstStyle/>
          <a:p>
            <a:r>
              <a:rPr lang="en-US" dirty="0"/>
              <a:t>Feedback, Assessment, Corrective actions</a:t>
            </a:r>
            <a:endParaRPr lang="fr-FR" dirty="0"/>
          </a:p>
        </p:txBody>
      </p:sp>
      <p:sp>
        <p:nvSpPr>
          <p:cNvPr id="15" name="Rectangle 2">
            <a:extLst>
              <a:ext uri="{FF2B5EF4-FFF2-40B4-BE49-F238E27FC236}">
                <a16:creationId xmlns:a16="http://schemas.microsoft.com/office/drawing/2014/main" id="{3C7AFE40-56EE-7D4B-9BB9-D15DEBA2287D}"/>
              </a:ext>
            </a:extLst>
          </p:cNvPr>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sp>
        <p:nvSpPr>
          <p:cNvPr id="16" name="Rectangle 13">
            <a:extLst>
              <a:ext uri="{FF2B5EF4-FFF2-40B4-BE49-F238E27FC236}">
                <a16:creationId xmlns:a16="http://schemas.microsoft.com/office/drawing/2014/main" id="{59A2396F-512C-2F4E-A1F7-BFB0962EB1CB}"/>
              </a:ext>
            </a:extLst>
          </p:cNvPr>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dirty="0">
                <a:solidFill>
                  <a:srgbClr val="292929"/>
                </a:solidFill>
              </a:rPr>
              <a:t>OUTPUTS:</a:t>
            </a:r>
          </a:p>
        </p:txBody>
      </p:sp>
      <p:sp>
        <p:nvSpPr>
          <p:cNvPr id="17" name="Rectangle 3">
            <a:extLst>
              <a:ext uri="{FF2B5EF4-FFF2-40B4-BE49-F238E27FC236}">
                <a16:creationId xmlns:a16="http://schemas.microsoft.com/office/drawing/2014/main" id="{F401E10C-89FE-3441-9CC4-E4F398634082}"/>
              </a:ext>
            </a:extLst>
          </p:cNvPr>
          <p:cNvSpPr>
            <a:spLocks noChangeArrowheads="1"/>
          </p:cNvSpPr>
          <p:nvPr/>
        </p:nvSpPr>
        <p:spPr bwMode="auto">
          <a:xfrm>
            <a:off x="522085" y="3334090"/>
            <a:ext cx="1673651" cy="1415312"/>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 sz="1400" b="1" dirty="0">
                <a:solidFill>
                  <a:schemeClr val="bg1"/>
                </a:solidFill>
              </a:rPr>
              <a:t>Evaluate outputs, effectiveness of the product quality planning efforts. </a:t>
            </a:r>
          </a:p>
        </p:txBody>
      </p:sp>
      <p:sp>
        <p:nvSpPr>
          <p:cNvPr id="18" name="Right Arrow 13">
            <a:extLst>
              <a:ext uri="{FF2B5EF4-FFF2-40B4-BE49-F238E27FC236}">
                <a16:creationId xmlns:a16="http://schemas.microsoft.com/office/drawing/2014/main" id="{B8DE8797-140B-4F47-A710-BD9B53896923}"/>
              </a:ext>
            </a:extLst>
          </p:cNvPr>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
        <p:nvSpPr>
          <p:cNvPr id="6" name="Espace réservé du numéro de diapositive 5">
            <a:extLst>
              <a:ext uri="{FF2B5EF4-FFF2-40B4-BE49-F238E27FC236}">
                <a16:creationId xmlns:a16="http://schemas.microsoft.com/office/drawing/2014/main" id="{BFC8635C-B32A-4041-BCB6-CA0BE3309D36}"/>
              </a:ext>
            </a:extLst>
          </p:cNvPr>
          <p:cNvSpPr>
            <a:spLocks noGrp="1"/>
          </p:cNvSpPr>
          <p:nvPr>
            <p:ph type="sldNum" sz="quarter" idx="11"/>
          </p:nvPr>
        </p:nvSpPr>
        <p:spPr/>
        <p:txBody>
          <a:bodyPr/>
          <a:lstStyle/>
          <a:p>
            <a:fld id="{4E950855-28E0-B842-9330-3B380073FD02}" type="slidenum">
              <a:rPr lang="fr-FR" smtClean="0"/>
              <a:pPr/>
              <a:t>12</a:t>
            </a:fld>
            <a:endParaRPr lang="fr-FR" dirty="0"/>
          </a:p>
        </p:txBody>
      </p:sp>
    </p:spTree>
    <p:extLst>
      <p:ext uri="{BB962C8B-B14F-4D97-AF65-F5344CB8AC3E}">
        <p14:creationId xmlns:p14="http://schemas.microsoft.com/office/powerpoint/2010/main" val="2522351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to Different Mfg. Environments</a:t>
            </a:r>
          </a:p>
        </p:txBody>
      </p:sp>
      <p:sp>
        <p:nvSpPr>
          <p:cNvPr id="5" name="Footer Placeholder 4"/>
          <p:cNvSpPr>
            <a:spLocks noGrp="1"/>
          </p:cNvSpPr>
          <p:nvPr>
            <p:ph type="ftr" sz="quarter" idx="10"/>
          </p:nvPr>
        </p:nvSpPr>
        <p:spPr/>
        <p:txBody>
          <a:bodyPr/>
          <a:lstStyle/>
          <a:p>
            <a:r>
              <a:rPr lang="fr-FR"/>
              <a:t>Camso 2019</a:t>
            </a:r>
            <a:endParaRPr lang="fr-FR" dirty="0"/>
          </a:p>
        </p:txBody>
      </p:sp>
      <p:sp>
        <p:nvSpPr>
          <p:cNvPr id="3" name="Content Placeholder 2"/>
          <p:cNvSpPr>
            <a:spLocks noGrp="1"/>
          </p:cNvSpPr>
          <p:nvPr>
            <p:ph sz="quarter" idx="12"/>
          </p:nvPr>
        </p:nvSpPr>
        <p:spPr/>
        <p:txBody>
          <a:bodyPr/>
          <a:lstStyle/>
          <a:p>
            <a:r>
              <a:rPr lang="en-US" dirty="0"/>
              <a:t>High Volume</a:t>
            </a:r>
          </a:p>
          <a:p>
            <a:pPr lvl="1"/>
            <a:r>
              <a:rPr lang="en-US" dirty="0"/>
              <a:t>APQP plans and activities are organized by part number and are very specific to the part</a:t>
            </a:r>
          </a:p>
          <a:p>
            <a:r>
              <a:rPr lang="en-US" dirty="0"/>
              <a:t>Low Volume</a:t>
            </a:r>
          </a:p>
          <a:p>
            <a:pPr lvl="1"/>
            <a:r>
              <a:rPr lang="en-US" dirty="0"/>
              <a:t>APQP plans may be specific to part families with activities focused on the parent part</a:t>
            </a:r>
          </a:p>
          <a:p>
            <a:pPr lvl="1"/>
            <a:r>
              <a:rPr lang="en-US" dirty="0"/>
              <a:t>More limited validation would be done on child parts</a:t>
            </a:r>
          </a:p>
          <a:p>
            <a:pPr lvl="1"/>
            <a:r>
              <a:rPr lang="en-US" dirty="0"/>
              <a:t>Family part differences should be understood and higher risk differences incorporated into APQP plans</a:t>
            </a:r>
          </a:p>
        </p:txBody>
      </p:sp>
      <p:sp>
        <p:nvSpPr>
          <p:cNvPr id="8" name="Espace réservé du numéro de diapositive 7">
            <a:extLst>
              <a:ext uri="{FF2B5EF4-FFF2-40B4-BE49-F238E27FC236}">
                <a16:creationId xmlns:a16="http://schemas.microsoft.com/office/drawing/2014/main" id="{C4A670EB-F723-5344-94CF-B91FB634D93A}"/>
              </a:ext>
            </a:extLst>
          </p:cNvPr>
          <p:cNvSpPr>
            <a:spLocks noGrp="1"/>
          </p:cNvSpPr>
          <p:nvPr>
            <p:ph type="sldNum" sz="quarter" idx="11"/>
          </p:nvPr>
        </p:nvSpPr>
        <p:spPr/>
        <p:txBody>
          <a:bodyPr/>
          <a:lstStyle/>
          <a:p>
            <a:fld id="{4E950855-28E0-B842-9330-3B380073FD02}" type="slidenum">
              <a:rPr lang="fr-FR" smtClean="0"/>
              <a:pPr/>
              <a:t>13</a:t>
            </a:fld>
            <a:endParaRPr lang="fr-FR" dirty="0"/>
          </a:p>
        </p:txBody>
      </p:sp>
    </p:spTree>
    <p:extLst>
      <p:ext uri="{BB962C8B-B14F-4D97-AF65-F5344CB8AC3E}">
        <p14:creationId xmlns:p14="http://schemas.microsoft.com/office/powerpoint/2010/main" val="316635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4"/>
          <p:cNvSpPr>
            <a:spLocks noChangeArrowheads="1"/>
          </p:cNvSpPr>
          <p:nvPr/>
        </p:nvSpPr>
        <p:spPr bwMode="auto">
          <a:xfrm>
            <a:off x="3486150" y="4629150"/>
            <a:ext cx="21717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sz="1350"/>
          </a:p>
        </p:txBody>
      </p:sp>
      <p:sp>
        <p:nvSpPr>
          <p:cNvPr id="4" name="Rounded Rectangle 3"/>
          <p:cNvSpPr/>
          <p:nvPr/>
        </p:nvSpPr>
        <p:spPr bwMode="auto">
          <a:xfrm>
            <a:off x="477216" y="1757865"/>
            <a:ext cx="2553091" cy="2985491"/>
          </a:xfrm>
          <a:prstGeom prst="roundRect">
            <a:avLst/>
          </a:prstGeom>
          <a:noFill/>
          <a:ln>
            <a:noFill/>
          </a:ln>
          <a:effectLst/>
          <a:extLst/>
        </p:spPr>
        <p:txBody>
          <a:bodyPr/>
          <a:lstStyle/>
          <a:p>
            <a:pPr marL="214313" indent="-214313">
              <a:buClr>
                <a:srgbClr val="0070C0"/>
              </a:buClr>
              <a:buFont typeface="Arial" panose="020B0604020202020204" pitchFamily="34" charset="0"/>
              <a:buChar char="•"/>
              <a:defRPr/>
            </a:pPr>
            <a:r>
              <a:rPr lang="en-GB" sz="1050" dirty="0"/>
              <a:t>Design Quality</a:t>
            </a:r>
          </a:p>
          <a:p>
            <a:pPr marL="557213" lvl="1" indent="-214313">
              <a:buClr>
                <a:srgbClr val="0070C0"/>
              </a:buClr>
              <a:buFont typeface="Arial" panose="020B0604020202020204" pitchFamily="34" charset="0"/>
              <a:buChar char="•"/>
              <a:defRPr/>
            </a:pPr>
            <a:r>
              <a:rPr lang="en-GB" sz="1050" dirty="0"/>
              <a:t>DFMEA / PFMEA / DFM/A</a:t>
            </a:r>
          </a:p>
          <a:p>
            <a:pPr marL="214313" indent="-214313">
              <a:buClr>
                <a:srgbClr val="0070C0"/>
              </a:buClr>
              <a:buFont typeface="Arial" panose="020B0604020202020204" pitchFamily="34" charset="0"/>
              <a:buChar char="•"/>
              <a:defRPr/>
            </a:pPr>
            <a:r>
              <a:rPr lang="en-GB" sz="1050" dirty="0"/>
              <a:t>Manufacturing Quality </a:t>
            </a:r>
          </a:p>
          <a:p>
            <a:pPr marL="557213" lvl="1" indent="-214313">
              <a:buClr>
                <a:srgbClr val="0070C0"/>
              </a:buClr>
              <a:buFont typeface="Arial" panose="020B0604020202020204" pitchFamily="34" charset="0"/>
              <a:buChar char="•"/>
              <a:defRPr/>
            </a:pPr>
            <a:r>
              <a:rPr lang="en-GB" sz="1050" dirty="0"/>
              <a:t>Control Plans</a:t>
            </a:r>
          </a:p>
          <a:p>
            <a:pPr marL="557213" lvl="1" indent="-214313">
              <a:buClr>
                <a:srgbClr val="0070C0"/>
              </a:buClr>
              <a:buFont typeface="Arial" panose="020B0604020202020204" pitchFamily="34" charset="0"/>
              <a:buChar char="•"/>
              <a:defRPr/>
            </a:pPr>
            <a:r>
              <a:rPr lang="en-GB" sz="1050" dirty="0"/>
              <a:t>Process Flows</a:t>
            </a:r>
          </a:p>
          <a:p>
            <a:pPr marL="557213" lvl="1" indent="-214313">
              <a:buClr>
                <a:srgbClr val="0070C0"/>
              </a:buClr>
              <a:buFont typeface="Arial" panose="020B0604020202020204" pitchFamily="34" charset="0"/>
              <a:buChar char="•"/>
              <a:defRPr/>
            </a:pPr>
            <a:r>
              <a:rPr lang="en-GB" sz="1050" dirty="0"/>
              <a:t>Measurement System Analysis</a:t>
            </a:r>
          </a:p>
          <a:p>
            <a:pPr marL="557213" lvl="1" indent="-214313">
              <a:buClr>
                <a:srgbClr val="0070C0"/>
              </a:buClr>
              <a:buFont typeface="Arial" panose="020B0604020202020204" pitchFamily="34" charset="0"/>
              <a:buChar char="•"/>
              <a:defRPr/>
            </a:pPr>
            <a:r>
              <a:rPr lang="en-GB" sz="1050" dirty="0"/>
              <a:t>Capability Analysis</a:t>
            </a:r>
          </a:p>
          <a:p>
            <a:pPr marL="557213" lvl="1" indent="-214313">
              <a:buClr>
                <a:srgbClr val="0070C0"/>
              </a:buClr>
              <a:buFont typeface="Arial" panose="020B0604020202020204" pitchFamily="34" charset="0"/>
              <a:buChar char="•"/>
              <a:defRPr/>
            </a:pPr>
            <a:r>
              <a:rPr lang="en-GB" sz="1050" dirty="0"/>
              <a:t>Process Validation</a:t>
            </a:r>
          </a:p>
          <a:p>
            <a:pPr marL="557213" lvl="1" indent="-214313">
              <a:buClr>
                <a:srgbClr val="0070C0"/>
              </a:buClr>
              <a:buFont typeface="Arial" panose="020B0604020202020204" pitchFamily="34" charset="0"/>
              <a:buChar char="•"/>
              <a:defRPr/>
            </a:pPr>
            <a:r>
              <a:rPr lang="en-GB" sz="1050" dirty="0"/>
              <a:t>Run at rate</a:t>
            </a:r>
          </a:p>
          <a:p>
            <a:pPr marL="214313" indent="-214313">
              <a:buClr>
                <a:srgbClr val="0070C0"/>
              </a:buClr>
              <a:buFont typeface="Arial" panose="020B0604020202020204" pitchFamily="34" charset="0"/>
              <a:buChar char="•"/>
              <a:defRPr/>
            </a:pPr>
            <a:r>
              <a:rPr lang="en-GB" sz="1050" dirty="0">
                <a:latin typeface="Arial" charset="0"/>
              </a:rPr>
              <a:t>Supplier </a:t>
            </a:r>
            <a:r>
              <a:rPr lang="en-GB" sz="1050" dirty="0"/>
              <a:t>Qualification  &amp; </a:t>
            </a:r>
            <a:r>
              <a:rPr lang="en-GB" sz="1050" dirty="0">
                <a:latin typeface="Arial" charset="0"/>
              </a:rPr>
              <a:t>Quality Requirements</a:t>
            </a:r>
          </a:p>
          <a:p>
            <a:pPr marL="214313" indent="-214313">
              <a:buClr>
                <a:srgbClr val="0070C0"/>
              </a:buClr>
              <a:buFont typeface="Arial" panose="020B0604020202020204" pitchFamily="34" charset="0"/>
              <a:buChar char="•"/>
              <a:defRPr/>
            </a:pPr>
            <a:r>
              <a:rPr lang="en-GB" sz="1050" dirty="0"/>
              <a:t>Product Qualification</a:t>
            </a:r>
          </a:p>
          <a:p>
            <a:pPr marL="557213" lvl="1" indent="-214313">
              <a:buClr>
                <a:srgbClr val="0070C0"/>
              </a:buClr>
              <a:buFont typeface="Arial" panose="020B0604020202020204" pitchFamily="34" charset="0"/>
              <a:buChar char="•"/>
              <a:defRPr/>
            </a:pPr>
            <a:r>
              <a:rPr lang="en-GB" sz="1050" dirty="0"/>
              <a:t>1st Article Inspection</a:t>
            </a:r>
          </a:p>
          <a:p>
            <a:pPr marL="557213" lvl="1" indent="-214313">
              <a:buClr>
                <a:srgbClr val="0070C0"/>
              </a:buClr>
              <a:buFont typeface="Arial" panose="020B0604020202020204" pitchFamily="34" charset="0"/>
              <a:buChar char="•"/>
              <a:defRPr/>
            </a:pPr>
            <a:r>
              <a:rPr lang="en-GB" sz="1050" dirty="0"/>
              <a:t>PPAP</a:t>
            </a:r>
          </a:p>
          <a:p>
            <a:pPr marL="557213" lvl="1" indent="-214313">
              <a:buClr>
                <a:srgbClr val="0070C0"/>
              </a:buClr>
              <a:buFont typeface="Arial" panose="020B0604020202020204" pitchFamily="34" charset="0"/>
              <a:buChar char="•"/>
              <a:defRPr/>
            </a:pPr>
            <a:r>
              <a:rPr lang="en-GB" sz="1050" dirty="0"/>
              <a:t>Tooling &amp; Gauges</a:t>
            </a:r>
          </a:p>
          <a:p>
            <a:pPr marL="557213" lvl="1" indent="-214313">
              <a:buClr>
                <a:srgbClr val="0070C0"/>
              </a:buClr>
              <a:buFont typeface="Arial" panose="020B0604020202020204" pitchFamily="34" charset="0"/>
              <a:buChar char="•"/>
              <a:defRPr/>
            </a:pPr>
            <a:r>
              <a:rPr lang="en-GB" sz="1050" dirty="0"/>
              <a:t>Testing</a:t>
            </a:r>
          </a:p>
        </p:txBody>
      </p:sp>
      <p:sp>
        <p:nvSpPr>
          <p:cNvPr id="27655" name="Rounded Rectangle 4"/>
          <p:cNvSpPr>
            <a:spLocks noChangeArrowheads="1"/>
          </p:cNvSpPr>
          <p:nvPr/>
        </p:nvSpPr>
        <p:spPr bwMode="auto">
          <a:xfrm>
            <a:off x="1257300" y="1414964"/>
            <a:ext cx="1963341" cy="2286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sz="1350" b="1" u="sng" dirty="0"/>
              <a:t>What we do:</a:t>
            </a:r>
          </a:p>
        </p:txBody>
      </p:sp>
      <p:sp>
        <p:nvSpPr>
          <p:cNvPr id="7" name="Rounded Rectangle 6"/>
          <p:cNvSpPr/>
          <p:nvPr/>
        </p:nvSpPr>
        <p:spPr bwMode="auto">
          <a:xfrm>
            <a:off x="6115050" y="1872164"/>
            <a:ext cx="2343132" cy="1431032"/>
          </a:xfrm>
          <a:prstGeom prst="roundRect">
            <a:avLst/>
          </a:prstGeom>
          <a:noFill/>
          <a:ln>
            <a:noFill/>
          </a:ln>
          <a:effectLst/>
          <a:extLst/>
        </p:spPr>
        <p:txBody>
          <a:bodyPr/>
          <a:lstStyle/>
          <a:p>
            <a:pPr marL="214313" indent="-214313">
              <a:buClr>
                <a:srgbClr val="0070C0"/>
              </a:buClr>
              <a:buFont typeface="Arial" panose="020B0604020202020204" pitchFamily="34" charset="0"/>
              <a:buChar char="•"/>
              <a:defRPr/>
            </a:pPr>
            <a:r>
              <a:rPr lang="en-GB" sz="1050" dirty="0"/>
              <a:t>Defect Free Launches</a:t>
            </a:r>
          </a:p>
          <a:p>
            <a:pPr marL="214313" indent="-214313">
              <a:buClr>
                <a:srgbClr val="0070C0"/>
              </a:buClr>
              <a:buFont typeface="Arial" panose="020B0604020202020204" pitchFamily="34" charset="0"/>
              <a:buChar char="•"/>
              <a:defRPr/>
            </a:pPr>
            <a:r>
              <a:rPr lang="en-GB" sz="1050" dirty="0"/>
              <a:t>Reduced Warranty Claims</a:t>
            </a:r>
          </a:p>
          <a:p>
            <a:pPr marL="214313" indent="-214313">
              <a:buClr>
                <a:srgbClr val="0070C0"/>
              </a:buClr>
              <a:buFont typeface="Arial" panose="020B0604020202020204" pitchFamily="34" charset="0"/>
              <a:buChar char="•"/>
              <a:defRPr/>
            </a:pPr>
            <a:r>
              <a:rPr lang="en-GB" sz="1050" dirty="0"/>
              <a:t>Zero Spills</a:t>
            </a:r>
          </a:p>
          <a:p>
            <a:pPr marL="214313" indent="-214313">
              <a:buClr>
                <a:srgbClr val="0070C0"/>
              </a:buClr>
              <a:buFont typeface="Arial" panose="020B0604020202020204" pitchFamily="34" charset="0"/>
              <a:buChar char="•"/>
              <a:defRPr/>
            </a:pPr>
            <a:r>
              <a:rPr lang="en-GB" sz="1050" dirty="0"/>
              <a:t>Customer Satisfaction</a:t>
            </a:r>
          </a:p>
          <a:p>
            <a:pPr marL="214313" indent="-214313">
              <a:buClr>
                <a:srgbClr val="0070C0"/>
              </a:buClr>
              <a:buFont typeface="Arial" panose="020B0604020202020204" pitchFamily="34" charset="0"/>
              <a:buChar char="•"/>
              <a:defRPr/>
            </a:pPr>
            <a:r>
              <a:rPr lang="en-GB" sz="1050" dirty="0"/>
              <a:t>Robust Products</a:t>
            </a:r>
          </a:p>
          <a:p>
            <a:pPr marL="214313" indent="-214313">
              <a:buClr>
                <a:srgbClr val="0070C0"/>
              </a:buClr>
              <a:buFont typeface="Arial" panose="020B0604020202020204" pitchFamily="34" charset="0"/>
              <a:buChar char="•"/>
              <a:defRPr/>
            </a:pPr>
            <a:r>
              <a:rPr lang="en-GB" sz="1050" dirty="0"/>
              <a:t>Greater Supplier Control</a:t>
            </a:r>
          </a:p>
          <a:p>
            <a:pPr marL="214313" indent="-214313">
              <a:buClr>
                <a:srgbClr val="0070C0"/>
              </a:buClr>
              <a:buFont typeface="Arial" panose="020B0604020202020204" pitchFamily="34" charset="0"/>
              <a:buChar char="•"/>
              <a:defRPr/>
            </a:pPr>
            <a:r>
              <a:rPr lang="en-GB" sz="1050" dirty="0"/>
              <a:t>Reduced supplier cost</a:t>
            </a:r>
          </a:p>
        </p:txBody>
      </p:sp>
      <p:sp>
        <p:nvSpPr>
          <p:cNvPr id="27662" name="Rounded Rectangle 45"/>
          <p:cNvSpPr>
            <a:spLocks noChangeArrowheads="1"/>
          </p:cNvSpPr>
          <p:nvPr/>
        </p:nvSpPr>
        <p:spPr bwMode="auto">
          <a:xfrm>
            <a:off x="3657600" y="1409599"/>
            <a:ext cx="1600200" cy="62865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1350" b="1" u="sng" dirty="0"/>
              <a:t>How we do it: </a:t>
            </a:r>
            <a:r>
              <a:rPr lang="en-GB" sz="1350" dirty="0"/>
              <a:t>APQP</a:t>
            </a:r>
          </a:p>
        </p:txBody>
      </p:sp>
      <p:sp>
        <p:nvSpPr>
          <p:cNvPr id="27663" name="Rounded Rectangle 46"/>
          <p:cNvSpPr>
            <a:spLocks noChangeArrowheads="1"/>
          </p:cNvSpPr>
          <p:nvPr/>
        </p:nvSpPr>
        <p:spPr bwMode="auto">
          <a:xfrm>
            <a:off x="6172200" y="1414964"/>
            <a:ext cx="1600200" cy="228600"/>
          </a:xfrm>
          <a:prstGeom prst="roundRect">
            <a:avLst>
              <a:gd name="adj" fmla="val 16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GB" sz="1350" b="1" u="sng" dirty="0"/>
              <a:t>What we get:</a:t>
            </a:r>
          </a:p>
        </p:txBody>
      </p:sp>
      <p:sp>
        <p:nvSpPr>
          <p:cNvPr id="27664" name="Text Box 6"/>
          <p:cNvSpPr txBox="1">
            <a:spLocks noChangeArrowheads="1"/>
          </p:cNvSpPr>
          <p:nvPr/>
        </p:nvSpPr>
        <p:spPr bwMode="auto">
          <a:xfrm>
            <a:off x="-2836" y="4743356"/>
            <a:ext cx="9146836" cy="400144"/>
          </a:xfrm>
          <a:prstGeom prst="rect">
            <a:avLst/>
          </a:prstGeom>
          <a:solidFill>
            <a:schemeClr val="accent1"/>
          </a:solidFill>
          <a:ln>
            <a:noFill/>
          </a:ln>
          <a:extLst/>
        </p:spPr>
        <p:txBody>
          <a:bodyPr wrap="square" lIns="68572" tIns="34286" rIns="68572" bIns="34286" anchor="ctr">
            <a:noAutofit/>
          </a:bodyPr>
          <a:lstStyle>
            <a:lvl1pPr eaLnBrk="0" hangingPunct="0">
              <a:defRPr sz="1600">
                <a:solidFill>
                  <a:schemeClr val="bg1"/>
                </a:solidFill>
                <a:latin typeface="Arial" pitchFamily="34" charset="0"/>
                <a:ea typeface="ＭＳ Ｐゴシック" pitchFamily="34" charset="-128"/>
              </a:defRPr>
            </a:lvl1pPr>
            <a:lvl2pPr marL="742950" indent="-285750" eaLnBrk="0" hangingPunct="0">
              <a:defRPr sz="1600">
                <a:solidFill>
                  <a:schemeClr val="bg1"/>
                </a:solidFill>
                <a:latin typeface="Arial" pitchFamily="34" charset="0"/>
                <a:ea typeface="ＭＳ Ｐゴシック" pitchFamily="34" charset="-128"/>
              </a:defRPr>
            </a:lvl2pPr>
            <a:lvl3pPr marL="1143000" indent="-228600" eaLnBrk="0" hangingPunct="0">
              <a:defRPr sz="1600">
                <a:solidFill>
                  <a:schemeClr val="bg1"/>
                </a:solidFill>
                <a:latin typeface="Arial" pitchFamily="34" charset="0"/>
                <a:ea typeface="ＭＳ Ｐゴシック" pitchFamily="34" charset="-128"/>
              </a:defRPr>
            </a:lvl3pPr>
            <a:lvl4pPr marL="1600200" indent="-228600" eaLnBrk="0" hangingPunct="0">
              <a:defRPr sz="1600">
                <a:solidFill>
                  <a:schemeClr val="bg1"/>
                </a:solidFill>
                <a:latin typeface="Arial" pitchFamily="34" charset="0"/>
                <a:ea typeface="ＭＳ Ｐゴシック" pitchFamily="34" charset="-128"/>
              </a:defRPr>
            </a:lvl4pPr>
            <a:lvl5pPr marL="2057400" indent="-228600" eaLnBrk="0" hangingPunct="0">
              <a:defRPr sz="1600">
                <a:solidFill>
                  <a:schemeClr val="bg1"/>
                </a:solidFill>
                <a:latin typeface="Arial" pitchFamily="34" charset="0"/>
                <a:ea typeface="ＭＳ Ｐゴシック" pitchFamily="34" charset="-128"/>
              </a:defRPr>
            </a:lvl5pPr>
            <a:lvl6pPr marL="25146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8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90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62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algn="ctr" eaLnBrk="1" hangingPunct="1">
              <a:lnSpc>
                <a:spcPct val="100000"/>
              </a:lnSpc>
              <a:spcBef>
                <a:spcPct val="50000"/>
              </a:spcBef>
              <a:buClrTx/>
            </a:pPr>
            <a:r>
              <a:rPr lang="en-US" sz="1500" b="1" dirty="0">
                <a:solidFill>
                  <a:srgbClr val="FFFFFF"/>
                </a:solidFill>
              </a:rPr>
              <a:t>Leadership Engagement is Critical </a:t>
            </a:r>
          </a:p>
        </p:txBody>
      </p:sp>
      <p:sp>
        <p:nvSpPr>
          <p:cNvPr id="3" name="TextBox 2"/>
          <p:cNvSpPr txBox="1"/>
          <p:nvPr/>
        </p:nvSpPr>
        <p:spPr>
          <a:xfrm>
            <a:off x="3943350" y="2195412"/>
            <a:ext cx="1143000" cy="1131079"/>
          </a:xfrm>
          <a:prstGeom prst="rect">
            <a:avLst/>
          </a:prstGeom>
          <a:solidFill>
            <a:schemeClr val="accent1"/>
          </a:solidFill>
          <a:ln w="12700">
            <a:solidFill>
              <a:schemeClr val="accent1"/>
            </a:solidFill>
          </a:ln>
        </p:spPr>
        <p:txBody>
          <a:bodyPr wrap="square" rtlCol="0">
            <a:spAutoFit/>
          </a:bodyPr>
          <a:lstStyle/>
          <a:p>
            <a:pPr algn="ctr"/>
            <a:r>
              <a:rPr lang="en-US" sz="1350" b="1" dirty="0">
                <a:solidFill>
                  <a:schemeClr val="bg1"/>
                </a:solidFill>
              </a:rPr>
              <a:t>UP</a:t>
            </a:r>
          </a:p>
          <a:p>
            <a:pPr algn="ctr"/>
            <a:r>
              <a:rPr lang="en-US" sz="1350" b="1" dirty="0">
                <a:solidFill>
                  <a:schemeClr val="bg1"/>
                </a:solidFill>
              </a:rPr>
              <a:t>FRONT</a:t>
            </a:r>
          </a:p>
          <a:p>
            <a:pPr algn="ctr"/>
            <a:r>
              <a:rPr lang="en-US" sz="1350" b="1" dirty="0">
                <a:solidFill>
                  <a:schemeClr val="bg1"/>
                </a:solidFill>
              </a:rPr>
              <a:t>DETAILED </a:t>
            </a:r>
          </a:p>
          <a:p>
            <a:pPr algn="ctr"/>
            <a:r>
              <a:rPr lang="en-US" sz="1350" b="1" dirty="0">
                <a:solidFill>
                  <a:schemeClr val="bg1"/>
                </a:solidFill>
              </a:rPr>
              <a:t>QUALITY</a:t>
            </a:r>
          </a:p>
          <a:p>
            <a:pPr algn="ctr"/>
            <a:r>
              <a:rPr lang="en-US" sz="1350" b="1" dirty="0">
                <a:solidFill>
                  <a:schemeClr val="bg1"/>
                </a:solidFill>
              </a:rPr>
              <a:t>PLANNING</a:t>
            </a:r>
          </a:p>
        </p:txBody>
      </p:sp>
      <p:sp>
        <p:nvSpPr>
          <p:cNvPr id="8" name="Right Arrow 7"/>
          <p:cNvSpPr/>
          <p:nvPr/>
        </p:nvSpPr>
        <p:spPr bwMode="auto">
          <a:xfrm>
            <a:off x="3028950" y="2625279"/>
            <a:ext cx="857250" cy="363474"/>
          </a:xfrm>
          <a:prstGeom prst="rightArrow">
            <a:avLst/>
          </a:prstGeom>
          <a:solidFill>
            <a:schemeClr val="accent1"/>
          </a:solidFill>
          <a:ln>
            <a:noFill/>
          </a:ln>
          <a:effectLst/>
          <a:extLst/>
        </p:spPr>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latin typeface="Arial" charset="0"/>
            </a:endParaRPr>
          </a:p>
        </p:txBody>
      </p:sp>
      <p:sp>
        <p:nvSpPr>
          <p:cNvPr id="25" name="Right Arrow 24"/>
          <p:cNvSpPr/>
          <p:nvPr/>
        </p:nvSpPr>
        <p:spPr bwMode="auto">
          <a:xfrm>
            <a:off x="5257800" y="2645751"/>
            <a:ext cx="857250" cy="363474"/>
          </a:xfrm>
          <a:prstGeom prst="rightArrow">
            <a:avLst/>
          </a:prstGeom>
          <a:solidFill>
            <a:schemeClr val="accent1"/>
          </a:solidFill>
          <a:ln>
            <a:noFill/>
          </a:ln>
          <a:effectLst/>
          <a:extLst/>
        </p:spPr>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latin typeface="Arial" charset="0"/>
            </a:endParaRPr>
          </a:p>
        </p:txBody>
      </p:sp>
      <p:sp>
        <p:nvSpPr>
          <p:cNvPr id="2" name="Titre 1">
            <a:extLst>
              <a:ext uri="{FF2B5EF4-FFF2-40B4-BE49-F238E27FC236}">
                <a16:creationId xmlns:a16="http://schemas.microsoft.com/office/drawing/2014/main" id="{E2E32F0D-3E12-EF48-BBD6-C548ADC945D5}"/>
              </a:ext>
            </a:extLst>
          </p:cNvPr>
          <p:cNvSpPr>
            <a:spLocks noGrp="1"/>
          </p:cNvSpPr>
          <p:nvPr>
            <p:ph type="title"/>
          </p:nvPr>
        </p:nvSpPr>
        <p:spPr/>
        <p:txBody>
          <a:bodyPr/>
          <a:lstStyle/>
          <a:p>
            <a:r>
              <a:rPr lang="en-GB" dirty="0"/>
              <a:t>APQP Summary:</a:t>
            </a:r>
            <a:endParaRPr lang="fr-FR" dirty="0"/>
          </a:p>
        </p:txBody>
      </p:sp>
      <p:sp>
        <p:nvSpPr>
          <p:cNvPr id="11" name="Espace réservé du numéro de diapositive 10">
            <a:extLst>
              <a:ext uri="{FF2B5EF4-FFF2-40B4-BE49-F238E27FC236}">
                <a16:creationId xmlns:a16="http://schemas.microsoft.com/office/drawing/2014/main" id="{8CF3218A-3138-3841-8229-35629B506C35}"/>
              </a:ext>
            </a:extLst>
          </p:cNvPr>
          <p:cNvSpPr>
            <a:spLocks noGrp="1"/>
          </p:cNvSpPr>
          <p:nvPr>
            <p:ph type="sldNum" sz="quarter" idx="11"/>
          </p:nvPr>
        </p:nvSpPr>
        <p:spPr/>
        <p:txBody>
          <a:bodyPr/>
          <a:lstStyle/>
          <a:p>
            <a:fld id="{4E950855-28E0-B842-9330-3B380073FD02}" type="slidenum">
              <a:rPr lang="fr-FR" smtClean="0"/>
              <a:pPr/>
              <a:t>14</a:t>
            </a:fld>
            <a:endParaRPr lang="fr-FR" dirty="0"/>
          </a:p>
        </p:txBody>
      </p:sp>
    </p:spTree>
    <p:extLst>
      <p:ext uri="{BB962C8B-B14F-4D97-AF65-F5344CB8AC3E}">
        <p14:creationId xmlns:p14="http://schemas.microsoft.com/office/powerpoint/2010/main" val="465097696"/>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reeform 46"/>
          <p:cNvSpPr>
            <a:spLocks/>
          </p:cNvSpPr>
          <p:nvPr/>
        </p:nvSpPr>
        <p:spPr bwMode="auto">
          <a:xfrm>
            <a:off x="6890893" y="1828800"/>
            <a:ext cx="1769269" cy="1533525"/>
          </a:xfrm>
          <a:custGeom>
            <a:avLst/>
            <a:gdLst>
              <a:gd name="T0" fmla="*/ 0 w 1245"/>
              <a:gd name="T1" fmla="*/ 2147483647 h 549"/>
              <a:gd name="T2" fmla="*/ 2147483647 w 1245"/>
              <a:gd name="T3" fmla="*/ 2147483647 h 549"/>
              <a:gd name="T4" fmla="*/ 2147483647 w 1245"/>
              <a:gd name="T5" fmla="*/ 2147483647 h 549"/>
              <a:gd name="T6" fmla="*/ 2147483647 w 1245"/>
              <a:gd name="T7" fmla="*/ 2147483647 h 549"/>
              <a:gd name="T8" fmla="*/ 2147483647 w 1245"/>
              <a:gd name="T9" fmla="*/ 2147483647 h 549"/>
              <a:gd name="T10" fmla="*/ 2147483647 w 1245"/>
              <a:gd name="T11" fmla="*/ 2147483647 h 549"/>
              <a:gd name="T12" fmla="*/ 2147483647 w 1245"/>
              <a:gd name="T13" fmla="*/ 2147483647 h 549"/>
              <a:gd name="T14" fmla="*/ 2147483647 w 1245"/>
              <a:gd name="T15" fmla="*/ 2147483647 h 549"/>
              <a:gd name="T16" fmla="*/ 2147483647 w 1245"/>
              <a:gd name="T17" fmla="*/ 2147483647 h 549"/>
              <a:gd name="T18" fmla="*/ 2147483647 w 1245"/>
              <a:gd name="T19" fmla="*/ 2147483647 h 549"/>
              <a:gd name="T20" fmla="*/ 2147483647 w 1245"/>
              <a:gd name="T21" fmla="*/ 2147483647 h 549"/>
              <a:gd name="T22" fmla="*/ 2147483647 w 1245"/>
              <a:gd name="T23" fmla="*/ 2147483647 h 549"/>
              <a:gd name="T24" fmla="*/ 2147483647 w 1245"/>
              <a:gd name="T25" fmla="*/ 2147483647 h 549"/>
              <a:gd name="T26" fmla="*/ 2147483647 w 1245"/>
              <a:gd name="T27" fmla="*/ 2147483647 h 549"/>
              <a:gd name="T28" fmla="*/ 2147483647 w 1245"/>
              <a:gd name="T29" fmla="*/ 2147483647 h 549"/>
              <a:gd name="T30" fmla="*/ 2147483647 w 1245"/>
              <a:gd name="T31" fmla="*/ 2147483647 h 549"/>
              <a:gd name="T32" fmla="*/ 2147483647 w 1245"/>
              <a:gd name="T33" fmla="*/ 2147483647 h 549"/>
              <a:gd name="T34" fmla="*/ 2147483647 w 1245"/>
              <a:gd name="T35" fmla="*/ 2147483647 h 549"/>
              <a:gd name="T36" fmla="*/ 2147483647 w 1245"/>
              <a:gd name="T37" fmla="*/ 2147483647 h 549"/>
              <a:gd name="T38" fmla="*/ 2147483647 w 1245"/>
              <a:gd name="T39" fmla="*/ 2147483647 h 549"/>
              <a:gd name="T40" fmla="*/ 2147483647 w 1245"/>
              <a:gd name="T41" fmla="*/ 0 h 549"/>
              <a:gd name="T42" fmla="*/ 2147483647 w 1245"/>
              <a:gd name="T43" fmla="*/ 2147483647 h 549"/>
              <a:gd name="T44" fmla="*/ 0 w 1245"/>
              <a:gd name="T45" fmla="*/ 2147483647 h 5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45"/>
              <a:gd name="T70" fmla="*/ 0 h 549"/>
              <a:gd name="T71" fmla="*/ 1245 w 1245"/>
              <a:gd name="T72" fmla="*/ 549 h 5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45" h="549">
                <a:moveTo>
                  <a:pt x="0" y="549"/>
                </a:moveTo>
                <a:lnTo>
                  <a:pt x="45" y="492"/>
                </a:lnTo>
                <a:lnTo>
                  <a:pt x="75" y="444"/>
                </a:lnTo>
                <a:lnTo>
                  <a:pt x="129" y="399"/>
                </a:lnTo>
                <a:lnTo>
                  <a:pt x="204" y="372"/>
                </a:lnTo>
                <a:lnTo>
                  <a:pt x="270" y="357"/>
                </a:lnTo>
                <a:lnTo>
                  <a:pt x="321" y="351"/>
                </a:lnTo>
                <a:lnTo>
                  <a:pt x="366" y="354"/>
                </a:lnTo>
                <a:lnTo>
                  <a:pt x="411" y="336"/>
                </a:lnTo>
                <a:lnTo>
                  <a:pt x="432" y="300"/>
                </a:lnTo>
                <a:lnTo>
                  <a:pt x="474" y="219"/>
                </a:lnTo>
                <a:lnTo>
                  <a:pt x="489" y="192"/>
                </a:lnTo>
                <a:lnTo>
                  <a:pt x="525" y="180"/>
                </a:lnTo>
                <a:lnTo>
                  <a:pt x="612" y="168"/>
                </a:lnTo>
                <a:lnTo>
                  <a:pt x="645" y="156"/>
                </a:lnTo>
                <a:lnTo>
                  <a:pt x="702" y="123"/>
                </a:lnTo>
                <a:lnTo>
                  <a:pt x="759" y="78"/>
                </a:lnTo>
                <a:lnTo>
                  <a:pt x="843" y="48"/>
                </a:lnTo>
                <a:lnTo>
                  <a:pt x="1026" y="21"/>
                </a:lnTo>
                <a:lnTo>
                  <a:pt x="1155" y="6"/>
                </a:lnTo>
                <a:lnTo>
                  <a:pt x="1242" y="0"/>
                </a:lnTo>
                <a:lnTo>
                  <a:pt x="1245" y="540"/>
                </a:lnTo>
                <a:lnTo>
                  <a:pt x="0" y="549"/>
                </a:lnTo>
                <a:close/>
              </a:path>
            </a:pathLst>
          </a:custGeom>
          <a:solidFill>
            <a:srgbClr val="FF0000">
              <a:alpha val="47842"/>
            </a:srgbClr>
          </a:solidFill>
          <a:ln w="9525">
            <a:solidFill>
              <a:schemeClr val="tx1"/>
            </a:solidFill>
            <a:round/>
            <a:headEnd/>
            <a:tailEnd/>
          </a:ln>
        </p:spPr>
        <p:txBody>
          <a:bodyPr/>
          <a:lstStyle/>
          <a:p>
            <a:pPr algn="r"/>
            <a:endParaRPr lang="en-US" sz="900">
              <a:solidFill>
                <a:srgbClr val="000000"/>
              </a:solidFill>
            </a:endParaRPr>
          </a:p>
          <a:p>
            <a:pPr algn="r"/>
            <a:endParaRPr lang="en-US" sz="900">
              <a:solidFill>
                <a:srgbClr val="000000"/>
              </a:solidFill>
            </a:endParaRPr>
          </a:p>
          <a:p>
            <a:pPr algn="r"/>
            <a:r>
              <a:rPr lang="en-US" sz="900">
                <a:solidFill>
                  <a:srgbClr val="000000"/>
                </a:solidFill>
              </a:rPr>
              <a:t>CONC</a:t>
            </a:r>
          </a:p>
        </p:txBody>
      </p:sp>
      <p:sp>
        <p:nvSpPr>
          <p:cNvPr id="28675" name="Title 1"/>
          <p:cNvSpPr>
            <a:spLocks noGrp="1"/>
          </p:cNvSpPr>
          <p:nvPr>
            <p:ph type="title"/>
          </p:nvPr>
        </p:nvSpPr>
        <p:spPr/>
        <p:txBody>
          <a:bodyPr/>
          <a:lstStyle/>
          <a:p>
            <a:r>
              <a:rPr lang="en-GB"/>
              <a:t>APQP Benefits:</a:t>
            </a:r>
          </a:p>
        </p:txBody>
      </p:sp>
      <p:sp>
        <p:nvSpPr>
          <p:cNvPr id="3" name="Footer Placeholder 2"/>
          <p:cNvSpPr>
            <a:spLocks noGrp="1"/>
          </p:cNvSpPr>
          <p:nvPr>
            <p:ph type="ftr" sz="quarter" idx="10"/>
          </p:nvPr>
        </p:nvSpPr>
        <p:spPr/>
        <p:txBody>
          <a:bodyPr/>
          <a:lstStyle/>
          <a:p>
            <a:r>
              <a:rPr lang="fr-FR"/>
              <a:t>Camso 2019</a:t>
            </a:r>
            <a:endParaRPr lang="fr-FR" dirty="0"/>
          </a:p>
        </p:txBody>
      </p:sp>
      <p:sp>
        <p:nvSpPr>
          <p:cNvPr id="2" name="Espace réservé du contenu 1">
            <a:extLst>
              <a:ext uri="{FF2B5EF4-FFF2-40B4-BE49-F238E27FC236}">
                <a16:creationId xmlns:a16="http://schemas.microsoft.com/office/drawing/2014/main" id="{158C442F-18ED-1344-9C40-5FDE9719DE00}"/>
              </a:ext>
            </a:extLst>
          </p:cNvPr>
          <p:cNvSpPr>
            <a:spLocks noGrp="1"/>
          </p:cNvSpPr>
          <p:nvPr>
            <p:ph sz="quarter" idx="12"/>
          </p:nvPr>
        </p:nvSpPr>
        <p:spPr>
          <a:xfrm>
            <a:off x="457200" y="1177710"/>
            <a:ext cx="4989464" cy="3670685"/>
          </a:xfrm>
        </p:spPr>
        <p:txBody>
          <a:bodyPr>
            <a:normAutofit fontScale="92500" lnSpcReduction="20000"/>
          </a:bodyPr>
          <a:lstStyle/>
          <a:p>
            <a:r>
              <a:rPr lang="en-US" dirty="0"/>
              <a:t>Manufacturing process functions that are clearly planned, validated, documented and communicated that result in:</a:t>
            </a:r>
          </a:p>
          <a:p>
            <a:pPr lvl="1"/>
            <a:r>
              <a:rPr lang="en-US" dirty="0"/>
              <a:t>Robust and reliable designs</a:t>
            </a:r>
          </a:p>
          <a:p>
            <a:pPr lvl="1"/>
            <a:r>
              <a:rPr lang="en-US" dirty="0"/>
              <a:t>Reduced process variation</a:t>
            </a:r>
          </a:p>
          <a:p>
            <a:pPr lvl="1"/>
            <a:r>
              <a:rPr lang="en-US" dirty="0"/>
              <a:t>Enhanced confidence in supplier’s capabilities</a:t>
            </a:r>
          </a:p>
          <a:p>
            <a:pPr lvl="1"/>
            <a:r>
              <a:rPr lang="en-CA" dirty="0"/>
              <a:t>Better controlled process changes</a:t>
            </a:r>
          </a:p>
          <a:p>
            <a:pPr lvl="1"/>
            <a:r>
              <a:rPr lang="en-CA" dirty="0"/>
              <a:t>Defect free launches</a:t>
            </a:r>
          </a:p>
          <a:p>
            <a:pPr lvl="1"/>
            <a:r>
              <a:rPr lang="en-CA" dirty="0"/>
              <a:t>Improved Customer satisfaction</a:t>
            </a:r>
          </a:p>
          <a:p>
            <a:pPr lvl="1"/>
            <a:r>
              <a:rPr lang="en-CA" dirty="0"/>
              <a:t>Improved </a:t>
            </a:r>
            <a:r>
              <a:rPr lang="en-US" dirty="0"/>
              <a:t>Delivery and Service</a:t>
            </a:r>
          </a:p>
          <a:p>
            <a:pPr lvl="1"/>
            <a:r>
              <a:rPr lang="de-CH" dirty="0"/>
              <a:t>Maximum ROI</a:t>
            </a:r>
          </a:p>
          <a:p>
            <a:pPr lvl="1"/>
            <a:r>
              <a:rPr lang="de-CH" dirty="0"/>
              <a:t>Minimum </a:t>
            </a:r>
            <a:r>
              <a:rPr lang="de-CH" dirty="0" err="1"/>
              <a:t>Waste</a:t>
            </a:r>
            <a:r>
              <a:rPr lang="de-CH" dirty="0"/>
              <a:t> </a:t>
            </a:r>
          </a:p>
          <a:p>
            <a:pPr lvl="1"/>
            <a:r>
              <a:rPr lang="de-CH" dirty="0"/>
              <a:t>Minimum </a:t>
            </a:r>
            <a:r>
              <a:rPr lang="de-CH" dirty="0" err="1"/>
              <a:t>Cost</a:t>
            </a:r>
            <a:r>
              <a:rPr lang="de-CH" dirty="0"/>
              <a:t> </a:t>
            </a:r>
            <a:r>
              <a:rPr lang="de-CH" dirty="0" err="1"/>
              <a:t>of</a:t>
            </a:r>
            <a:r>
              <a:rPr lang="de-CH" dirty="0"/>
              <a:t> Non-</a:t>
            </a:r>
            <a:r>
              <a:rPr lang="de-CH" dirty="0" err="1"/>
              <a:t>conformance</a:t>
            </a:r>
            <a:endParaRPr lang="en-US" dirty="0"/>
          </a:p>
          <a:p>
            <a:endParaRPr lang="fr-FR" dirty="0"/>
          </a:p>
        </p:txBody>
      </p:sp>
      <p:sp>
        <p:nvSpPr>
          <p:cNvPr id="28676" name="Freeform 36"/>
          <p:cNvSpPr>
            <a:spLocks/>
          </p:cNvSpPr>
          <p:nvPr/>
        </p:nvSpPr>
        <p:spPr bwMode="auto">
          <a:xfrm>
            <a:off x="5602637" y="2434829"/>
            <a:ext cx="3057525" cy="1722834"/>
          </a:xfrm>
          <a:custGeom>
            <a:avLst/>
            <a:gdLst>
              <a:gd name="T0" fmla="*/ 0 w 2446"/>
              <a:gd name="T1" fmla="*/ 2147483647 h 1038"/>
              <a:gd name="T2" fmla="*/ 2147483647 w 2446"/>
              <a:gd name="T3" fmla="*/ 2147483647 h 1038"/>
              <a:gd name="T4" fmla="*/ 2147483647 w 2446"/>
              <a:gd name="T5" fmla="*/ 2147483647 h 1038"/>
              <a:gd name="T6" fmla="*/ 2147483647 w 2446"/>
              <a:gd name="T7" fmla="*/ 2147483647 h 1038"/>
              <a:gd name="T8" fmla="*/ 2147483647 w 2446"/>
              <a:gd name="T9" fmla="*/ 2147483647 h 1038"/>
              <a:gd name="T10" fmla="*/ 2147483647 w 2446"/>
              <a:gd name="T11" fmla="*/ 2147483647 h 1038"/>
              <a:gd name="T12" fmla="*/ 2147483647 w 2446"/>
              <a:gd name="T13" fmla="*/ 2147483647 h 1038"/>
              <a:gd name="T14" fmla="*/ 2147483647 w 2446"/>
              <a:gd name="T15" fmla="*/ 2147483647 h 1038"/>
              <a:gd name="T16" fmla="*/ 2147483647 w 2446"/>
              <a:gd name="T17" fmla="*/ 2147483647 h 1038"/>
              <a:gd name="T18" fmla="*/ 2147483647 w 2446"/>
              <a:gd name="T19" fmla="*/ 2147483647 h 1038"/>
              <a:gd name="T20" fmla="*/ 2147483647 w 2446"/>
              <a:gd name="T21" fmla="*/ 2147483647 h 1038"/>
              <a:gd name="T22" fmla="*/ 2147483647 w 2446"/>
              <a:gd name="T23" fmla="*/ 2147483647 h 1038"/>
              <a:gd name="T24" fmla="*/ 2147483647 w 2446"/>
              <a:gd name="T25" fmla="*/ 0 h 10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46"/>
              <a:gd name="T40" fmla="*/ 0 h 1038"/>
              <a:gd name="T41" fmla="*/ 2446 w 2446"/>
              <a:gd name="T42" fmla="*/ 1038 h 10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46" h="1038">
                <a:moveTo>
                  <a:pt x="0" y="1038"/>
                </a:moveTo>
                <a:cubicBezTo>
                  <a:pt x="90" y="1025"/>
                  <a:pt x="184" y="1013"/>
                  <a:pt x="275" y="991"/>
                </a:cubicBezTo>
                <a:cubicBezTo>
                  <a:pt x="365" y="969"/>
                  <a:pt x="470" y="928"/>
                  <a:pt x="546" y="896"/>
                </a:cubicBezTo>
                <a:cubicBezTo>
                  <a:pt x="620" y="864"/>
                  <a:pt x="674" y="849"/>
                  <a:pt x="734" y="801"/>
                </a:cubicBezTo>
                <a:cubicBezTo>
                  <a:pt x="794" y="754"/>
                  <a:pt x="850" y="656"/>
                  <a:pt x="907" y="615"/>
                </a:cubicBezTo>
                <a:cubicBezTo>
                  <a:pt x="964" y="574"/>
                  <a:pt x="1012" y="599"/>
                  <a:pt x="1061" y="565"/>
                </a:cubicBezTo>
                <a:cubicBezTo>
                  <a:pt x="1110" y="530"/>
                  <a:pt x="1152" y="448"/>
                  <a:pt x="1204" y="413"/>
                </a:cubicBezTo>
                <a:cubicBezTo>
                  <a:pt x="1257" y="378"/>
                  <a:pt x="1333" y="369"/>
                  <a:pt x="1385" y="356"/>
                </a:cubicBezTo>
                <a:cubicBezTo>
                  <a:pt x="1437" y="344"/>
                  <a:pt x="1479" y="366"/>
                  <a:pt x="1521" y="337"/>
                </a:cubicBezTo>
                <a:cubicBezTo>
                  <a:pt x="1561" y="309"/>
                  <a:pt x="1577" y="224"/>
                  <a:pt x="1622" y="195"/>
                </a:cubicBezTo>
                <a:cubicBezTo>
                  <a:pt x="1667" y="167"/>
                  <a:pt x="1723" y="180"/>
                  <a:pt x="1784" y="158"/>
                </a:cubicBezTo>
                <a:cubicBezTo>
                  <a:pt x="1844" y="135"/>
                  <a:pt x="1878" y="79"/>
                  <a:pt x="1987" y="53"/>
                </a:cubicBezTo>
                <a:cubicBezTo>
                  <a:pt x="2096" y="28"/>
                  <a:pt x="2270" y="12"/>
                  <a:pt x="2446" y="0"/>
                </a:cubicBezTo>
              </a:path>
            </a:pathLst>
          </a:custGeom>
          <a:noFill/>
          <a:ln w="41275" cap="flat">
            <a:solidFill>
              <a:srgbClr val="FF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sp>
        <p:nvSpPr>
          <p:cNvPr id="28677" name="Freeform 11"/>
          <p:cNvSpPr>
            <a:spLocks noEditPoints="1"/>
          </p:cNvSpPr>
          <p:nvPr/>
        </p:nvSpPr>
        <p:spPr bwMode="auto">
          <a:xfrm>
            <a:off x="5588349" y="4137422"/>
            <a:ext cx="3227784" cy="65484"/>
          </a:xfrm>
          <a:custGeom>
            <a:avLst/>
            <a:gdLst>
              <a:gd name="T0" fmla="*/ 0 w 2371"/>
              <a:gd name="T1" fmla="*/ 2147483647 h 37"/>
              <a:gd name="T2" fmla="*/ 2147483647 w 2371"/>
              <a:gd name="T3" fmla="*/ 2147483647 h 37"/>
              <a:gd name="T4" fmla="*/ 2147483647 w 2371"/>
              <a:gd name="T5" fmla="*/ 2147483647 h 37"/>
              <a:gd name="T6" fmla="*/ 0 w 2371"/>
              <a:gd name="T7" fmla="*/ 2147483647 h 37"/>
              <a:gd name="T8" fmla="*/ 0 w 2371"/>
              <a:gd name="T9" fmla="*/ 2147483647 h 37"/>
              <a:gd name="T10" fmla="*/ 2147483647 w 2371"/>
              <a:gd name="T11" fmla="*/ 0 h 37"/>
              <a:gd name="T12" fmla="*/ 2147483647 w 2371"/>
              <a:gd name="T13" fmla="*/ 2147483647 h 37"/>
              <a:gd name="T14" fmla="*/ 2147483647 w 2371"/>
              <a:gd name="T15" fmla="*/ 2147483647 h 37"/>
              <a:gd name="T16" fmla="*/ 2147483647 w 2371"/>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71"/>
              <a:gd name="T28" fmla="*/ 0 h 37"/>
              <a:gd name="T29" fmla="*/ 2371 w 2371"/>
              <a:gd name="T30" fmla="*/ 37 h 3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71" h="37">
                <a:moveTo>
                  <a:pt x="0" y="12"/>
                </a:moveTo>
                <a:lnTo>
                  <a:pt x="2342" y="12"/>
                </a:lnTo>
                <a:lnTo>
                  <a:pt x="2342" y="25"/>
                </a:lnTo>
                <a:lnTo>
                  <a:pt x="0" y="25"/>
                </a:lnTo>
                <a:lnTo>
                  <a:pt x="0" y="12"/>
                </a:lnTo>
                <a:close/>
                <a:moveTo>
                  <a:pt x="2335" y="0"/>
                </a:moveTo>
                <a:lnTo>
                  <a:pt x="2371" y="18"/>
                </a:lnTo>
                <a:lnTo>
                  <a:pt x="2335" y="37"/>
                </a:lnTo>
                <a:lnTo>
                  <a:pt x="233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350"/>
          </a:p>
        </p:txBody>
      </p:sp>
      <p:sp>
        <p:nvSpPr>
          <p:cNvPr id="28678" name="Rectangle 12"/>
          <p:cNvSpPr>
            <a:spLocks noChangeArrowheads="1"/>
          </p:cNvSpPr>
          <p:nvPr/>
        </p:nvSpPr>
        <p:spPr bwMode="auto">
          <a:xfrm>
            <a:off x="5588350" y="4157663"/>
            <a:ext cx="3188494" cy="21431"/>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679" name="Freeform 13"/>
          <p:cNvSpPr>
            <a:spLocks/>
          </p:cNvSpPr>
          <p:nvPr/>
        </p:nvSpPr>
        <p:spPr bwMode="auto">
          <a:xfrm>
            <a:off x="8767319" y="4137422"/>
            <a:ext cx="48815" cy="61913"/>
          </a:xfrm>
          <a:custGeom>
            <a:avLst/>
            <a:gdLst>
              <a:gd name="T0" fmla="*/ 0 w 36"/>
              <a:gd name="T1" fmla="*/ 0 h 37"/>
              <a:gd name="T2" fmla="*/ 2147483647 w 36"/>
              <a:gd name="T3" fmla="*/ 2147483647 h 37"/>
              <a:gd name="T4" fmla="*/ 0 w 36"/>
              <a:gd name="T5" fmla="*/ 2147483647 h 37"/>
              <a:gd name="T6" fmla="*/ 0 w 36"/>
              <a:gd name="T7" fmla="*/ 0 h 37"/>
              <a:gd name="T8" fmla="*/ 0 60000 65536"/>
              <a:gd name="T9" fmla="*/ 0 60000 65536"/>
              <a:gd name="T10" fmla="*/ 0 60000 65536"/>
              <a:gd name="T11" fmla="*/ 0 60000 65536"/>
              <a:gd name="T12" fmla="*/ 0 w 36"/>
              <a:gd name="T13" fmla="*/ 0 h 37"/>
              <a:gd name="T14" fmla="*/ 36 w 36"/>
              <a:gd name="T15" fmla="*/ 37 h 37"/>
            </a:gdLst>
            <a:ahLst/>
            <a:cxnLst>
              <a:cxn ang="T8">
                <a:pos x="T0" y="T1"/>
              </a:cxn>
              <a:cxn ang="T9">
                <a:pos x="T2" y="T3"/>
              </a:cxn>
              <a:cxn ang="T10">
                <a:pos x="T4" y="T5"/>
              </a:cxn>
              <a:cxn ang="T11">
                <a:pos x="T6" y="T7"/>
              </a:cxn>
            </a:cxnLst>
            <a:rect l="T12" t="T13" r="T14" b="T15"/>
            <a:pathLst>
              <a:path w="36" h="37">
                <a:moveTo>
                  <a:pt x="0" y="0"/>
                </a:moveTo>
                <a:lnTo>
                  <a:pt x="36" y="18"/>
                </a:lnTo>
                <a:lnTo>
                  <a:pt x="0" y="37"/>
                </a:lnTo>
                <a:lnTo>
                  <a:pt x="0"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grpSp>
        <p:nvGrpSpPr>
          <p:cNvPr id="28680" name="Group 6"/>
          <p:cNvGrpSpPr>
            <a:grpSpLocks/>
          </p:cNvGrpSpPr>
          <p:nvPr/>
        </p:nvGrpSpPr>
        <p:grpSpPr bwMode="auto">
          <a:xfrm>
            <a:off x="5553821" y="1933576"/>
            <a:ext cx="70247" cy="2240756"/>
            <a:chOff x="322" y="1372"/>
            <a:chExt cx="36" cy="950"/>
          </a:xfrm>
        </p:grpSpPr>
        <p:sp>
          <p:nvSpPr>
            <p:cNvPr id="28713" name="Freeform 7"/>
            <p:cNvSpPr>
              <a:spLocks noEditPoints="1"/>
            </p:cNvSpPr>
            <p:nvPr/>
          </p:nvSpPr>
          <p:spPr bwMode="auto">
            <a:xfrm>
              <a:off x="322" y="1372"/>
              <a:ext cx="36" cy="950"/>
            </a:xfrm>
            <a:custGeom>
              <a:avLst/>
              <a:gdLst>
                <a:gd name="T0" fmla="*/ 25 w 36"/>
                <a:gd name="T1" fmla="*/ 31 h 950"/>
                <a:gd name="T2" fmla="*/ 25 w 36"/>
                <a:gd name="T3" fmla="*/ 950 h 950"/>
                <a:gd name="T4" fmla="*/ 13 w 36"/>
                <a:gd name="T5" fmla="*/ 950 h 950"/>
                <a:gd name="T6" fmla="*/ 13 w 36"/>
                <a:gd name="T7" fmla="*/ 31 h 950"/>
                <a:gd name="T8" fmla="*/ 25 w 36"/>
                <a:gd name="T9" fmla="*/ 31 h 950"/>
                <a:gd name="T10" fmla="*/ 0 w 36"/>
                <a:gd name="T11" fmla="*/ 37 h 950"/>
                <a:gd name="T12" fmla="*/ 19 w 36"/>
                <a:gd name="T13" fmla="*/ 0 h 950"/>
                <a:gd name="T14" fmla="*/ 36 w 36"/>
                <a:gd name="T15" fmla="*/ 37 h 950"/>
                <a:gd name="T16" fmla="*/ 0 w 36"/>
                <a:gd name="T17" fmla="*/ 37 h 9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6"/>
                <a:gd name="T28" fmla="*/ 0 h 950"/>
                <a:gd name="T29" fmla="*/ 36 w 36"/>
                <a:gd name="T30" fmla="*/ 950 h 95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6" h="950">
                  <a:moveTo>
                    <a:pt x="25" y="31"/>
                  </a:moveTo>
                  <a:lnTo>
                    <a:pt x="25" y="950"/>
                  </a:lnTo>
                  <a:lnTo>
                    <a:pt x="13" y="950"/>
                  </a:lnTo>
                  <a:lnTo>
                    <a:pt x="13" y="31"/>
                  </a:lnTo>
                  <a:lnTo>
                    <a:pt x="25" y="31"/>
                  </a:lnTo>
                  <a:close/>
                  <a:moveTo>
                    <a:pt x="0" y="37"/>
                  </a:moveTo>
                  <a:lnTo>
                    <a:pt x="19" y="0"/>
                  </a:lnTo>
                  <a:lnTo>
                    <a:pt x="36" y="37"/>
                  </a:lnTo>
                  <a:lnTo>
                    <a:pt x="0"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350"/>
            </a:p>
          </p:txBody>
        </p:sp>
        <p:sp>
          <p:nvSpPr>
            <p:cNvPr id="28714" name="Rectangle 8"/>
            <p:cNvSpPr>
              <a:spLocks noChangeArrowheads="1"/>
            </p:cNvSpPr>
            <p:nvPr/>
          </p:nvSpPr>
          <p:spPr bwMode="auto">
            <a:xfrm>
              <a:off x="335" y="1403"/>
              <a:ext cx="12" cy="919"/>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15" name="Freeform 9"/>
            <p:cNvSpPr>
              <a:spLocks/>
            </p:cNvSpPr>
            <p:nvPr/>
          </p:nvSpPr>
          <p:spPr bwMode="auto">
            <a:xfrm>
              <a:off x="322" y="1372"/>
              <a:ext cx="36" cy="37"/>
            </a:xfrm>
            <a:custGeom>
              <a:avLst/>
              <a:gdLst>
                <a:gd name="T0" fmla="*/ 0 w 36"/>
                <a:gd name="T1" fmla="*/ 37 h 37"/>
                <a:gd name="T2" fmla="*/ 19 w 36"/>
                <a:gd name="T3" fmla="*/ 0 h 37"/>
                <a:gd name="T4" fmla="*/ 36 w 36"/>
                <a:gd name="T5" fmla="*/ 37 h 37"/>
                <a:gd name="T6" fmla="*/ 0 w 36"/>
                <a:gd name="T7" fmla="*/ 37 h 37"/>
                <a:gd name="T8" fmla="*/ 0 60000 65536"/>
                <a:gd name="T9" fmla="*/ 0 60000 65536"/>
                <a:gd name="T10" fmla="*/ 0 60000 65536"/>
                <a:gd name="T11" fmla="*/ 0 60000 65536"/>
                <a:gd name="T12" fmla="*/ 0 w 36"/>
                <a:gd name="T13" fmla="*/ 0 h 37"/>
                <a:gd name="T14" fmla="*/ 36 w 36"/>
                <a:gd name="T15" fmla="*/ 37 h 37"/>
              </a:gdLst>
              <a:ahLst/>
              <a:cxnLst>
                <a:cxn ang="T8">
                  <a:pos x="T0" y="T1"/>
                </a:cxn>
                <a:cxn ang="T9">
                  <a:pos x="T2" y="T3"/>
                </a:cxn>
                <a:cxn ang="T10">
                  <a:pos x="T4" y="T5"/>
                </a:cxn>
                <a:cxn ang="T11">
                  <a:pos x="T6" y="T7"/>
                </a:cxn>
              </a:cxnLst>
              <a:rect l="T12" t="T13" r="T14" b="T15"/>
              <a:pathLst>
                <a:path w="36" h="37">
                  <a:moveTo>
                    <a:pt x="0" y="37"/>
                  </a:moveTo>
                  <a:lnTo>
                    <a:pt x="19" y="0"/>
                  </a:lnTo>
                  <a:lnTo>
                    <a:pt x="36" y="37"/>
                  </a:lnTo>
                  <a:lnTo>
                    <a:pt x="0" y="37"/>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grpSp>
      <p:grpSp>
        <p:nvGrpSpPr>
          <p:cNvPr id="28681" name="Group 14"/>
          <p:cNvGrpSpPr>
            <a:grpSpLocks/>
          </p:cNvGrpSpPr>
          <p:nvPr/>
        </p:nvGrpSpPr>
        <p:grpSpPr bwMode="auto">
          <a:xfrm>
            <a:off x="6844458" y="1976437"/>
            <a:ext cx="34529" cy="2406254"/>
            <a:chOff x="1047" y="1414"/>
            <a:chExt cx="9" cy="1034"/>
          </a:xfrm>
        </p:grpSpPr>
        <p:sp>
          <p:nvSpPr>
            <p:cNvPr id="28695" name="Freeform 15"/>
            <p:cNvSpPr>
              <a:spLocks noEditPoints="1"/>
            </p:cNvSpPr>
            <p:nvPr/>
          </p:nvSpPr>
          <p:spPr bwMode="auto">
            <a:xfrm>
              <a:off x="1047" y="1414"/>
              <a:ext cx="9" cy="1034"/>
            </a:xfrm>
            <a:custGeom>
              <a:avLst/>
              <a:gdLst>
                <a:gd name="T0" fmla="*/ 9 w 9"/>
                <a:gd name="T1" fmla="*/ 35 h 1034"/>
                <a:gd name="T2" fmla="*/ 0 w 9"/>
                <a:gd name="T3" fmla="*/ 0 h 1034"/>
                <a:gd name="T4" fmla="*/ 9 w 9"/>
                <a:gd name="T5" fmla="*/ 62 h 1034"/>
                <a:gd name="T6" fmla="*/ 0 w 9"/>
                <a:gd name="T7" fmla="*/ 98 h 1034"/>
                <a:gd name="T8" fmla="*/ 9 w 9"/>
                <a:gd name="T9" fmla="*/ 62 h 1034"/>
                <a:gd name="T10" fmla="*/ 9 w 9"/>
                <a:gd name="T11" fmla="*/ 160 h 1034"/>
                <a:gd name="T12" fmla="*/ 0 w 9"/>
                <a:gd name="T13" fmla="*/ 124 h 1034"/>
                <a:gd name="T14" fmla="*/ 9 w 9"/>
                <a:gd name="T15" fmla="*/ 187 h 1034"/>
                <a:gd name="T16" fmla="*/ 0 w 9"/>
                <a:gd name="T17" fmla="*/ 223 h 1034"/>
                <a:gd name="T18" fmla="*/ 9 w 9"/>
                <a:gd name="T19" fmla="*/ 187 h 1034"/>
                <a:gd name="T20" fmla="*/ 9 w 9"/>
                <a:gd name="T21" fmla="*/ 285 h 1034"/>
                <a:gd name="T22" fmla="*/ 0 w 9"/>
                <a:gd name="T23" fmla="*/ 249 h 1034"/>
                <a:gd name="T24" fmla="*/ 9 w 9"/>
                <a:gd name="T25" fmla="*/ 312 h 1034"/>
                <a:gd name="T26" fmla="*/ 0 w 9"/>
                <a:gd name="T27" fmla="*/ 347 h 1034"/>
                <a:gd name="T28" fmla="*/ 9 w 9"/>
                <a:gd name="T29" fmla="*/ 312 h 1034"/>
                <a:gd name="T30" fmla="*/ 9 w 9"/>
                <a:gd name="T31" fmla="*/ 410 h 1034"/>
                <a:gd name="T32" fmla="*/ 0 w 9"/>
                <a:gd name="T33" fmla="*/ 374 h 1034"/>
                <a:gd name="T34" fmla="*/ 9 w 9"/>
                <a:gd name="T35" fmla="*/ 437 h 1034"/>
                <a:gd name="T36" fmla="*/ 0 w 9"/>
                <a:gd name="T37" fmla="*/ 472 h 1034"/>
                <a:gd name="T38" fmla="*/ 9 w 9"/>
                <a:gd name="T39" fmla="*/ 437 h 1034"/>
                <a:gd name="T40" fmla="*/ 9 w 9"/>
                <a:gd name="T41" fmla="*/ 535 h 1034"/>
                <a:gd name="T42" fmla="*/ 0 w 9"/>
                <a:gd name="T43" fmla="*/ 499 h 1034"/>
                <a:gd name="T44" fmla="*/ 9 w 9"/>
                <a:gd name="T45" fmla="*/ 562 h 1034"/>
                <a:gd name="T46" fmla="*/ 0 w 9"/>
                <a:gd name="T47" fmla="*/ 597 h 1034"/>
                <a:gd name="T48" fmla="*/ 9 w 9"/>
                <a:gd name="T49" fmla="*/ 562 h 1034"/>
                <a:gd name="T50" fmla="*/ 9 w 9"/>
                <a:gd name="T51" fmla="*/ 660 h 1034"/>
                <a:gd name="T52" fmla="*/ 0 w 9"/>
                <a:gd name="T53" fmla="*/ 624 h 1034"/>
                <a:gd name="T54" fmla="*/ 9 w 9"/>
                <a:gd name="T55" fmla="*/ 686 h 1034"/>
                <a:gd name="T56" fmla="*/ 0 w 9"/>
                <a:gd name="T57" fmla="*/ 722 h 1034"/>
                <a:gd name="T58" fmla="*/ 9 w 9"/>
                <a:gd name="T59" fmla="*/ 686 h 1034"/>
                <a:gd name="T60" fmla="*/ 9 w 9"/>
                <a:gd name="T61" fmla="*/ 785 h 1034"/>
                <a:gd name="T62" fmla="*/ 0 w 9"/>
                <a:gd name="T63" fmla="*/ 749 h 1034"/>
                <a:gd name="T64" fmla="*/ 9 w 9"/>
                <a:gd name="T65" fmla="*/ 811 h 1034"/>
                <a:gd name="T66" fmla="*/ 0 w 9"/>
                <a:gd name="T67" fmla="*/ 847 h 1034"/>
                <a:gd name="T68" fmla="*/ 9 w 9"/>
                <a:gd name="T69" fmla="*/ 811 h 1034"/>
                <a:gd name="T70" fmla="*/ 9 w 9"/>
                <a:gd name="T71" fmla="*/ 910 h 1034"/>
                <a:gd name="T72" fmla="*/ 0 w 9"/>
                <a:gd name="T73" fmla="*/ 874 h 1034"/>
                <a:gd name="T74" fmla="*/ 9 w 9"/>
                <a:gd name="T75" fmla="*/ 936 h 1034"/>
                <a:gd name="T76" fmla="*/ 0 w 9"/>
                <a:gd name="T77" fmla="*/ 972 h 1034"/>
                <a:gd name="T78" fmla="*/ 9 w 9"/>
                <a:gd name="T79" fmla="*/ 936 h 1034"/>
                <a:gd name="T80" fmla="*/ 9 w 9"/>
                <a:gd name="T81" fmla="*/ 1034 h 1034"/>
                <a:gd name="T82" fmla="*/ 0 w 9"/>
                <a:gd name="T83" fmla="*/ 999 h 1034"/>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9"/>
                <a:gd name="T127" fmla="*/ 0 h 1034"/>
                <a:gd name="T128" fmla="*/ 9 w 9"/>
                <a:gd name="T129" fmla="*/ 1034 h 1034"/>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9" h="1034">
                  <a:moveTo>
                    <a:pt x="9" y="0"/>
                  </a:moveTo>
                  <a:lnTo>
                    <a:pt x="9" y="35"/>
                  </a:lnTo>
                  <a:lnTo>
                    <a:pt x="0" y="35"/>
                  </a:lnTo>
                  <a:lnTo>
                    <a:pt x="0" y="0"/>
                  </a:lnTo>
                  <a:lnTo>
                    <a:pt x="9" y="0"/>
                  </a:lnTo>
                  <a:close/>
                  <a:moveTo>
                    <a:pt x="9" y="62"/>
                  </a:moveTo>
                  <a:lnTo>
                    <a:pt x="9" y="98"/>
                  </a:lnTo>
                  <a:lnTo>
                    <a:pt x="0" y="98"/>
                  </a:lnTo>
                  <a:lnTo>
                    <a:pt x="0" y="62"/>
                  </a:lnTo>
                  <a:lnTo>
                    <a:pt x="9" y="62"/>
                  </a:lnTo>
                  <a:close/>
                  <a:moveTo>
                    <a:pt x="9" y="124"/>
                  </a:moveTo>
                  <a:lnTo>
                    <a:pt x="9" y="160"/>
                  </a:lnTo>
                  <a:lnTo>
                    <a:pt x="0" y="160"/>
                  </a:lnTo>
                  <a:lnTo>
                    <a:pt x="0" y="124"/>
                  </a:lnTo>
                  <a:lnTo>
                    <a:pt x="9" y="124"/>
                  </a:lnTo>
                  <a:close/>
                  <a:moveTo>
                    <a:pt x="9" y="187"/>
                  </a:moveTo>
                  <a:lnTo>
                    <a:pt x="9" y="223"/>
                  </a:lnTo>
                  <a:lnTo>
                    <a:pt x="0" y="223"/>
                  </a:lnTo>
                  <a:lnTo>
                    <a:pt x="0" y="187"/>
                  </a:lnTo>
                  <a:lnTo>
                    <a:pt x="9" y="187"/>
                  </a:lnTo>
                  <a:close/>
                  <a:moveTo>
                    <a:pt x="9" y="249"/>
                  </a:moveTo>
                  <a:lnTo>
                    <a:pt x="9" y="285"/>
                  </a:lnTo>
                  <a:lnTo>
                    <a:pt x="0" y="285"/>
                  </a:lnTo>
                  <a:lnTo>
                    <a:pt x="0" y="249"/>
                  </a:lnTo>
                  <a:lnTo>
                    <a:pt x="9" y="249"/>
                  </a:lnTo>
                  <a:close/>
                  <a:moveTo>
                    <a:pt x="9" y="312"/>
                  </a:moveTo>
                  <a:lnTo>
                    <a:pt x="9" y="347"/>
                  </a:lnTo>
                  <a:lnTo>
                    <a:pt x="0" y="347"/>
                  </a:lnTo>
                  <a:lnTo>
                    <a:pt x="0" y="312"/>
                  </a:lnTo>
                  <a:lnTo>
                    <a:pt x="9" y="312"/>
                  </a:lnTo>
                  <a:close/>
                  <a:moveTo>
                    <a:pt x="9" y="374"/>
                  </a:moveTo>
                  <a:lnTo>
                    <a:pt x="9" y="410"/>
                  </a:lnTo>
                  <a:lnTo>
                    <a:pt x="0" y="410"/>
                  </a:lnTo>
                  <a:lnTo>
                    <a:pt x="0" y="374"/>
                  </a:lnTo>
                  <a:lnTo>
                    <a:pt x="9" y="374"/>
                  </a:lnTo>
                  <a:close/>
                  <a:moveTo>
                    <a:pt x="9" y="437"/>
                  </a:moveTo>
                  <a:lnTo>
                    <a:pt x="9" y="472"/>
                  </a:lnTo>
                  <a:lnTo>
                    <a:pt x="0" y="472"/>
                  </a:lnTo>
                  <a:lnTo>
                    <a:pt x="0" y="437"/>
                  </a:lnTo>
                  <a:lnTo>
                    <a:pt x="9" y="437"/>
                  </a:lnTo>
                  <a:close/>
                  <a:moveTo>
                    <a:pt x="9" y="499"/>
                  </a:moveTo>
                  <a:lnTo>
                    <a:pt x="9" y="535"/>
                  </a:lnTo>
                  <a:lnTo>
                    <a:pt x="0" y="535"/>
                  </a:lnTo>
                  <a:lnTo>
                    <a:pt x="0" y="499"/>
                  </a:lnTo>
                  <a:lnTo>
                    <a:pt x="9" y="499"/>
                  </a:lnTo>
                  <a:close/>
                  <a:moveTo>
                    <a:pt x="9" y="562"/>
                  </a:moveTo>
                  <a:lnTo>
                    <a:pt x="9" y="597"/>
                  </a:lnTo>
                  <a:lnTo>
                    <a:pt x="0" y="597"/>
                  </a:lnTo>
                  <a:lnTo>
                    <a:pt x="0" y="562"/>
                  </a:lnTo>
                  <a:lnTo>
                    <a:pt x="9" y="562"/>
                  </a:lnTo>
                  <a:close/>
                  <a:moveTo>
                    <a:pt x="9" y="624"/>
                  </a:moveTo>
                  <a:lnTo>
                    <a:pt x="9" y="660"/>
                  </a:lnTo>
                  <a:lnTo>
                    <a:pt x="0" y="660"/>
                  </a:lnTo>
                  <a:lnTo>
                    <a:pt x="0" y="624"/>
                  </a:lnTo>
                  <a:lnTo>
                    <a:pt x="9" y="624"/>
                  </a:lnTo>
                  <a:close/>
                  <a:moveTo>
                    <a:pt x="9" y="686"/>
                  </a:moveTo>
                  <a:lnTo>
                    <a:pt x="9" y="722"/>
                  </a:lnTo>
                  <a:lnTo>
                    <a:pt x="0" y="722"/>
                  </a:lnTo>
                  <a:lnTo>
                    <a:pt x="0" y="686"/>
                  </a:lnTo>
                  <a:lnTo>
                    <a:pt x="9" y="686"/>
                  </a:lnTo>
                  <a:close/>
                  <a:moveTo>
                    <a:pt x="9" y="749"/>
                  </a:moveTo>
                  <a:lnTo>
                    <a:pt x="9" y="785"/>
                  </a:lnTo>
                  <a:lnTo>
                    <a:pt x="0" y="785"/>
                  </a:lnTo>
                  <a:lnTo>
                    <a:pt x="0" y="749"/>
                  </a:lnTo>
                  <a:lnTo>
                    <a:pt x="9" y="749"/>
                  </a:lnTo>
                  <a:close/>
                  <a:moveTo>
                    <a:pt x="9" y="811"/>
                  </a:moveTo>
                  <a:lnTo>
                    <a:pt x="9" y="847"/>
                  </a:lnTo>
                  <a:lnTo>
                    <a:pt x="0" y="847"/>
                  </a:lnTo>
                  <a:lnTo>
                    <a:pt x="0" y="811"/>
                  </a:lnTo>
                  <a:lnTo>
                    <a:pt x="9" y="811"/>
                  </a:lnTo>
                  <a:close/>
                  <a:moveTo>
                    <a:pt x="9" y="874"/>
                  </a:moveTo>
                  <a:lnTo>
                    <a:pt x="9" y="910"/>
                  </a:lnTo>
                  <a:lnTo>
                    <a:pt x="0" y="910"/>
                  </a:lnTo>
                  <a:lnTo>
                    <a:pt x="0" y="874"/>
                  </a:lnTo>
                  <a:lnTo>
                    <a:pt x="9" y="874"/>
                  </a:lnTo>
                  <a:close/>
                  <a:moveTo>
                    <a:pt x="9" y="936"/>
                  </a:moveTo>
                  <a:lnTo>
                    <a:pt x="9" y="972"/>
                  </a:lnTo>
                  <a:lnTo>
                    <a:pt x="0" y="972"/>
                  </a:lnTo>
                  <a:lnTo>
                    <a:pt x="0" y="936"/>
                  </a:lnTo>
                  <a:lnTo>
                    <a:pt x="9" y="936"/>
                  </a:lnTo>
                  <a:close/>
                  <a:moveTo>
                    <a:pt x="9" y="999"/>
                  </a:moveTo>
                  <a:lnTo>
                    <a:pt x="9" y="1034"/>
                  </a:lnTo>
                  <a:lnTo>
                    <a:pt x="0" y="1034"/>
                  </a:lnTo>
                  <a:lnTo>
                    <a:pt x="0" y="999"/>
                  </a:lnTo>
                  <a:lnTo>
                    <a:pt x="9" y="99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350"/>
            </a:p>
          </p:txBody>
        </p:sp>
        <p:sp>
          <p:nvSpPr>
            <p:cNvPr id="28696" name="Rectangle 16"/>
            <p:cNvSpPr>
              <a:spLocks noChangeArrowheads="1"/>
            </p:cNvSpPr>
            <p:nvPr/>
          </p:nvSpPr>
          <p:spPr bwMode="auto">
            <a:xfrm>
              <a:off x="1047" y="1414"/>
              <a:ext cx="9" cy="35"/>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697" name="Rectangle 17"/>
            <p:cNvSpPr>
              <a:spLocks noChangeArrowheads="1"/>
            </p:cNvSpPr>
            <p:nvPr/>
          </p:nvSpPr>
          <p:spPr bwMode="auto">
            <a:xfrm>
              <a:off x="1047" y="1476"/>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698" name="Rectangle 18"/>
            <p:cNvSpPr>
              <a:spLocks noChangeArrowheads="1"/>
            </p:cNvSpPr>
            <p:nvPr/>
          </p:nvSpPr>
          <p:spPr bwMode="auto">
            <a:xfrm>
              <a:off x="1047" y="1538"/>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699" name="Rectangle 19"/>
            <p:cNvSpPr>
              <a:spLocks noChangeArrowheads="1"/>
            </p:cNvSpPr>
            <p:nvPr/>
          </p:nvSpPr>
          <p:spPr bwMode="auto">
            <a:xfrm>
              <a:off x="1047" y="1601"/>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0" name="Rectangle 20"/>
            <p:cNvSpPr>
              <a:spLocks noChangeArrowheads="1"/>
            </p:cNvSpPr>
            <p:nvPr/>
          </p:nvSpPr>
          <p:spPr bwMode="auto">
            <a:xfrm>
              <a:off x="1047" y="1663"/>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1" name="Rectangle 21"/>
            <p:cNvSpPr>
              <a:spLocks noChangeArrowheads="1"/>
            </p:cNvSpPr>
            <p:nvPr/>
          </p:nvSpPr>
          <p:spPr bwMode="auto">
            <a:xfrm>
              <a:off x="1047" y="1726"/>
              <a:ext cx="9" cy="35"/>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2" name="Rectangle 22"/>
            <p:cNvSpPr>
              <a:spLocks noChangeArrowheads="1"/>
            </p:cNvSpPr>
            <p:nvPr/>
          </p:nvSpPr>
          <p:spPr bwMode="auto">
            <a:xfrm>
              <a:off x="1047" y="1788"/>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3" name="Rectangle 23"/>
            <p:cNvSpPr>
              <a:spLocks noChangeArrowheads="1"/>
            </p:cNvSpPr>
            <p:nvPr/>
          </p:nvSpPr>
          <p:spPr bwMode="auto">
            <a:xfrm>
              <a:off x="1047" y="1851"/>
              <a:ext cx="9" cy="35"/>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4" name="Rectangle 24"/>
            <p:cNvSpPr>
              <a:spLocks noChangeArrowheads="1"/>
            </p:cNvSpPr>
            <p:nvPr/>
          </p:nvSpPr>
          <p:spPr bwMode="auto">
            <a:xfrm>
              <a:off x="1047" y="1913"/>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5" name="Rectangle 25"/>
            <p:cNvSpPr>
              <a:spLocks noChangeArrowheads="1"/>
            </p:cNvSpPr>
            <p:nvPr/>
          </p:nvSpPr>
          <p:spPr bwMode="auto">
            <a:xfrm>
              <a:off x="1047" y="1976"/>
              <a:ext cx="9" cy="35"/>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6" name="Rectangle 26"/>
            <p:cNvSpPr>
              <a:spLocks noChangeArrowheads="1"/>
            </p:cNvSpPr>
            <p:nvPr/>
          </p:nvSpPr>
          <p:spPr bwMode="auto">
            <a:xfrm>
              <a:off x="1047" y="2038"/>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7" name="Rectangle 27"/>
            <p:cNvSpPr>
              <a:spLocks noChangeArrowheads="1"/>
            </p:cNvSpPr>
            <p:nvPr/>
          </p:nvSpPr>
          <p:spPr bwMode="auto">
            <a:xfrm>
              <a:off x="1047" y="2100"/>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8" name="Rectangle 28"/>
            <p:cNvSpPr>
              <a:spLocks noChangeArrowheads="1"/>
            </p:cNvSpPr>
            <p:nvPr/>
          </p:nvSpPr>
          <p:spPr bwMode="auto">
            <a:xfrm>
              <a:off x="1047" y="2163"/>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09" name="Rectangle 29"/>
            <p:cNvSpPr>
              <a:spLocks noChangeArrowheads="1"/>
            </p:cNvSpPr>
            <p:nvPr/>
          </p:nvSpPr>
          <p:spPr bwMode="auto">
            <a:xfrm>
              <a:off x="1047" y="2225"/>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10" name="Rectangle 30"/>
            <p:cNvSpPr>
              <a:spLocks noChangeArrowheads="1"/>
            </p:cNvSpPr>
            <p:nvPr/>
          </p:nvSpPr>
          <p:spPr bwMode="auto">
            <a:xfrm>
              <a:off x="1047" y="2288"/>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11" name="Rectangle 31"/>
            <p:cNvSpPr>
              <a:spLocks noChangeArrowheads="1"/>
            </p:cNvSpPr>
            <p:nvPr/>
          </p:nvSpPr>
          <p:spPr bwMode="auto">
            <a:xfrm>
              <a:off x="1047" y="2350"/>
              <a:ext cx="9" cy="36"/>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sp>
          <p:nvSpPr>
            <p:cNvPr id="28712" name="Rectangle 32"/>
            <p:cNvSpPr>
              <a:spLocks noChangeArrowheads="1"/>
            </p:cNvSpPr>
            <p:nvPr/>
          </p:nvSpPr>
          <p:spPr bwMode="auto">
            <a:xfrm>
              <a:off x="1047" y="2413"/>
              <a:ext cx="9" cy="35"/>
            </a:xfrm>
            <a:prstGeom prst="rect">
              <a:avLst/>
            </a:prstGeom>
            <a:noFill/>
            <a:ln w="1588"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solidFill>
                  <a:srgbClr val="000000"/>
                </a:solidFill>
              </a:endParaRPr>
            </a:p>
          </p:txBody>
        </p:sp>
      </p:grpSp>
      <p:sp>
        <p:nvSpPr>
          <p:cNvPr id="28682" name="Rectangle 33"/>
          <p:cNvSpPr>
            <a:spLocks noChangeArrowheads="1"/>
          </p:cNvSpPr>
          <p:nvPr/>
        </p:nvSpPr>
        <p:spPr bwMode="auto">
          <a:xfrm>
            <a:off x="5744321" y="4270773"/>
            <a:ext cx="101951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CA" sz="1350">
                <a:solidFill>
                  <a:srgbClr val="0000FF"/>
                </a:solidFill>
              </a:rPr>
              <a:t>Development</a:t>
            </a:r>
            <a:endParaRPr lang="en-CA" sz="1350">
              <a:solidFill>
                <a:srgbClr val="000000"/>
              </a:solidFill>
            </a:endParaRPr>
          </a:p>
        </p:txBody>
      </p:sp>
      <p:sp>
        <p:nvSpPr>
          <p:cNvPr id="28683" name="Rectangle 34"/>
          <p:cNvSpPr>
            <a:spLocks noChangeArrowheads="1"/>
          </p:cNvSpPr>
          <p:nvPr/>
        </p:nvSpPr>
        <p:spPr bwMode="auto">
          <a:xfrm>
            <a:off x="7370714" y="4270773"/>
            <a:ext cx="82715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CA" sz="1350">
                <a:solidFill>
                  <a:srgbClr val="0000FF"/>
                </a:solidFill>
              </a:rPr>
              <a:t>Production</a:t>
            </a:r>
            <a:endParaRPr lang="en-CA" sz="1350">
              <a:solidFill>
                <a:srgbClr val="000000"/>
              </a:solidFill>
            </a:endParaRPr>
          </a:p>
        </p:txBody>
      </p:sp>
      <p:sp>
        <p:nvSpPr>
          <p:cNvPr id="28684" name="Rectangle 37"/>
          <p:cNvSpPr>
            <a:spLocks noChangeArrowheads="1"/>
          </p:cNvSpPr>
          <p:nvPr/>
        </p:nvSpPr>
        <p:spPr bwMode="auto">
          <a:xfrm>
            <a:off x="7514780" y="3819525"/>
            <a:ext cx="1219886" cy="126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CA" sz="825">
                <a:solidFill>
                  <a:srgbClr val="0000FF"/>
                </a:solidFill>
              </a:rPr>
              <a:t>Prevention through APQP</a:t>
            </a:r>
            <a:endParaRPr lang="en-CA">
              <a:solidFill>
                <a:srgbClr val="000000"/>
              </a:solidFill>
            </a:endParaRPr>
          </a:p>
        </p:txBody>
      </p:sp>
      <p:sp>
        <p:nvSpPr>
          <p:cNvPr id="28685" name="Line 38"/>
          <p:cNvSpPr>
            <a:spLocks noChangeShapeType="1"/>
          </p:cNvSpPr>
          <p:nvPr/>
        </p:nvSpPr>
        <p:spPr bwMode="auto">
          <a:xfrm>
            <a:off x="7223077" y="3892154"/>
            <a:ext cx="253604" cy="0"/>
          </a:xfrm>
          <a:prstGeom prst="line">
            <a:avLst/>
          </a:prstGeom>
          <a:noFill/>
          <a:ln w="25400">
            <a:solidFill>
              <a:srgbClr val="00FF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28686" name="Line 39"/>
          <p:cNvSpPr>
            <a:spLocks noChangeShapeType="1"/>
          </p:cNvSpPr>
          <p:nvPr/>
        </p:nvSpPr>
        <p:spPr bwMode="auto">
          <a:xfrm>
            <a:off x="7223077" y="4030266"/>
            <a:ext cx="253604"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18" name="Rectangle 40"/>
          <p:cNvSpPr>
            <a:spLocks noChangeArrowheads="1"/>
          </p:cNvSpPr>
          <p:nvPr/>
        </p:nvSpPr>
        <p:spPr bwMode="auto">
          <a:xfrm>
            <a:off x="7514781" y="3961210"/>
            <a:ext cx="588303" cy="121252"/>
          </a:xfrm>
          <a:prstGeom prst="rect">
            <a:avLst/>
          </a:prstGeom>
          <a:noFill/>
          <a:ln w="9525">
            <a:noFill/>
            <a:miter lim="800000"/>
            <a:headEnd/>
            <a:tailEnd/>
          </a:ln>
        </p:spPr>
        <p:txBody>
          <a:bodyPr wrap="none" lIns="0" tIns="0" rIns="0" bIns="0">
            <a:spAutoFit/>
          </a:bodyPr>
          <a:lstStyle/>
          <a:p>
            <a:pPr>
              <a:defRPr/>
            </a:pPr>
            <a:r>
              <a:rPr lang="en-CA" sz="788" dirty="0">
                <a:solidFill>
                  <a:srgbClr val="0000FF"/>
                </a:solidFill>
              </a:rPr>
              <a:t>Current state</a:t>
            </a:r>
            <a:endParaRPr lang="en-CA" sz="1500" dirty="0">
              <a:solidFill>
                <a:srgbClr val="000000"/>
              </a:solidFill>
            </a:endParaRPr>
          </a:p>
        </p:txBody>
      </p:sp>
      <p:sp>
        <p:nvSpPr>
          <p:cNvPr id="28688" name="Rectangle 18"/>
          <p:cNvSpPr>
            <a:spLocks noChangeArrowheads="1"/>
          </p:cNvSpPr>
          <p:nvPr/>
        </p:nvSpPr>
        <p:spPr bwMode="auto">
          <a:xfrm>
            <a:off x="8522049" y="4202907"/>
            <a:ext cx="299762"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CA" sz="1050">
                <a:solidFill>
                  <a:srgbClr val="000000"/>
                </a:solidFill>
              </a:rPr>
              <a:t>Time</a:t>
            </a:r>
            <a:endParaRPr lang="en-CA" sz="2100">
              <a:solidFill>
                <a:srgbClr val="000000"/>
              </a:solidFill>
            </a:endParaRPr>
          </a:p>
        </p:txBody>
      </p:sp>
      <p:sp>
        <p:nvSpPr>
          <p:cNvPr id="28689" name="Rectangle 19"/>
          <p:cNvSpPr>
            <a:spLocks noChangeArrowheads="1"/>
          </p:cNvSpPr>
          <p:nvPr/>
        </p:nvSpPr>
        <p:spPr bwMode="auto">
          <a:xfrm rot="-5400000">
            <a:off x="4741161" y="3245815"/>
            <a:ext cx="1407437" cy="16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CA" sz="1050">
                <a:solidFill>
                  <a:srgbClr val="000000"/>
                </a:solidFill>
              </a:rPr>
              <a:t>$$ Total Cost of Quality</a:t>
            </a:r>
          </a:p>
        </p:txBody>
      </p:sp>
      <p:sp>
        <p:nvSpPr>
          <p:cNvPr id="28690" name="Freeform 44"/>
          <p:cNvSpPr>
            <a:spLocks/>
          </p:cNvSpPr>
          <p:nvPr/>
        </p:nvSpPr>
        <p:spPr bwMode="auto">
          <a:xfrm>
            <a:off x="5584777" y="3357563"/>
            <a:ext cx="3067050" cy="801291"/>
          </a:xfrm>
          <a:custGeom>
            <a:avLst/>
            <a:gdLst>
              <a:gd name="T0" fmla="*/ 0 w 2253"/>
              <a:gd name="T1" fmla="*/ 2147483647 h 483"/>
              <a:gd name="T2" fmla="*/ 2147483647 w 2253"/>
              <a:gd name="T3" fmla="*/ 2147483647 h 483"/>
              <a:gd name="T4" fmla="*/ 2147483647 w 2253"/>
              <a:gd name="T5" fmla="*/ 2147483647 h 483"/>
              <a:gd name="T6" fmla="*/ 2147483647 w 2253"/>
              <a:gd name="T7" fmla="*/ 2147483647 h 483"/>
              <a:gd name="T8" fmla="*/ 2147483647 w 2253"/>
              <a:gd name="T9" fmla="*/ 2147483647 h 483"/>
              <a:gd name="T10" fmla="*/ 2147483647 w 2253"/>
              <a:gd name="T11" fmla="*/ 2147483647 h 483"/>
              <a:gd name="T12" fmla="*/ 2147483647 w 2253"/>
              <a:gd name="T13" fmla="*/ 2147483647 h 483"/>
              <a:gd name="T14" fmla="*/ 2147483647 w 2253"/>
              <a:gd name="T15" fmla="*/ 0 h 483"/>
              <a:gd name="T16" fmla="*/ 0 60000 65536"/>
              <a:gd name="T17" fmla="*/ 0 60000 65536"/>
              <a:gd name="T18" fmla="*/ 0 60000 65536"/>
              <a:gd name="T19" fmla="*/ 0 60000 65536"/>
              <a:gd name="T20" fmla="*/ 0 60000 65536"/>
              <a:gd name="T21" fmla="*/ 0 60000 65536"/>
              <a:gd name="T22" fmla="*/ 0 60000 65536"/>
              <a:gd name="T23" fmla="*/ 0 60000 65536"/>
              <a:gd name="T24" fmla="*/ 0 w 2253"/>
              <a:gd name="T25" fmla="*/ 0 h 483"/>
              <a:gd name="T26" fmla="*/ 2253 w 2253"/>
              <a:gd name="T27" fmla="*/ 483 h 4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53" h="483">
                <a:moveTo>
                  <a:pt x="0" y="483"/>
                </a:moveTo>
                <a:cubicBezTo>
                  <a:pt x="71" y="472"/>
                  <a:pt x="143" y="462"/>
                  <a:pt x="195" y="423"/>
                </a:cubicBezTo>
                <a:cubicBezTo>
                  <a:pt x="247" y="384"/>
                  <a:pt x="278" y="301"/>
                  <a:pt x="315" y="249"/>
                </a:cubicBezTo>
                <a:cubicBezTo>
                  <a:pt x="352" y="197"/>
                  <a:pt x="372" y="147"/>
                  <a:pt x="420" y="111"/>
                </a:cubicBezTo>
                <a:cubicBezTo>
                  <a:pt x="468" y="75"/>
                  <a:pt x="552" y="48"/>
                  <a:pt x="606" y="33"/>
                </a:cubicBezTo>
                <a:cubicBezTo>
                  <a:pt x="660" y="18"/>
                  <a:pt x="631" y="26"/>
                  <a:pt x="744" y="21"/>
                </a:cubicBezTo>
                <a:cubicBezTo>
                  <a:pt x="857" y="16"/>
                  <a:pt x="1033" y="9"/>
                  <a:pt x="1284" y="6"/>
                </a:cubicBezTo>
                <a:cubicBezTo>
                  <a:pt x="1535" y="3"/>
                  <a:pt x="2082" y="2"/>
                  <a:pt x="2253" y="0"/>
                </a:cubicBezTo>
              </a:path>
            </a:pathLst>
          </a:custGeom>
          <a:noFill/>
          <a:ln w="38100" cap="flat" cmpd="sng">
            <a:solidFill>
              <a:srgbClr val="00FF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US" sz="1350"/>
          </a:p>
        </p:txBody>
      </p:sp>
      <p:sp>
        <p:nvSpPr>
          <p:cNvPr id="28691" name="Freeform 45"/>
          <p:cNvSpPr>
            <a:spLocks/>
          </p:cNvSpPr>
          <p:nvPr/>
        </p:nvSpPr>
        <p:spPr bwMode="auto">
          <a:xfrm>
            <a:off x="5826474" y="3398044"/>
            <a:ext cx="975122" cy="696516"/>
          </a:xfrm>
          <a:custGeom>
            <a:avLst/>
            <a:gdLst>
              <a:gd name="T0" fmla="*/ 0 w 717"/>
              <a:gd name="T1" fmla="*/ 2147483647 h 420"/>
              <a:gd name="T2" fmla="*/ 2147483647 w 717"/>
              <a:gd name="T3" fmla="*/ 2147483647 h 420"/>
              <a:gd name="T4" fmla="*/ 2147483647 w 717"/>
              <a:gd name="T5" fmla="*/ 2147483647 h 420"/>
              <a:gd name="T6" fmla="*/ 2147483647 w 717"/>
              <a:gd name="T7" fmla="*/ 2147483647 h 420"/>
              <a:gd name="T8" fmla="*/ 2147483647 w 717"/>
              <a:gd name="T9" fmla="*/ 2147483647 h 420"/>
              <a:gd name="T10" fmla="*/ 2147483647 w 717"/>
              <a:gd name="T11" fmla="*/ 2147483647 h 420"/>
              <a:gd name="T12" fmla="*/ 2147483647 w 717"/>
              <a:gd name="T13" fmla="*/ 2147483647 h 420"/>
              <a:gd name="T14" fmla="*/ 2147483647 w 717"/>
              <a:gd name="T15" fmla="*/ 2147483647 h 420"/>
              <a:gd name="T16" fmla="*/ 2147483647 w 717"/>
              <a:gd name="T17" fmla="*/ 2147483647 h 420"/>
              <a:gd name="T18" fmla="*/ 2147483647 w 717"/>
              <a:gd name="T19" fmla="*/ 0 h 420"/>
              <a:gd name="T20" fmla="*/ 2147483647 w 717"/>
              <a:gd name="T21" fmla="*/ 2147483647 h 420"/>
              <a:gd name="T22" fmla="*/ 2147483647 w 717"/>
              <a:gd name="T23" fmla="*/ 2147483647 h 420"/>
              <a:gd name="T24" fmla="*/ 2147483647 w 717"/>
              <a:gd name="T25" fmla="*/ 2147483647 h 420"/>
              <a:gd name="T26" fmla="*/ 2147483647 w 717"/>
              <a:gd name="T27" fmla="*/ 2147483647 h 420"/>
              <a:gd name="T28" fmla="*/ 2147483647 w 717"/>
              <a:gd name="T29" fmla="*/ 2147483647 h 420"/>
              <a:gd name="T30" fmla="*/ 2147483647 w 717"/>
              <a:gd name="T31" fmla="*/ 2147483647 h 420"/>
              <a:gd name="T32" fmla="*/ 2147483647 w 717"/>
              <a:gd name="T33" fmla="*/ 2147483647 h 420"/>
              <a:gd name="T34" fmla="*/ 2147483647 w 717"/>
              <a:gd name="T35" fmla="*/ 2147483647 h 420"/>
              <a:gd name="T36" fmla="*/ 0 w 717"/>
              <a:gd name="T37" fmla="*/ 2147483647 h 4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717"/>
              <a:gd name="T58" fmla="*/ 0 h 420"/>
              <a:gd name="T59" fmla="*/ 717 w 717"/>
              <a:gd name="T60" fmla="*/ 420 h 42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717" h="420">
                <a:moveTo>
                  <a:pt x="0" y="420"/>
                </a:moveTo>
                <a:lnTo>
                  <a:pt x="78" y="345"/>
                </a:lnTo>
                <a:lnTo>
                  <a:pt x="159" y="204"/>
                </a:lnTo>
                <a:lnTo>
                  <a:pt x="213" y="123"/>
                </a:lnTo>
                <a:lnTo>
                  <a:pt x="267" y="78"/>
                </a:lnTo>
                <a:lnTo>
                  <a:pt x="363" y="39"/>
                </a:lnTo>
                <a:lnTo>
                  <a:pt x="441" y="12"/>
                </a:lnTo>
                <a:lnTo>
                  <a:pt x="501" y="6"/>
                </a:lnTo>
                <a:lnTo>
                  <a:pt x="618" y="3"/>
                </a:lnTo>
                <a:lnTo>
                  <a:pt x="717" y="0"/>
                </a:lnTo>
                <a:lnTo>
                  <a:pt x="651" y="24"/>
                </a:lnTo>
                <a:lnTo>
                  <a:pt x="624" y="57"/>
                </a:lnTo>
                <a:lnTo>
                  <a:pt x="561" y="141"/>
                </a:lnTo>
                <a:lnTo>
                  <a:pt x="483" y="228"/>
                </a:lnTo>
                <a:lnTo>
                  <a:pt x="384" y="279"/>
                </a:lnTo>
                <a:lnTo>
                  <a:pt x="261" y="336"/>
                </a:lnTo>
                <a:lnTo>
                  <a:pt x="144" y="384"/>
                </a:lnTo>
                <a:lnTo>
                  <a:pt x="57" y="405"/>
                </a:lnTo>
                <a:lnTo>
                  <a:pt x="0" y="420"/>
                </a:lnTo>
                <a:close/>
              </a:path>
            </a:pathLst>
          </a:custGeom>
          <a:solidFill>
            <a:srgbClr val="008080">
              <a:alpha val="47842"/>
            </a:srgbClr>
          </a:solidFill>
          <a:ln w="9525">
            <a:solidFill>
              <a:schemeClr val="tx1"/>
            </a:solidFill>
            <a:round/>
            <a:headEnd/>
            <a:tailEnd/>
          </a:ln>
        </p:spPr>
        <p:txBody>
          <a:bodyPr/>
          <a:lstStyle/>
          <a:p>
            <a:endParaRPr lang="en-US" sz="1350"/>
          </a:p>
        </p:txBody>
      </p:sp>
      <p:sp>
        <p:nvSpPr>
          <p:cNvPr id="28692" name="Freeform 46"/>
          <p:cNvSpPr>
            <a:spLocks/>
          </p:cNvSpPr>
          <p:nvPr/>
        </p:nvSpPr>
        <p:spPr bwMode="auto">
          <a:xfrm>
            <a:off x="6952806" y="2446735"/>
            <a:ext cx="1695450" cy="910828"/>
          </a:xfrm>
          <a:custGeom>
            <a:avLst/>
            <a:gdLst>
              <a:gd name="T0" fmla="*/ 0 w 1245"/>
              <a:gd name="T1" fmla="*/ 2147483647 h 549"/>
              <a:gd name="T2" fmla="*/ 2147483647 w 1245"/>
              <a:gd name="T3" fmla="*/ 2147483647 h 549"/>
              <a:gd name="T4" fmla="*/ 2147483647 w 1245"/>
              <a:gd name="T5" fmla="*/ 2147483647 h 549"/>
              <a:gd name="T6" fmla="*/ 2147483647 w 1245"/>
              <a:gd name="T7" fmla="*/ 2147483647 h 549"/>
              <a:gd name="T8" fmla="*/ 2147483647 w 1245"/>
              <a:gd name="T9" fmla="*/ 2147483647 h 549"/>
              <a:gd name="T10" fmla="*/ 2147483647 w 1245"/>
              <a:gd name="T11" fmla="*/ 2147483647 h 549"/>
              <a:gd name="T12" fmla="*/ 2147483647 w 1245"/>
              <a:gd name="T13" fmla="*/ 2147483647 h 549"/>
              <a:gd name="T14" fmla="*/ 2147483647 w 1245"/>
              <a:gd name="T15" fmla="*/ 2147483647 h 549"/>
              <a:gd name="T16" fmla="*/ 2147483647 w 1245"/>
              <a:gd name="T17" fmla="*/ 2147483647 h 549"/>
              <a:gd name="T18" fmla="*/ 2147483647 w 1245"/>
              <a:gd name="T19" fmla="*/ 2147483647 h 549"/>
              <a:gd name="T20" fmla="*/ 2147483647 w 1245"/>
              <a:gd name="T21" fmla="*/ 2147483647 h 549"/>
              <a:gd name="T22" fmla="*/ 2147483647 w 1245"/>
              <a:gd name="T23" fmla="*/ 2147483647 h 549"/>
              <a:gd name="T24" fmla="*/ 2147483647 w 1245"/>
              <a:gd name="T25" fmla="*/ 2147483647 h 549"/>
              <a:gd name="T26" fmla="*/ 2147483647 w 1245"/>
              <a:gd name="T27" fmla="*/ 2147483647 h 549"/>
              <a:gd name="T28" fmla="*/ 2147483647 w 1245"/>
              <a:gd name="T29" fmla="*/ 2147483647 h 549"/>
              <a:gd name="T30" fmla="*/ 2147483647 w 1245"/>
              <a:gd name="T31" fmla="*/ 2147483647 h 549"/>
              <a:gd name="T32" fmla="*/ 2147483647 w 1245"/>
              <a:gd name="T33" fmla="*/ 2147483647 h 549"/>
              <a:gd name="T34" fmla="*/ 2147483647 w 1245"/>
              <a:gd name="T35" fmla="*/ 2147483647 h 549"/>
              <a:gd name="T36" fmla="*/ 2147483647 w 1245"/>
              <a:gd name="T37" fmla="*/ 2147483647 h 549"/>
              <a:gd name="T38" fmla="*/ 2147483647 w 1245"/>
              <a:gd name="T39" fmla="*/ 2147483647 h 549"/>
              <a:gd name="T40" fmla="*/ 2147483647 w 1245"/>
              <a:gd name="T41" fmla="*/ 0 h 549"/>
              <a:gd name="T42" fmla="*/ 2147483647 w 1245"/>
              <a:gd name="T43" fmla="*/ 2147483647 h 549"/>
              <a:gd name="T44" fmla="*/ 0 w 1245"/>
              <a:gd name="T45" fmla="*/ 2147483647 h 5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45"/>
              <a:gd name="T70" fmla="*/ 0 h 549"/>
              <a:gd name="T71" fmla="*/ 1245 w 1245"/>
              <a:gd name="T72" fmla="*/ 549 h 54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45" h="549">
                <a:moveTo>
                  <a:pt x="0" y="549"/>
                </a:moveTo>
                <a:lnTo>
                  <a:pt x="45" y="492"/>
                </a:lnTo>
                <a:lnTo>
                  <a:pt x="75" y="444"/>
                </a:lnTo>
                <a:lnTo>
                  <a:pt x="129" y="399"/>
                </a:lnTo>
                <a:lnTo>
                  <a:pt x="204" y="372"/>
                </a:lnTo>
                <a:lnTo>
                  <a:pt x="270" y="357"/>
                </a:lnTo>
                <a:lnTo>
                  <a:pt x="321" y="351"/>
                </a:lnTo>
                <a:lnTo>
                  <a:pt x="366" y="354"/>
                </a:lnTo>
                <a:lnTo>
                  <a:pt x="411" y="336"/>
                </a:lnTo>
                <a:lnTo>
                  <a:pt x="432" y="300"/>
                </a:lnTo>
                <a:lnTo>
                  <a:pt x="474" y="219"/>
                </a:lnTo>
                <a:lnTo>
                  <a:pt x="489" y="192"/>
                </a:lnTo>
                <a:lnTo>
                  <a:pt x="525" y="180"/>
                </a:lnTo>
                <a:lnTo>
                  <a:pt x="612" y="168"/>
                </a:lnTo>
                <a:lnTo>
                  <a:pt x="645" y="156"/>
                </a:lnTo>
                <a:lnTo>
                  <a:pt x="702" y="123"/>
                </a:lnTo>
                <a:lnTo>
                  <a:pt x="759" y="78"/>
                </a:lnTo>
                <a:lnTo>
                  <a:pt x="843" y="48"/>
                </a:lnTo>
                <a:lnTo>
                  <a:pt x="1026" y="21"/>
                </a:lnTo>
                <a:lnTo>
                  <a:pt x="1155" y="6"/>
                </a:lnTo>
                <a:lnTo>
                  <a:pt x="1242" y="0"/>
                </a:lnTo>
                <a:lnTo>
                  <a:pt x="1245" y="540"/>
                </a:lnTo>
                <a:lnTo>
                  <a:pt x="0" y="549"/>
                </a:lnTo>
                <a:close/>
              </a:path>
            </a:pathLst>
          </a:custGeom>
          <a:solidFill>
            <a:srgbClr val="FFC000">
              <a:alpha val="47842"/>
            </a:srgbClr>
          </a:solidFill>
          <a:ln w="9525">
            <a:solidFill>
              <a:schemeClr val="tx1"/>
            </a:solidFill>
            <a:round/>
            <a:headEnd/>
            <a:tailEnd/>
          </a:ln>
        </p:spPr>
        <p:txBody>
          <a:bodyPr/>
          <a:lstStyle/>
          <a:p>
            <a:pPr algn="r"/>
            <a:endParaRPr lang="en-US" sz="900">
              <a:solidFill>
                <a:srgbClr val="000000"/>
              </a:solidFill>
            </a:endParaRPr>
          </a:p>
          <a:p>
            <a:pPr algn="r"/>
            <a:endParaRPr lang="en-US" sz="900">
              <a:solidFill>
                <a:srgbClr val="000000"/>
              </a:solidFill>
            </a:endParaRPr>
          </a:p>
          <a:p>
            <a:pPr algn="r"/>
            <a:r>
              <a:rPr lang="en-US" sz="900">
                <a:solidFill>
                  <a:srgbClr val="000000"/>
                </a:solidFill>
              </a:rPr>
              <a:t>Redesign</a:t>
            </a:r>
          </a:p>
          <a:p>
            <a:pPr algn="r"/>
            <a:r>
              <a:rPr lang="en-US" sz="900">
                <a:solidFill>
                  <a:srgbClr val="000000"/>
                </a:solidFill>
              </a:rPr>
              <a:t>Re-qualifications</a:t>
            </a:r>
          </a:p>
          <a:p>
            <a:pPr algn="r"/>
            <a:r>
              <a:rPr lang="en-US" sz="900">
                <a:solidFill>
                  <a:srgbClr val="000000"/>
                </a:solidFill>
              </a:rPr>
              <a:t>Escape Investigations</a:t>
            </a:r>
          </a:p>
        </p:txBody>
      </p:sp>
      <p:sp>
        <p:nvSpPr>
          <p:cNvPr id="7" name="Espace réservé du numéro de diapositive 6">
            <a:extLst>
              <a:ext uri="{FF2B5EF4-FFF2-40B4-BE49-F238E27FC236}">
                <a16:creationId xmlns:a16="http://schemas.microsoft.com/office/drawing/2014/main" id="{3410C690-6AE2-F741-ABE6-25DE2452F25F}"/>
              </a:ext>
            </a:extLst>
          </p:cNvPr>
          <p:cNvSpPr>
            <a:spLocks noGrp="1"/>
          </p:cNvSpPr>
          <p:nvPr>
            <p:ph type="sldNum" sz="quarter" idx="11"/>
          </p:nvPr>
        </p:nvSpPr>
        <p:spPr/>
        <p:txBody>
          <a:bodyPr/>
          <a:lstStyle/>
          <a:p>
            <a:fld id="{4E950855-28E0-B842-9330-3B380073FD02}" type="slidenum">
              <a:rPr lang="fr-FR" smtClean="0"/>
              <a:pPr/>
              <a:t>15</a:t>
            </a:fld>
            <a:endParaRPr lang="fr-FR" dirty="0"/>
          </a:p>
        </p:txBody>
      </p:sp>
    </p:spTree>
    <p:extLst>
      <p:ext uri="{BB962C8B-B14F-4D97-AF65-F5344CB8AC3E}">
        <p14:creationId xmlns:p14="http://schemas.microsoft.com/office/powerpoint/2010/main" val="2087959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GB" dirty="0"/>
              <a:t>Key Take </a:t>
            </a:r>
            <a:r>
              <a:rPr lang="en-GB" dirty="0" err="1"/>
              <a:t>Aways</a:t>
            </a:r>
            <a:r>
              <a:rPr lang="en-GB" dirty="0"/>
              <a:t>: </a:t>
            </a:r>
          </a:p>
        </p:txBody>
      </p:sp>
      <p:sp>
        <p:nvSpPr>
          <p:cNvPr id="4" name="Footer Placeholder 3"/>
          <p:cNvSpPr>
            <a:spLocks noGrp="1"/>
          </p:cNvSpPr>
          <p:nvPr>
            <p:ph type="ftr" sz="quarter" idx="10"/>
          </p:nvPr>
        </p:nvSpPr>
        <p:spPr/>
        <p:txBody>
          <a:bodyPr/>
          <a:lstStyle/>
          <a:p>
            <a:r>
              <a:rPr lang="fr-FR"/>
              <a:t>Camso 2019</a:t>
            </a:r>
            <a:endParaRPr lang="fr-FR" dirty="0"/>
          </a:p>
        </p:txBody>
      </p:sp>
      <p:sp>
        <p:nvSpPr>
          <p:cNvPr id="2" name="Content Placeholder 1"/>
          <p:cNvSpPr>
            <a:spLocks noGrp="1"/>
          </p:cNvSpPr>
          <p:nvPr>
            <p:ph sz="quarter" idx="12"/>
          </p:nvPr>
        </p:nvSpPr>
        <p:spPr/>
        <p:txBody>
          <a:bodyPr>
            <a:normAutofit lnSpcReduction="10000"/>
          </a:bodyPr>
          <a:lstStyle/>
          <a:p>
            <a:r>
              <a:rPr lang="en-US" dirty="0"/>
              <a:t>APQP is cross-functional planning and execution to produce product that fully meets the customer’s expectations the first time</a:t>
            </a:r>
          </a:p>
          <a:p>
            <a:r>
              <a:rPr lang="en-US" dirty="0"/>
              <a:t>AIAG APQP phases are Planning, Product Design, Process Design, Validation, Production</a:t>
            </a:r>
          </a:p>
          <a:p>
            <a:r>
              <a:rPr lang="en-US" dirty="0"/>
              <a:t>Phase approach ensures activities are completed in the appropriate order</a:t>
            </a:r>
          </a:p>
          <a:p>
            <a:r>
              <a:rPr lang="en-US" dirty="0"/>
              <a:t>Can be applied to different manufacturing environments – High Volume, Low Volume</a:t>
            </a:r>
          </a:p>
          <a:p>
            <a:r>
              <a:rPr lang="en-US" dirty="0"/>
              <a:t>It’s cross-functional – Marketing/Design/Manufacturing/SCM/Quality</a:t>
            </a:r>
          </a:p>
          <a:p>
            <a:endParaRPr lang="en-US" dirty="0"/>
          </a:p>
        </p:txBody>
      </p:sp>
    </p:spTree>
    <p:extLst>
      <p:ext uri="{BB962C8B-B14F-4D97-AF65-F5344CB8AC3E}">
        <p14:creationId xmlns:p14="http://schemas.microsoft.com/office/powerpoint/2010/main" val="2139469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dirty="0"/>
              <a:t>Production Part Approval Process (PPAP)</a:t>
            </a:r>
          </a:p>
        </p:txBody>
      </p:sp>
      <p:sp>
        <p:nvSpPr>
          <p:cNvPr id="3" name="Footer Placeholder 2"/>
          <p:cNvSpPr>
            <a:spLocks noGrp="1"/>
          </p:cNvSpPr>
          <p:nvPr>
            <p:ph type="ftr" sz="quarter" idx="11"/>
          </p:nvPr>
        </p:nvSpPr>
        <p:spPr/>
        <p:txBody>
          <a:bodyPr/>
          <a:lstStyle/>
          <a:p>
            <a:r>
              <a:rPr lang="fr-FR"/>
              <a:t>Camso 2019</a:t>
            </a:r>
            <a:endParaRPr lang="fr-FR" dirty="0"/>
          </a:p>
        </p:txBody>
      </p:sp>
      <p:sp>
        <p:nvSpPr>
          <p:cNvPr id="2" name="Espace réservé du numéro de diapositive 1">
            <a:extLst>
              <a:ext uri="{FF2B5EF4-FFF2-40B4-BE49-F238E27FC236}">
                <a16:creationId xmlns:a16="http://schemas.microsoft.com/office/drawing/2014/main" id="{A2DE387F-BBD3-0641-ACB4-D1C71DF4C169}"/>
              </a:ext>
            </a:extLst>
          </p:cNvPr>
          <p:cNvSpPr>
            <a:spLocks noGrp="1"/>
          </p:cNvSpPr>
          <p:nvPr>
            <p:ph type="sldNum" sz="quarter" idx="12"/>
          </p:nvPr>
        </p:nvSpPr>
        <p:spPr/>
        <p:txBody>
          <a:bodyPr/>
          <a:lstStyle/>
          <a:p>
            <a:fld id="{4E950855-28E0-B842-9330-3B380073FD02}" type="slidenum">
              <a:rPr lang="fr-FR" smtClean="0">
                <a:solidFill>
                  <a:prstClr val="white"/>
                </a:solidFill>
              </a:rPr>
              <a:pPr/>
              <a:t>17</a:t>
            </a:fld>
            <a:endParaRPr lang="fr-FR">
              <a:solidFill>
                <a:prstClr val="white"/>
              </a:solidFill>
            </a:endParaRPr>
          </a:p>
        </p:txBody>
      </p:sp>
    </p:spTree>
    <p:extLst>
      <p:ext uri="{BB962C8B-B14F-4D97-AF65-F5344CB8AC3E}">
        <p14:creationId xmlns:p14="http://schemas.microsoft.com/office/powerpoint/2010/main" val="303029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5"/>
          <p:cNvSpPr>
            <a:spLocks noGrp="1" noChangeArrowheads="1"/>
          </p:cNvSpPr>
          <p:nvPr>
            <p:ph type="title"/>
          </p:nvPr>
        </p:nvSpPr>
        <p:spPr/>
        <p:txBody>
          <a:bodyPr/>
          <a:lstStyle/>
          <a:p>
            <a:r>
              <a:rPr lang="en-US"/>
              <a:t>What is PPAP?</a:t>
            </a:r>
          </a:p>
        </p:txBody>
      </p:sp>
      <p:sp>
        <p:nvSpPr>
          <p:cNvPr id="3" name="Footer Placeholder 2"/>
          <p:cNvSpPr>
            <a:spLocks noGrp="1"/>
          </p:cNvSpPr>
          <p:nvPr>
            <p:ph type="ftr" sz="quarter" idx="10"/>
          </p:nvPr>
        </p:nvSpPr>
        <p:spPr/>
        <p:txBody>
          <a:bodyPr/>
          <a:lstStyle/>
          <a:p>
            <a:r>
              <a:rPr lang="fr-FR"/>
              <a:t>Camso 2019</a:t>
            </a:r>
            <a:endParaRPr lang="fr-FR" dirty="0"/>
          </a:p>
        </p:txBody>
      </p:sp>
      <p:sp>
        <p:nvSpPr>
          <p:cNvPr id="4" name="Content Placeholder 3"/>
          <p:cNvSpPr>
            <a:spLocks noGrp="1"/>
          </p:cNvSpPr>
          <p:nvPr>
            <p:ph sz="quarter" idx="12"/>
          </p:nvPr>
        </p:nvSpPr>
        <p:spPr/>
        <p:txBody>
          <a:bodyPr/>
          <a:lstStyle/>
          <a:p>
            <a:r>
              <a:rPr lang="en-US" u="sng" dirty="0"/>
              <a:t>P</a:t>
            </a:r>
            <a:r>
              <a:rPr lang="en-US" dirty="0"/>
              <a:t>roduction </a:t>
            </a:r>
            <a:r>
              <a:rPr lang="en-US" u="sng" dirty="0"/>
              <a:t>P</a:t>
            </a:r>
            <a:r>
              <a:rPr lang="en-US" dirty="0"/>
              <a:t>art </a:t>
            </a:r>
            <a:r>
              <a:rPr lang="en-US" u="sng" dirty="0"/>
              <a:t>A</a:t>
            </a:r>
            <a:r>
              <a:rPr lang="en-US" dirty="0"/>
              <a:t>pproval </a:t>
            </a:r>
            <a:r>
              <a:rPr lang="en-US" u="sng" dirty="0"/>
              <a:t>P</a:t>
            </a:r>
            <a:r>
              <a:rPr lang="en-US" dirty="0"/>
              <a:t>rocess</a:t>
            </a:r>
          </a:p>
          <a:p>
            <a:r>
              <a:rPr lang="en-US" dirty="0"/>
              <a:t>Standard used to formally reduce risks prior to product or service release, in a team oriented manner using well established tools and techniques</a:t>
            </a:r>
          </a:p>
          <a:p>
            <a:r>
              <a:rPr lang="en-US" dirty="0"/>
              <a:t>Initially developed by AIAG (Auto Industry Action Group) in 1993 with input from the Big 3 - Ford, Chrysler, and GM </a:t>
            </a:r>
          </a:p>
          <a:p>
            <a:r>
              <a:rPr lang="en-US" dirty="0"/>
              <a:t>AIAG’s 4th edition effective June 1, 2006 is the most recent version</a:t>
            </a:r>
          </a:p>
          <a:p>
            <a:r>
              <a:rPr lang="en-US" dirty="0"/>
              <a:t>PPAP has now spread to many different industries beyond automotive</a:t>
            </a:r>
          </a:p>
          <a:p>
            <a:endParaRPr lang="en-US" dirty="0"/>
          </a:p>
        </p:txBody>
      </p:sp>
      <p:sp>
        <p:nvSpPr>
          <p:cNvPr id="10" name="Espace réservé du numéro de diapositive 9">
            <a:extLst>
              <a:ext uri="{FF2B5EF4-FFF2-40B4-BE49-F238E27FC236}">
                <a16:creationId xmlns:a16="http://schemas.microsoft.com/office/drawing/2014/main" id="{C7D0E4BE-1841-184B-B6FA-D1DEDAD2A5FB}"/>
              </a:ext>
            </a:extLst>
          </p:cNvPr>
          <p:cNvSpPr>
            <a:spLocks noGrp="1"/>
          </p:cNvSpPr>
          <p:nvPr>
            <p:ph type="sldNum" sz="quarter" idx="11"/>
          </p:nvPr>
        </p:nvSpPr>
        <p:spPr/>
        <p:txBody>
          <a:bodyPr/>
          <a:lstStyle/>
          <a:p>
            <a:fld id="{4E950855-28E0-B842-9330-3B380073FD02}" type="slidenum">
              <a:rPr lang="fr-FR" smtClean="0"/>
              <a:pPr/>
              <a:t>18</a:t>
            </a:fld>
            <a:endParaRPr lang="fr-FR" dirty="0"/>
          </a:p>
        </p:txBody>
      </p:sp>
    </p:spTree>
    <p:extLst>
      <p:ext uri="{BB962C8B-B14F-4D97-AF65-F5344CB8AC3E}">
        <p14:creationId xmlns:p14="http://schemas.microsoft.com/office/powerpoint/2010/main" val="1543975298"/>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5"/>
          <p:cNvSpPr>
            <a:spLocks noGrp="1" noChangeArrowheads="1"/>
          </p:cNvSpPr>
          <p:nvPr>
            <p:ph type="title"/>
          </p:nvPr>
        </p:nvSpPr>
        <p:spPr/>
        <p:txBody>
          <a:bodyPr/>
          <a:lstStyle/>
          <a:p>
            <a:r>
              <a:rPr lang="en-US" dirty="0"/>
              <a:t>PPAP at </a:t>
            </a:r>
            <a:r>
              <a:rPr lang="en-US" dirty="0" err="1"/>
              <a:t>Camso</a:t>
            </a:r>
            <a:endParaRPr lang="en-US" dirty="0"/>
          </a:p>
        </p:txBody>
      </p:sp>
      <p:sp>
        <p:nvSpPr>
          <p:cNvPr id="3" name="Footer Placeholder 2"/>
          <p:cNvSpPr>
            <a:spLocks noGrp="1"/>
          </p:cNvSpPr>
          <p:nvPr>
            <p:ph type="ftr" sz="quarter" idx="10"/>
          </p:nvPr>
        </p:nvSpPr>
        <p:spPr/>
        <p:txBody>
          <a:bodyPr/>
          <a:lstStyle/>
          <a:p>
            <a:r>
              <a:rPr lang="fr-FR"/>
              <a:t>Camso 2019</a:t>
            </a:r>
            <a:endParaRPr lang="fr-FR" dirty="0"/>
          </a:p>
        </p:txBody>
      </p:sp>
      <p:sp>
        <p:nvSpPr>
          <p:cNvPr id="4" name="Content Placeholder 3"/>
          <p:cNvSpPr>
            <a:spLocks noGrp="1"/>
          </p:cNvSpPr>
          <p:nvPr>
            <p:ph sz="quarter" idx="12"/>
          </p:nvPr>
        </p:nvSpPr>
        <p:spPr/>
        <p:txBody>
          <a:bodyPr/>
          <a:lstStyle/>
          <a:p>
            <a:r>
              <a:rPr lang="fr-FR" dirty="0" err="1"/>
              <a:t>Aligned</a:t>
            </a:r>
            <a:r>
              <a:rPr lang="fr-FR" dirty="0"/>
              <a:t> to AIAG PPAP </a:t>
            </a:r>
            <a:r>
              <a:rPr lang="fr-FR" dirty="0" err="1"/>
              <a:t>Manual</a:t>
            </a:r>
            <a:r>
              <a:rPr lang="fr-FR" dirty="0"/>
              <a:t> </a:t>
            </a:r>
            <a:r>
              <a:rPr lang="fr-FR" dirty="0" err="1"/>
              <a:t>rev</a:t>
            </a:r>
            <a:r>
              <a:rPr lang="fr-FR" dirty="0"/>
              <a:t> 4</a:t>
            </a:r>
          </a:p>
          <a:p>
            <a:r>
              <a:rPr lang="fr-FR" dirty="0" err="1"/>
              <a:t>Requirements</a:t>
            </a:r>
            <a:r>
              <a:rPr lang="fr-FR" dirty="0"/>
              <a:t> set up </a:t>
            </a:r>
            <a:r>
              <a:rPr lang="fr-FR" dirty="0" err="1"/>
              <a:t>during</a:t>
            </a:r>
            <a:r>
              <a:rPr lang="fr-FR" dirty="0"/>
              <a:t> </a:t>
            </a:r>
            <a:r>
              <a:rPr lang="fr-FR" dirty="0" err="1"/>
              <a:t>Camso</a:t>
            </a:r>
            <a:r>
              <a:rPr lang="fr-FR" dirty="0"/>
              <a:t> </a:t>
            </a:r>
            <a:r>
              <a:rPr lang="fr-FR" dirty="0" err="1"/>
              <a:t>Technical</a:t>
            </a:r>
            <a:r>
              <a:rPr lang="fr-FR" dirty="0"/>
              <a:t> </a:t>
            </a:r>
            <a:r>
              <a:rPr lang="fr-FR" dirty="0" err="1"/>
              <a:t>Reviews</a:t>
            </a:r>
            <a:r>
              <a:rPr lang="fr-FR" dirty="0"/>
              <a:t> (DPAR </a:t>
            </a:r>
            <a:r>
              <a:rPr lang="fr-FR" dirty="0" err="1"/>
              <a:t>Process</a:t>
            </a:r>
            <a:r>
              <a:rPr lang="fr-FR" dirty="0"/>
              <a:t>*)</a:t>
            </a:r>
          </a:p>
          <a:p>
            <a:r>
              <a:rPr lang="fr-FR" dirty="0" err="1"/>
              <a:t>Continuous</a:t>
            </a:r>
            <a:r>
              <a:rPr lang="fr-FR" dirty="0"/>
              <a:t> validation </a:t>
            </a:r>
            <a:r>
              <a:rPr lang="fr-FR" dirty="0" err="1"/>
              <a:t>approach</a:t>
            </a:r>
            <a:endParaRPr lang="fr-FR" dirty="0"/>
          </a:p>
          <a:p>
            <a:r>
              <a:rPr lang="fr-FR" dirty="0"/>
              <a:t>Embedded to </a:t>
            </a:r>
            <a:r>
              <a:rPr lang="fr-FR" dirty="0" err="1"/>
              <a:t>our</a:t>
            </a:r>
            <a:r>
              <a:rPr lang="fr-FR" dirty="0"/>
              <a:t> APQP (output of phase 4 – Production Part </a:t>
            </a:r>
            <a:r>
              <a:rPr lang="fr-FR" dirty="0" err="1"/>
              <a:t>Approval</a:t>
            </a:r>
            <a:r>
              <a:rPr lang="fr-FR" dirty="0"/>
              <a:t>) </a:t>
            </a:r>
          </a:p>
        </p:txBody>
      </p:sp>
      <p:sp>
        <p:nvSpPr>
          <p:cNvPr id="5" name="Content Placeholder 3"/>
          <p:cNvSpPr txBox="1">
            <a:spLocks/>
          </p:cNvSpPr>
          <p:nvPr/>
        </p:nvSpPr>
        <p:spPr bwMode="auto">
          <a:xfrm>
            <a:off x="1838324" y="4629150"/>
            <a:ext cx="5942409"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t" anchorCtr="0" compatLnSpc="1">
            <a:prstTxWarp prst="textNoShape">
              <a:avLst/>
            </a:prstTxWarp>
            <a:normAutofit lnSpcReduction="10000"/>
          </a:bodyPr>
          <a:lstStyle>
            <a:lvl1pPr marL="342900" indent="-342900" algn="l" rtl="0" eaLnBrk="1" fontAlgn="base" hangingPunct="1">
              <a:lnSpc>
                <a:spcPct val="110000"/>
              </a:lnSpc>
              <a:spcBef>
                <a:spcPct val="20000"/>
              </a:spcBef>
              <a:spcAft>
                <a:spcPct val="0"/>
              </a:spcAft>
              <a:buClr>
                <a:srgbClr val="0067C6"/>
              </a:buClr>
              <a:buChar char="•"/>
              <a:defRPr sz="2800">
                <a:solidFill>
                  <a:srgbClr val="292929"/>
                </a:solidFill>
                <a:latin typeface="+mn-lt"/>
                <a:ea typeface="+mn-ea"/>
                <a:cs typeface="+mn-cs"/>
              </a:defRPr>
            </a:lvl1pPr>
            <a:lvl2pPr marL="742950" indent="-285750" algn="l" rtl="0" eaLnBrk="1" fontAlgn="base" hangingPunct="1">
              <a:lnSpc>
                <a:spcPct val="110000"/>
              </a:lnSpc>
              <a:spcBef>
                <a:spcPct val="20000"/>
              </a:spcBef>
              <a:spcAft>
                <a:spcPct val="0"/>
              </a:spcAft>
              <a:buClr>
                <a:srgbClr val="0067C6"/>
              </a:buClr>
              <a:buChar char="•"/>
              <a:defRPr sz="2400">
                <a:solidFill>
                  <a:srgbClr val="292929"/>
                </a:solidFill>
                <a:latin typeface="+mn-lt"/>
              </a:defRPr>
            </a:lvl2pPr>
            <a:lvl3pPr marL="1143000" indent="-228600" algn="l" rtl="0" eaLnBrk="1" fontAlgn="base" hangingPunct="1">
              <a:lnSpc>
                <a:spcPct val="110000"/>
              </a:lnSpc>
              <a:spcBef>
                <a:spcPct val="20000"/>
              </a:spcBef>
              <a:spcAft>
                <a:spcPct val="0"/>
              </a:spcAft>
              <a:buClr>
                <a:srgbClr val="0067C6"/>
              </a:buClr>
              <a:buChar char="•"/>
              <a:defRPr sz="2000">
                <a:solidFill>
                  <a:srgbClr val="292929"/>
                </a:solidFill>
                <a:latin typeface="+mn-lt"/>
              </a:defRPr>
            </a:lvl3pPr>
            <a:lvl4pPr marL="1600200" indent="-228600" algn="l" rtl="0" eaLnBrk="1" fontAlgn="base" hangingPunct="1">
              <a:spcBef>
                <a:spcPct val="20000"/>
              </a:spcBef>
              <a:spcAft>
                <a:spcPct val="0"/>
              </a:spcAft>
              <a:buClr>
                <a:srgbClr val="0067C6"/>
              </a:buClr>
              <a:buChar char="•"/>
              <a:defRPr sz="2000">
                <a:solidFill>
                  <a:srgbClr val="292929"/>
                </a:solidFill>
                <a:latin typeface="+mn-lt"/>
              </a:defRPr>
            </a:lvl4pPr>
            <a:lvl5pPr marL="2057400" indent="-228600" algn="l" rtl="0" eaLnBrk="1" fontAlgn="base" hangingPunct="1">
              <a:spcBef>
                <a:spcPct val="20000"/>
              </a:spcBef>
              <a:spcAft>
                <a:spcPct val="0"/>
              </a:spcAft>
              <a:buClr>
                <a:srgbClr val="FFFF00"/>
              </a:buClr>
              <a:buSzPct val="65000"/>
              <a:buFont typeface="Monotype Sorts" pitchFamily="2" charset="2"/>
              <a:buChar char="l"/>
              <a:defRPr sz="2000">
                <a:solidFill>
                  <a:schemeClr val="bg1"/>
                </a:solidFill>
                <a:latin typeface="+mn-lt"/>
              </a:defRPr>
            </a:lvl5pPr>
            <a:lvl6pPr marL="2514600" indent="-228600" algn="l" rtl="0" eaLnBrk="1" fontAlgn="base" hangingPunct="1">
              <a:spcBef>
                <a:spcPct val="20000"/>
              </a:spcBef>
              <a:spcAft>
                <a:spcPct val="0"/>
              </a:spcAft>
              <a:buClr>
                <a:srgbClr val="FFFF00"/>
              </a:buClr>
              <a:buSzPct val="65000"/>
              <a:buFont typeface="Monotype Sorts" pitchFamily="2" charset="2"/>
              <a:buChar char="l"/>
              <a:defRPr sz="2000">
                <a:solidFill>
                  <a:schemeClr val="bg1"/>
                </a:solidFill>
                <a:latin typeface="+mn-lt"/>
              </a:defRPr>
            </a:lvl6pPr>
            <a:lvl7pPr marL="2971800" indent="-228600" algn="l" rtl="0" eaLnBrk="1" fontAlgn="base" hangingPunct="1">
              <a:spcBef>
                <a:spcPct val="20000"/>
              </a:spcBef>
              <a:spcAft>
                <a:spcPct val="0"/>
              </a:spcAft>
              <a:buClr>
                <a:srgbClr val="FFFF00"/>
              </a:buClr>
              <a:buSzPct val="65000"/>
              <a:buFont typeface="Monotype Sorts" pitchFamily="2" charset="2"/>
              <a:buChar char="l"/>
              <a:defRPr sz="2000">
                <a:solidFill>
                  <a:schemeClr val="bg1"/>
                </a:solidFill>
                <a:latin typeface="+mn-lt"/>
              </a:defRPr>
            </a:lvl7pPr>
            <a:lvl8pPr marL="3429000" indent="-228600" algn="l" rtl="0" eaLnBrk="1" fontAlgn="base" hangingPunct="1">
              <a:spcBef>
                <a:spcPct val="20000"/>
              </a:spcBef>
              <a:spcAft>
                <a:spcPct val="0"/>
              </a:spcAft>
              <a:buClr>
                <a:srgbClr val="FFFF00"/>
              </a:buClr>
              <a:buSzPct val="65000"/>
              <a:buFont typeface="Monotype Sorts" pitchFamily="2" charset="2"/>
              <a:buChar char="l"/>
              <a:defRPr sz="2000">
                <a:solidFill>
                  <a:schemeClr val="bg1"/>
                </a:solidFill>
                <a:latin typeface="+mn-lt"/>
              </a:defRPr>
            </a:lvl8pPr>
            <a:lvl9pPr marL="3886200" indent="-228600" algn="l" rtl="0" eaLnBrk="1" fontAlgn="base" hangingPunct="1">
              <a:spcBef>
                <a:spcPct val="20000"/>
              </a:spcBef>
              <a:spcAft>
                <a:spcPct val="0"/>
              </a:spcAft>
              <a:buClr>
                <a:srgbClr val="FFFF00"/>
              </a:buClr>
              <a:buSzPct val="65000"/>
              <a:buFont typeface="Monotype Sorts" pitchFamily="2" charset="2"/>
              <a:buChar char="l"/>
              <a:defRPr sz="2000">
                <a:solidFill>
                  <a:schemeClr val="bg1"/>
                </a:solidFill>
                <a:latin typeface="+mn-lt"/>
              </a:defRPr>
            </a:lvl9pPr>
          </a:lstStyle>
          <a:p>
            <a:pPr marL="0" indent="0">
              <a:buNone/>
            </a:pPr>
            <a:r>
              <a:rPr lang="fr-FR" sz="900" i="1" kern="0" dirty="0"/>
              <a:t>*DPAR: Design, </a:t>
            </a:r>
            <a:r>
              <a:rPr lang="fr-FR" sz="900" i="1" kern="0" dirty="0" err="1"/>
              <a:t>Process</a:t>
            </a:r>
            <a:r>
              <a:rPr lang="fr-FR" sz="900" i="1" kern="0" dirty="0"/>
              <a:t> &amp; </a:t>
            </a:r>
            <a:r>
              <a:rPr lang="fr-FR" sz="900" i="1" kern="0" dirty="0" err="1"/>
              <a:t>Assembly</a:t>
            </a:r>
            <a:r>
              <a:rPr lang="fr-FR" sz="900" i="1" kern="0" dirty="0"/>
              <a:t> </a:t>
            </a:r>
            <a:r>
              <a:rPr lang="fr-FR" sz="900" i="1" kern="0" dirty="0" err="1"/>
              <a:t>Review</a:t>
            </a:r>
            <a:r>
              <a:rPr lang="fr-FR" sz="900" i="1" kern="0" dirty="0"/>
              <a:t> – </a:t>
            </a:r>
            <a:r>
              <a:rPr lang="fr-FR" sz="900" i="1" kern="0" dirty="0" err="1"/>
              <a:t>you</a:t>
            </a:r>
            <a:r>
              <a:rPr lang="fr-FR" sz="900" i="1" kern="0" dirty="0"/>
              <a:t> </a:t>
            </a:r>
            <a:r>
              <a:rPr lang="fr-FR" sz="900" i="1" kern="0" dirty="0" err="1"/>
              <a:t>can</a:t>
            </a:r>
            <a:r>
              <a:rPr lang="fr-FR" sz="900" i="1" kern="0" dirty="0"/>
              <a:t> </a:t>
            </a:r>
            <a:r>
              <a:rPr lang="fr-FR" sz="900" i="1" kern="0" dirty="0" err="1"/>
              <a:t>refer</a:t>
            </a:r>
            <a:r>
              <a:rPr lang="fr-FR" sz="900" i="1" kern="0" dirty="0"/>
              <a:t> to DPAR Training </a:t>
            </a:r>
            <a:r>
              <a:rPr lang="fr-FR" sz="900" i="1" kern="0" dirty="0" err="1"/>
              <a:t>Material</a:t>
            </a:r>
            <a:r>
              <a:rPr lang="fr-FR" sz="900" i="1" kern="0" dirty="0"/>
              <a:t> for </a:t>
            </a:r>
            <a:r>
              <a:rPr lang="fr-FR" sz="900" i="1" kern="0" dirty="0" err="1"/>
              <a:t>further</a:t>
            </a:r>
            <a:r>
              <a:rPr lang="fr-FR" sz="900" i="1" kern="0" dirty="0"/>
              <a:t> information</a:t>
            </a:r>
            <a:endParaRPr lang="en-US" sz="900" i="1" kern="0" dirty="0"/>
          </a:p>
          <a:p>
            <a:endParaRPr lang="en-US" sz="2100" kern="0" dirty="0"/>
          </a:p>
        </p:txBody>
      </p:sp>
      <p:sp>
        <p:nvSpPr>
          <p:cNvPr id="11" name="Espace réservé du numéro de diapositive 10">
            <a:extLst>
              <a:ext uri="{FF2B5EF4-FFF2-40B4-BE49-F238E27FC236}">
                <a16:creationId xmlns:a16="http://schemas.microsoft.com/office/drawing/2014/main" id="{0960DB51-4E3F-B347-9790-7B0FECBB7FCB}"/>
              </a:ext>
            </a:extLst>
          </p:cNvPr>
          <p:cNvSpPr>
            <a:spLocks noGrp="1"/>
          </p:cNvSpPr>
          <p:nvPr>
            <p:ph type="sldNum" sz="quarter" idx="11"/>
          </p:nvPr>
        </p:nvSpPr>
        <p:spPr/>
        <p:txBody>
          <a:bodyPr/>
          <a:lstStyle/>
          <a:p>
            <a:fld id="{4E950855-28E0-B842-9330-3B380073FD02}" type="slidenum">
              <a:rPr lang="fr-FR" smtClean="0"/>
              <a:pPr/>
              <a:t>19</a:t>
            </a:fld>
            <a:endParaRPr lang="fr-FR" dirty="0"/>
          </a:p>
        </p:txBody>
      </p:sp>
    </p:spTree>
    <p:extLst>
      <p:ext uri="{BB962C8B-B14F-4D97-AF65-F5344CB8AC3E}">
        <p14:creationId xmlns:p14="http://schemas.microsoft.com/office/powerpoint/2010/main" val="274043404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4B13DCC8-9B6E-D748-8CF4-A0D13B0E2A32}"/>
              </a:ext>
            </a:extLst>
          </p:cNvPr>
          <p:cNvSpPr>
            <a:spLocks noGrp="1"/>
          </p:cNvSpPr>
          <p:nvPr>
            <p:ph type="body" sz="quarter" idx="13"/>
          </p:nvPr>
        </p:nvSpPr>
        <p:spPr>
          <a:xfrm>
            <a:off x="4800600" y="1346611"/>
            <a:ext cx="3947864" cy="2939639"/>
          </a:xfrm>
        </p:spPr>
        <p:txBody>
          <a:bodyPr>
            <a:normAutofit fontScale="85000" lnSpcReduction="20000"/>
          </a:bodyPr>
          <a:lstStyle/>
          <a:p>
            <a:pPr algn="l"/>
            <a:r>
              <a:rPr lang="fr-FR" dirty="0"/>
              <a:t>APQP introduction</a:t>
            </a:r>
          </a:p>
          <a:p>
            <a:pPr algn="l"/>
            <a:r>
              <a:rPr lang="fr-FR" dirty="0"/>
              <a:t>APQP timing chart and phases</a:t>
            </a:r>
          </a:p>
          <a:p>
            <a:pPr algn="l"/>
            <a:r>
              <a:rPr lang="fr-FR" dirty="0"/>
              <a:t>APQP application</a:t>
            </a:r>
          </a:p>
          <a:p>
            <a:pPr algn="l"/>
            <a:r>
              <a:rPr lang="fr-FR" dirty="0"/>
              <a:t>APQP </a:t>
            </a:r>
            <a:r>
              <a:rPr lang="fr-FR" dirty="0" err="1"/>
              <a:t>sum</a:t>
            </a:r>
            <a:r>
              <a:rPr lang="fr-FR" dirty="0"/>
              <a:t> up &amp; key </a:t>
            </a:r>
            <a:r>
              <a:rPr lang="fr-FR" dirty="0" err="1"/>
              <a:t>take</a:t>
            </a:r>
            <a:r>
              <a:rPr lang="fr-FR" dirty="0"/>
              <a:t> </a:t>
            </a:r>
            <a:r>
              <a:rPr lang="fr-FR" dirty="0" err="1"/>
              <a:t>aways</a:t>
            </a:r>
            <a:endParaRPr lang="fr-FR" dirty="0"/>
          </a:p>
          <a:p>
            <a:pPr algn="l"/>
            <a:endParaRPr lang="fr-FR" dirty="0"/>
          </a:p>
          <a:p>
            <a:pPr algn="l"/>
            <a:r>
              <a:rPr lang="fr-FR" dirty="0"/>
              <a:t>PPAP introduction</a:t>
            </a:r>
          </a:p>
          <a:p>
            <a:pPr algn="l"/>
            <a:r>
              <a:rPr lang="fr-FR" dirty="0" err="1"/>
              <a:t>When</a:t>
            </a:r>
            <a:r>
              <a:rPr lang="fr-FR" dirty="0"/>
              <a:t> </a:t>
            </a:r>
            <a:r>
              <a:rPr lang="fr-FR" dirty="0" err="1"/>
              <a:t>is</a:t>
            </a:r>
            <a:r>
              <a:rPr lang="fr-FR" dirty="0"/>
              <a:t> PPAP </a:t>
            </a:r>
            <a:r>
              <a:rPr lang="fr-FR" dirty="0" err="1"/>
              <a:t>required</a:t>
            </a:r>
            <a:r>
              <a:rPr lang="fr-FR" dirty="0"/>
              <a:t>?</a:t>
            </a:r>
          </a:p>
          <a:p>
            <a:pPr algn="l"/>
            <a:r>
              <a:rPr lang="fr-FR" dirty="0"/>
              <a:t>PPAP </a:t>
            </a:r>
            <a:r>
              <a:rPr lang="fr-FR" dirty="0" err="1"/>
              <a:t>submission</a:t>
            </a:r>
            <a:r>
              <a:rPr lang="fr-FR" dirty="0"/>
              <a:t> </a:t>
            </a:r>
            <a:r>
              <a:rPr lang="fr-FR" dirty="0" err="1"/>
              <a:t>level</a:t>
            </a:r>
            <a:endParaRPr lang="fr-FR" dirty="0"/>
          </a:p>
          <a:p>
            <a:pPr algn="l"/>
            <a:r>
              <a:rPr lang="fr-FR" dirty="0"/>
              <a:t>PPAP </a:t>
            </a:r>
            <a:r>
              <a:rPr lang="fr-FR" dirty="0" err="1"/>
              <a:t>status</a:t>
            </a:r>
            <a:endParaRPr lang="fr-FR" dirty="0"/>
          </a:p>
          <a:p>
            <a:pPr algn="l"/>
            <a:r>
              <a:rPr lang="fr-FR" dirty="0" err="1"/>
              <a:t>Camso</a:t>
            </a:r>
            <a:r>
              <a:rPr lang="fr-FR" dirty="0"/>
              <a:t> application of PPAP</a:t>
            </a:r>
          </a:p>
          <a:p>
            <a:pPr algn="l"/>
            <a:r>
              <a:rPr lang="fr-FR" dirty="0"/>
              <a:t>PPAP </a:t>
            </a:r>
            <a:r>
              <a:rPr lang="fr-FR" dirty="0" err="1"/>
              <a:t>sum</a:t>
            </a:r>
            <a:r>
              <a:rPr lang="fr-FR" dirty="0"/>
              <a:t> up &amp; key </a:t>
            </a:r>
            <a:r>
              <a:rPr lang="fr-FR" dirty="0" err="1"/>
              <a:t>take</a:t>
            </a:r>
            <a:r>
              <a:rPr lang="fr-FR" dirty="0"/>
              <a:t> </a:t>
            </a:r>
            <a:r>
              <a:rPr lang="fr-FR" dirty="0" err="1"/>
              <a:t>aways</a:t>
            </a:r>
            <a:endParaRPr lang="fr-FR" dirty="0"/>
          </a:p>
          <a:p>
            <a:pPr algn="l"/>
            <a:endParaRPr lang="fr-FR" dirty="0"/>
          </a:p>
          <a:p>
            <a:pPr algn="l"/>
            <a:endParaRPr lang="fr-FR" dirty="0"/>
          </a:p>
        </p:txBody>
      </p:sp>
      <p:sp>
        <p:nvSpPr>
          <p:cNvPr id="9" name="Content Placeholder 8"/>
          <p:cNvSpPr>
            <a:spLocks noGrp="1"/>
          </p:cNvSpPr>
          <p:nvPr>
            <p:ph sz="quarter" idx="14"/>
          </p:nvPr>
        </p:nvSpPr>
        <p:spPr/>
        <p:txBody>
          <a:bodyPr>
            <a:normAutofit/>
          </a:bodyPr>
          <a:lstStyle/>
          <a:p>
            <a:r>
              <a:rPr lang="en-US" dirty="0"/>
              <a:t>Training Outline</a:t>
            </a:r>
            <a:endParaRPr lang="fr-FR" dirty="0"/>
          </a:p>
        </p:txBody>
      </p:sp>
      <p:sp>
        <p:nvSpPr>
          <p:cNvPr id="3" name="Espace réservé du pied de page 2">
            <a:extLst>
              <a:ext uri="{FF2B5EF4-FFF2-40B4-BE49-F238E27FC236}">
                <a16:creationId xmlns:a16="http://schemas.microsoft.com/office/drawing/2014/main" id="{E3564E63-0492-A64E-B8B3-1396000A768E}"/>
              </a:ext>
            </a:extLst>
          </p:cNvPr>
          <p:cNvSpPr>
            <a:spLocks noGrp="1"/>
          </p:cNvSpPr>
          <p:nvPr>
            <p:ph type="ftr" sz="quarter" idx="11"/>
          </p:nvPr>
        </p:nvSpPr>
        <p:spPr/>
        <p:txBody>
          <a:bodyPr/>
          <a:lstStyle/>
          <a:p>
            <a:r>
              <a:rPr lang="fr-FR"/>
              <a:t>Camso 2019</a:t>
            </a:r>
            <a:endParaRPr lang="fr-FR" dirty="0"/>
          </a:p>
        </p:txBody>
      </p:sp>
      <p:sp>
        <p:nvSpPr>
          <p:cNvPr id="4" name="Espace réservé du numéro de diapositive 3">
            <a:extLst>
              <a:ext uri="{FF2B5EF4-FFF2-40B4-BE49-F238E27FC236}">
                <a16:creationId xmlns:a16="http://schemas.microsoft.com/office/drawing/2014/main" id="{878CCCE2-F5F7-A34D-87A0-7DC0B76C7FC8}"/>
              </a:ext>
            </a:extLst>
          </p:cNvPr>
          <p:cNvSpPr>
            <a:spLocks noGrp="1"/>
          </p:cNvSpPr>
          <p:nvPr>
            <p:ph type="sldNum" sz="quarter" idx="12"/>
          </p:nvPr>
        </p:nvSpPr>
        <p:spPr/>
        <p:txBody>
          <a:bodyPr/>
          <a:lstStyle/>
          <a:p>
            <a:fld id="{4E950855-28E0-B842-9330-3B380073FD02}" type="slidenum">
              <a:rPr lang="fr-FR" smtClean="0">
                <a:solidFill>
                  <a:prstClr val="white"/>
                </a:solidFill>
              </a:rPr>
              <a:pPr/>
              <a:t>2</a:t>
            </a:fld>
            <a:endParaRPr lang="fr-FR">
              <a:solidFill>
                <a:prstClr val="white"/>
              </a:solidFill>
            </a:endParaRPr>
          </a:p>
        </p:txBody>
      </p:sp>
    </p:spTree>
    <p:extLst>
      <p:ext uri="{BB962C8B-B14F-4D97-AF65-F5344CB8AC3E}">
        <p14:creationId xmlns:p14="http://schemas.microsoft.com/office/powerpoint/2010/main" val="27642991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Production Run</a:t>
            </a:r>
          </a:p>
        </p:txBody>
      </p:sp>
      <p:sp>
        <p:nvSpPr>
          <p:cNvPr id="4" name="Footer Placeholder 3"/>
          <p:cNvSpPr>
            <a:spLocks noGrp="1"/>
          </p:cNvSpPr>
          <p:nvPr>
            <p:ph type="ftr" sz="quarter" idx="10"/>
          </p:nvPr>
        </p:nvSpPr>
        <p:spPr/>
        <p:txBody>
          <a:bodyPr/>
          <a:lstStyle/>
          <a:p>
            <a:r>
              <a:rPr lang="fr-FR"/>
              <a:t>Camso 2019</a:t>
            </a:r>
            <a:endParaRPr lang="fr-FR" dirty="0"/>
          </a:p>
        </p:txBody>
      </p:sp>
      <p:sp>
        <p:nvSpPr>
          <p:cNvPr id="3" name="Content Placeholder 2"/>
          <p:cNvSpPr>
            <a:spLocks noGrp="1"/>
          </p:cNvSpPr>
          <p:nvPr>
            <p:ph sz="quarter" idx="12"/>
          </p:nvPr>
        </p:nvSpPr>
        <p:spPr/>
        <p:txBody>
          <a:bodyPr/>
          <a:lstStyle/>
          <a:p>
            <a:r>
              <a:rPr lang="en-US" dirty="0"/>
              <a:t>PPAP data must be submitted from a production run using:</a:t>
            </a:r>
          </a:p>
          <a:p>
            <a:pPr lvl="1"/>
            <a:r>
              <a:rPr lang="en-US" dirty="0"/>
              <a:t>Production equipment and tooling</a:t>
            </a:r>
          </a:p>
          <a:p>
            <a:pPr lvl="1"/>
            <a:r>
              <a:rPr lang="en-US" dirty="0"/>
              <a:t>Production employees</a:t>
            </a:r>
          </a:p>
          <a:p>
            <a:pPr lvl="1"/>
            <a:r>
              <a:rPr lang="en-US" dirty="0"/>
              <a:t>Production rate</a:t>
            </a:r>
          </a:p>
          <a:p>
            <a:pPr lvl="1"/>
            <a:r>
              <a:rPr lang="en-US" dirty="0"/>
              <a:t>Production process</a:t>
            </a:r>
          </a:p>
          <a:p>
            <a:endParaRPr lang="en-US" dirty="0"/>
          </a:p>
        </p:txBody>
      </p:sp>
      <p:sp>
        <p:nvSpPr>
          <p:cNvPr id="6" name="Text Box 6">
            <a:extLst>
              <a:ext uri="{FF2B5EF4-FFF2-40B4-BE49-F238E27FC236}">
                <a16:creationId xmlns:a16="http://schemas.microsoft.com/office/drawing/2014/main" id="{192A22DE-B74D-2F4B-A7E7-083E98974513}"/>
              </a:ext>
            </a:extLst>
          </p:cNvPr>
          <p:cNvSpPr txBox="1">
            <a:spLocks noChangeArrowheads="1"/>
          </p:cNvSpPr>
          <p:nvPr/>
        </p:nvSpPr>
        <p:spPr bwMode="auto">
          <a:xfrm>
            <a:off x="-2836" y="4299942"/>
            <a:ext cx="9146836" cy="843558"/>
          </a:xfrm>
          <a:prstGeom prst="rect">
            <a:avLst/>
          </a:prstGeom>
          <a:solidFill>
            <a:schemeClr val="accent1"/>
          </a:solidFill>
          <a:ln>
            <a:noFill/>
          </a:ln>
          <a:extLst/>
        </p:spPr>
        <p:txBody>
          <a:bodyPr wrap="square" lIns="68572" tIns="34286" rIns="68572" bIns="34286" anchor="ctr">
            <a:noAutofit/>
          </a:bodyPr>
          <a:lstStyle>
            <a:lvl1pPr eaLnBrk="0" hangingPunct="0">
              <a:defRPr sz="1600">
                <a:solidFill>
                  <a:schemeClr val="bg1"/>
                </a:solidFill>
                <a:latin typeface="Arial" pitchFamily="34" charset="0"/>
                <a:ea typeface="ＭＳ Ｐゴシック" pitchFamily="34" charset="-128"/>
              </a:defRPr>
            </a:lvl1pPr>
            <a:lvl2pPr marL="742950" indent="-285750" eaLnBrk="0" hangingPunct="0">
              <a:defRPr sz="1600">
                <a:solidFill>
                  <a:schemeClr val="bg1"/>
                </a:solidFill>
                <a:latin typeface="Arial" pitchFamily="34" charset="0"/>
                <a:ea typeface="ＭＳ Ｐゴシック" pitchFamily="34" charset="-128"/>
              </a:defRPr>
            </a:lvl2pPr>
            <a:lvl3pPr marL="1143000" indent="-228600" eaLnBrk="0" hangingPunct="0">
              <a:defRPr sz="1600">
                <a:solidFill>
                  <a:schemeClr val="bg1"/>
                </a:solidFill>
                <a:latin typeface="Arial" pitchFamily="34" charset="0"/>
                <a:ea typeface="ＭＳ Ｐゴシック" pitchFamily="34" charset="-128"/>
              </a:defRPr>
            </a:lvl3pPr>
            <a:lvl4pPr marL="1600200" indent="-228600" eaLnBrk="0" hangingPunct="0">
              <a:defRPr sz="1600">
                <a:solidFill>
                  <a:schemeClr val="bg1"/>
                </a:solidFill>
                <a:latin typeface="Arial" pitchFamily="34" charset="0"/>
                <a:ea typeface="ＭＳ Ｐゴシック" pitchFamily="34" charset="-128"/>
              </a:defRPr>
            </a:lvl4pPr>
            <a:lvl5pPr marL="2057400" indent="-228600" eaLnBrk="0" hangingPunct="0">
              <a:defRPr sz="1600">
                <a:solidFill>
                  <a:schemeClr val="bg1"/>
                </a:solidFill>
                <a:latin typeface="Arial" pitchFamily="34" charset="0"/>
                <a:ea typeface="ＭＳ Ｐゴシック" pitchFamily="34" charset="-128"/>
              </a:defRPr>
            </a:lvl5pPr>
            <a:lvl6pPr marL="25146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8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90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62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algn="ctr" eaLnBrk="1" hangingPunct="1">
              <a:lnSpc>
                <a:spcPct val="100000"/>
              </a:lnSpc>
              <a:spcBef>
                <a:spcPct val="50000"/>
              </a:spcBef>
              <a:buClrTx/>
            </a:pPr>
            <a:r>
              <a:rPr lang="en" sz="1500" b="1" dirty="0">
                <a:solidFill>
                  <a:srgbClr val="FFFFFF"/>
                </a:solidFill>
              </a:rPr>
              <a:t>All data shall reflect the actual production process that will be used at start-up!</a:t>
            </a:r>
          </a:p>
        </p:txBody>
      </p:sp>
      <p:sp>
        <p:nvSpPr>
          <p:cNvPr id="2" name="Espace réservé du numéro de diapositive 1">
            <a:extLst>
              <a:ext uri="{FF2B5EF4-FFF2-40B4-BE49-F238E27FC236}">
                <a16:creationId xmlns:a16="http://schemas.microsoft.com/office/drawing/2014/main" id="{8EF7FC9E-49E3-264C-B485-220641783A4F}"/>
              </a:ext>
            </a:extLst>
          </p:cNvPr>
          <p:cNvSpPr>
            <a:spLocks noGrp="1"/>
          </p:cNvSpPr>
          <p:nvPr>
            <p:ph type="sldNum" sz="quarter" idx="11"/>
          </p:nvPr>
        </p:nvSpPr>
        <p:spPr/>
        <p:txBody>
          <a:bodyPr/>
          <a:lstStyle/>
          <a:p>
            <a:fld id="{4E950855-28E0-B842-9330-3B380073FD02}" type="slidenum">
              <a:rPr lang="fr-FR" smtClean="0"/>
              <a:pPr/>
              <a:t>20</a:t>
            </a:fld>
            <a:endParaRPr lang="fr-FR" dirty="0"/>
          </a:p>
        </p:txBody>
      </p:sp>
    </p:spTree>
    <p:extLst>
      <p:ext uri="{BB962C8B-B14F-4D97-AF65-F5344CB8AC3E}">
        <p14:creationId xmlns:p14="http://schemas.microsoft.com/office/powerpoint/2010/main" val="2080420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t>Purpose of PPAP</a:t>
            </a:r>
          </a:p>
        </p:txBody>
      </p:sp>
      <p:sp>
        <p:nvSpPr>
          <p:cNvPr id="4" name="Footer Placeholder 3"/>
          <p:cNvSpPr>
            <a:spLocks noGrp="1"/>
          </p:cNvSpPr>
          <p:nvPr>
            <p:ph type="ftr" sz="quarter" idx="10"/>
          </p:nvPr>
        </p:nvSpPr>
        <p:spPr/>
        <p:txBody>
          <a:bodyPr/>
          <a:lstStyle/>
          <a:p>
            <a:r>
              <a:rPr lang="fr-FR"/>
              <a:t>Camso 2019</a:t>
            </a:r>
            <a:endParaRPr lang="fr-FR" dirty="0"/>
          </a:p>
        </p:txBody>
      </p:sp>
      <p:sp>
        <p:nvSpPr>
          <p:cNvPr id="2" name="Content Placeholder 1"/>
          <p:cNvSpPr>
            <a:spLocks noGrp="1"/>
          </p:cNvSpPr>
          <p:nvPr>
            <p:ph sz="quarter" idx="12"/>
          </p:nvPr>
        </p:nvSpPr>
        <p:spPr/>
        <p:txBody>
          <a:bodyPr/>
          <a:lstStyle/>
          <a:p>
            <a:r>
              <a:rPr lang="en-US" dirty="0"/>
              <a:t>Provide evidence that all customer engineering design record </a:t>
            </a:r>
            <a:br>
              <a:rPr lang="en-US" dirty="0"/>
            </a:br>
            <a:r>
              <a:rPr lang="en-US" dirty="0"/>
              <a:t>and specification requirements are properly understood by the organization</a:t>
            </a:r>
          </a:p>
          <a:p>
            <a:r>
              <a:rPr lang="en-US" dirty="0"/>
              <a:t>To demonstrate that the manufacturing process has the potential to produce product that consistently meets all requirements during an actual production run at the quoted production rate</a:t>
            </a:r>
          </a:p>
        </p:txBody>
      </p:sp>
      <p:sp>
        <p:nvSpPr>
          <p:cNvPr id="3" name="Espace réservé du numéro de diapositive 2">
            <a:extLst>
              <a:ext uri="{FF2B5EF4-FFF2-40B4-BE49-F238E27FC236}">
                <a16:creationId xmlns:a16="http://schemas.microsoft.com/office/drawing/2014/main" id="{EA616C51-918D-1345-B8BE-E878BB203222}"/>
              </a:ext>
            </a:extLst>
          </p:cNvPr>
          <p:cNvSpPr>
            <a:spLocks noGrp="1"/>
          </p:cNvSpPr>
          <p:nvPr>
            <p:ph type="sldNum" sz="quarter" idx="11"/>
          </p:nvPr>
        </p:nvSpPr>
        <p:spPr/>
        <p:txBody>
          <a:bodyPr/>
          <a:lstStyle/>
          <a:p>
            <a:fld id="{4E950855-28E0-B842-9330-3B380073FD02}" type="slidenum">
              <a:rPr lang="fr-FR" smtClean="0"/>
              <a:pPr/>
              <a:t>21</a:t>
            </a:fld>
            <a:endParaRPr lang="fr-FR" dirty="0"/>
          </a:p>
        </p:txBody>
      </p:sp>
    </p:spTree>
    <p:extLst>
      <p:ext uri="{BB962C8B-B14F-4D97-AF65-F5344CB8AC3E}">
        <p14:creationId xmlns:p14="http://schemas.microsoft.com/office/powerpoint/2010/main" val="2411094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t>When is PPAP Required?</a:t>
            </a:r>
          </a:p>
        </p:txBody>
      </p:sp>
      <p:sp>
        <p:nvSpPr>
          <p:cNvPr id="5" name="Footer Placeholder 4"/>
          <p:cNvSpPr>
            <a:spLocks noGrp="1"/>
          </p:cNvSpPr>
          <p:nvPr>
            <p:ph type="ftr" sz="quarter" idx="10"/>
          </p:nvPr>
        </p:nvSpPr>
        <p:spPr/>
        <p:txBody>
          <a:bodyPr/>
          <a:lstStyle/>
          <a:p>
            <a:r>
              <a:rPr lang="fr-FR"/>
              <a:t>Camso 2019</a:t>
            </a:r>
            <a:endParaRPr lang="fr-FR" dirty="0"/>
          </a:p>
        </p:txBody>
      </p:sp>
      <p:sp>
        <p:nvSpPr>
          <p:cNvPr id="3" name="Content Placeholder 2"/>
          <p:cNvSpPr>
            <a:spLocks noGrp="1"/>
          </p:cNvSpPr>
          <p:nvPr>
            <p:ph sz="quarter" idx="12"/>
          </p:nvPr>
        </p:nvSpPr>
        <p:spPr>
          <a:xfrm>
            <a:off x="457200" y="1541035"/>
            <a:ext cx="8229600" cy="2824798"/>
          </a:xfrm>
        </p:spPr>
        <p:txBody>
          <a:bodyPr>
            <a:normAutofit fontScale="92500" lnSpcReduction="20000"/>
          </a:bodyPr>
          <a:lstStyle/>
          <a:p>
            <a:r>
              <a:rPr lang="en-US" dirty="0"/>
              <a:t>New part</a:t>
            </a:r>
          </a:p>
          <a:p>
            <a:r>
              <a:rPr lang="en-US" dirty="0"/>
              <a:t>Engineering change(s)</a:t>
            </a:r>
          </a:p>
          <a:p>
            <a:r>
              <a:rPr lang="en-US" b="1" dirty="0"/>
              <a:t>Durable</a:t>
            </a:r>
            <a:r>
              <a:rPr lang="en-US" dirty="0"/>
              <a:t> Tooling: transfer, replacement, refurbishment, or additional</a:t>
            </a:r>
          </a:p>
          <a:p>
            <a:pPr lvl="1"/>
            <a:r>
              <a:rPr lang="en-US" dirty="0"/>
              <a:t>Tooling inactive &gt; one year</a:t>
            </a:r>
          </a:p>
          <a:p>
            <a:r>
              <a:rPr lang="en-US" dirty="0"/>
              <a:t>Correction of discrepancy</a:t>
            </a:r>
          </a:p>
          <a:p>
            <a:r>
              <a:rPr lang="en-US" dirty="0"/>
              <a:t>Change to optional construction or material</a:t>
            </a:r>
          </a:p>
          <a:p>
            <a:r>
              <a:rPr lang="en-US" dirty="0"/>
              <a:t>Sub-supplier or material source change</a:t>
            </a:r>
          </a:p>
          <a:p>
            <a:r>
              <a:rPr lang="en-US" dirty="0"/>
              <a:t>Change in part processing</a:t>
            </a:r>
          </a:p>
          <a:p>
            <a:r>
              <a:rPr lang="en-US" dirty="0"/>
              <a:t>Parts produced at a new or additional location</a:t>
            </a:r>
          </a:p>
          <a:p>
            <a:endParaRPr lang="en-US" dirty="0"/>
          </a:p>
        </p:txBody>
      </p:sp>
      <p:sp>
        <p:nvSpPr>
          <p:cNvPr id="9" name="Text Box 6">
            <a:extLst>
              <a:ext uri="{FF2B5EF4-FFF2-40B4-BE49-F238E27FC236}">
                <a16:creationId xmlns:a16="http://schemas.microsoft.com/office/drawing/2014/main" id="{C2BF4A11-FD56-2640-BB2E-50FDC98CF647}"/>
              </a:ext>
            </a:extLst>
          </p:cNvPr>
          <p:cNvSpPr txBox="1">
            <a:spLocks noChangeArrowheads="1"/>
          </p:cNvSpPr>
          <p:nvPr/>
        </p:nvSpPr>
        <p:spPr bwMode="auto">
          <a:xfrm>
            <a:off x="-2836" y="4426152"/>
            <a:ext cx="9146836" cy="717348"/>
          </a:xfrm>
          <a:prstGeom prst="rect">
            <a:avLst/>
          </a:prstGeom>
          <a:solidFill>
            <a:schemeClr val="accent1"/>
          </a:solidFill>
          <a:ln>
            <a:noFill/>
          </a:ln>
          <a:extLst/>
        </p:spPr>
        <p:txBody>
          <a:bodyPr wrap="square" lIns="68572" tIns="34286" rIns="68572" bIns="34286" anchor="ctr">
            <a:noAutofit/>
          </a:bodyPr>
          <a:lstStyle>
            <a:lvl1pPr eaLnBrk="0" hangingPunct="0">
              <a:defRPr sz="1600">
                <a:solidFill>
                  <a:schemeClr val="bg1"/>
                </a:solidFill>
                <a:latin typeface="Arial" pitchFamily="34" charset="0"/>
                <a:ea typeface="ＭＳ Ｐゴシック" pitchFamily="34" charset="-128"/>
              </a:defRPr>
            </a:lvl1pPr>
            <a:lvl2pPr marL="742950" indent="-285750" eaLnBrk="0" hangingPunct="0">
              <a:defRPr sz="1600">
                <a:solidFill>
                  <a:schemeClr val="bg1"/>
                </a:solidFill>
                <a:latin typeface="Arial" pitchFamily="34" charset="0"/>
                <a:ea typeface="ＭＳ Ｐゴシック" pitchFamily="34" charset="-128"/>
              </a:defRPr>
            </a:lvl2pPr>
            <a:lvl3pPr marL="1143000" indent="-228600" eaLnBrk="0" hangingPunct="0">
              <a:defRPr sz="1600">
                <a:solidFill>
                  <a:schemeClr val="bg1"/>
                </a:solidFill>
                <a:latin typeface="Arial" pitchFamily="34" charset="0"/>
                <a:ea typeface="ＭＳ Ｐゴシック" pitchFamily="34" charset="-128"/>
              </a:defRPr>
            </a:lvl3pPr>
            <a:lvl4pPr marL="1600200" indent="-228600" eaLnBrk="0" hangingPunct="0">
              <a:defRPr sz="1600">
                <a:solidFill>
                  <a:schemeClr val="bg1"/>
                </a:solidFill>
                <a:latin typeface="Arial" pitchFamily="34" charset="0"/>
                <a:ea typeface="ＭＳ Ｐゴシック" pitchFamily="34" charset="-128"/>
              </a:defRPr>
            </a:lvl4pPr>
            <a:lvl5pPr marL="2057400" indent="-228600" eaLnBrk="0" hangingPunct="0">
              <a:defRPr sz="1600">
                <a:solidFill>
                  <a:schemeClr val="bg1"/>
                </a:solidFill>
                <a:latin typeface="Arial" pitchFamily="34" charset="0"/>
                <a:ea typeface="ＭＳ Ｐゴシック" pitchFamily="34" charset="-128"/>
              </a:defRPr>
            </a:lvl5pPr>
            <a:lvl6pPr marL="25146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8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90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62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algn="ctr" eaLnBrk="1" hangingPunct="1">
              <a:lnSpc>
                <a:spcPct val="100000"/>
              </a:lnSpc>
              <a:spcBef>
                <a:spcPct val="50000"/>
              </a:spcBef>
              <a:buClrTx/>
            </a:pPr>
            <a:r>
              <a:rPr lang="en" sz="1500" b="1" dirty="0">
                <a:solidFill>
                  <a:srgbClr val="FFFFFF"/>
                </a:solidFill>
              </a:rPr>
              <a:t>PPAP is required with any significant change to product or process!</a:t>
            </a:r>
          </a:p>
        </p:txBody>
      </p:sp>
      <p:sp>
        <p:nvSpPr>
          <p:cNvPr id="6" name="Espace réservé du numéro de diapositive 5">
            <a:extLst>
              <a:ext uri="{FF2B5EF4-FFF2-40B4-BE49-F238E27FC236}">
                <a16:creationId xmlns:a16="http://schemas.microsoft.com/office/drawing/2014/main" id="{D786F113-C94D-CA42-A06F-5A052D4358A5}"/>
              </a:ext>
            </a:extLst>
          </p:cNvPr>
          <p:cNvSpPr>
            <a:spLocks noGrp="1"/>
          </p:cNvSpPr>
          <p:nvPr>
            <p:ph type="sldNum" sz="quarter" idx="11"/>
          </p:nvPr>
        </p:nvSpPr>
        <p:spPr/>
        <p:txBody>
          <a:bodyPr/>
          <a:lstStyle/>
          <a:p>
            <a:fld id="{4E950855-28E0-B842-9330-3B380073FD02}" type="slidenum">
              <a:rPr lang="fr-FR" smtClean="0"/>
              <a:pPr/>
              <a:t>22</a:t>
            </a:fld>
            <a:endParaRPr lang="fr-FR" dirty="0"/>
          </a:p>
        </p:txBody>
      </p:sp>
    </p:spTree>
    <p:extLst>
      <p:ext uri="{BB962C8B-B14F-4D97-AF65-F5344CB8AC3E}">
        <p14:creationId xmlns:p14="http://schemas.microsoft.com/office/powerpoint/2010/main" val="415742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t>Benefits of PPAP Submissions</a:t>
            </a:r>
          </a:p>
        </p:txBody>
      </p:sp>
      <p:sp>
        <p:nvSpPr>
          <p:cNvPr id="4" name="Footer Placeholder 3"/>
          <p:cNvSpPr>
            <a:spLocks noGrp="1"/>
          </p:cNvSpPr>
          <p:nvPr>
            <p:ph type="ftr" sz="quarter" idx="10"/>
          </p:nvPr>
        </p:nvSpPr>
        <p:spPr/>
        <p:txBody>
          <a:bodyPr/>
          <a:lstStyle/>
          <a:p>
            <a:r>
              <a:rPr lang="fr-FR"/>
              <a:t>Camso 2019</a:t>
            </a:r>
            <a:endParaRPr lang="fr-FR" dirty="0"/>
          </a:p>
        </p:txBody>
      </p:sp>
      <p:sp>
        <p:nvSpPr>
          <p:cNvPr id="2" name="Content Placeholder 1"/>
          <p:cNvSpPr>
            <a:spLocks noGrp="1"/>
          </p:cNvSpPr>
          <p:nvPr>
            <p:ph sz="quarter" idx="12"/>
          </p:nvPr>
        </p:nvSpPr>
        <p:spPr/>
        <p:txBody>
          <a:bodyPr>
            <a:normAutofit/>
          </a:bodyPr>
          <a:lstStyle/>
          <a:p>
            <a:r>
              <a:rPr lang="en-US" dirty="0"/>
              <a:t>Helps to maintain design integrity</a:t>
            </a:r>
          </a:p>
          <a:p>
            <a:r>
              <a:rPr lang="en-US" dirty="0"/>
              <a:t>Identifies issues early for resolution</a:t>
            </a:r>
          </a:p>
          <a:p>
            <a:r>
              <a:rPr lang="en-US" dirty="0"/>
              <a:t>Reduces warranty charges and prevents cost of poor quality</a:t>
            </a:r>
          </a:p>
          <a:p>
            <a:r>
              <a:rPr lang="en-US" dirty="0"/>
              <a:t>Assists with managing supplier changes</a:t>
            </a:r>
          </a:p>
          <a:p>
            <a:r>
              <a:rPr lang="en-US" dirty="0"/>
              <a:t>Prevents use of unapproved and nonconforming parts</a:t>
            </a:r>
          </a:p>
          <a:p>
            <a:r>
              <a:rPr lang="en-US" dirty="0"/>
              <a:t>Identifies suppliers that need more development</a:t>
            </a:r>
          </a:p>
          <a:p>
            <a:r>
              <a:rPr lang="en-US" dirty="0"/>
              <a:t>Improves the overall quality of the product &amp; customer satisfaction</a:t>
            </a:r>
          </a:p>
          <a:p>
            <a:endParaRPr lang="en-US" dirty="0"/>
          </a:p>
        </p:txBody>
      </p:sp>
      <p:sp>
        <p:nvSpPr>
          <p:cNvPr id="3" name="Espace réservé du numéro de diapositive 2">
            <a:extLst>
              <a:ext uri="{FF2B5EF4-FFF2-40B4-BE49-F238E27FC236}">
                <a16:creationId xmlns:a16="http://schemas.microsoft.com/office/drawing/2014/main" id="{CC98F481-293B-C341-8950-40521C1597F6}"/>
              </a:ext>
            </a:extLst>
          </p:cNvPr>
          <p:cNvSpPr>
            <a:spLocks noGrp="1"/>
          </p:cNvSpPr>
          <p:nvPr>
            <p:ph type="sldNum" sz="quarter" idx="11"/>
          </p:nvPr>
        </p:nvSpPr>
        <p:spPr/>
        <p:txBody>
          <a:bodyPr/>
          <a:lstStyle/>
          <a:p>
            <a:fld id="{4E950855-28E0-B842-9330-3B380073FD02}" type="slidenum">
              <a:rPr lang="fr-FR" smtClean="0"/>
              <a:pPr/>
              <a:t>23</a:t>
            </a:fld>
            <a:endParaRPr lang="fr-FR" dirty="0"/>
          </a:p>
        </p:txBody>
      </p:sp>
    </p:spTree>
    <p:extLst>
      <p:ext uri="{BB962C8B-B14F-4D97-AF65-F5344CB8AC3E}">
        <p14:creationId xmlns:p14="http://schemas.microsoft.com/office/powerpoint/2010/main" val="1328571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8" name="Rectangle 61"/>
          <p:cNvSpPr>
            <a:spLocks noGrp="1" noChangeArrowheads="1"/>
          </p:cNvSpPr>
          <p:nvPr>
            <p:ph type="title"/>
          </p:nvPr>
        </p:nvSpPr>
        <p:spPr>
          <a:noFill/>
        </p:spPr>
        <p:txBody>
          <a:bodyPr/>
          <a:lstStyle/>
          <a:p>
            <a:pPr eaLnBrk="1" hangingPunct="1"/>
            <a:r>
              <a:rPr lang="en-US"/>
              <a:t>PPAP Submission Levels</a:t>
            </a:r>
          </a:p>
        </p:txBody>
      </p:sp>
      <p:sp>
        <p:nvSpPr>
          <p:cNvPr id="3" name="Footer Placeholder 2"/>
          <p:cNvSpPr>
            <a:spLocks noGrp="1"/>
          </p:cNvSpPr>
          <p:nvPr>
            <p:ph type="ftr" sz="quarter" idx="10"/>
          </p:nvPr>
        </p:nvSpPr>
        <p:spPr/>
        <p:txBody>
          <a:bodyPr/>
          <a:lstStyle/>
          <a:p>
            <a:r>
              <a:rPr lang="fr-FR"/>
              <a:t>Camso 2019</a:t>
            </a:r>
            <a:endParaRPr lang="fr-FR" dirty="0"/>
          </a:p>
        </p:txBody>
      </p:sp>
      <p:graphicFrame>
        <p:nvGraphicFramePr>
          <p:cNvPr id="613425" name="Group 49"/>
          <p:cNvGraphicFramePr>
            <a:graphicFrameLocks noGrp="1"/>
          </p:cNvGraphicFramePr>
          <p:nvPr>
            <p:ph sz="quarter" idx="12"/>
            <p:extLst>
              <p:ext uri="{D42A27DB-BD31-4B8C-83A1-F6EECF244321}">
                <p14:modId xmlns:p14="http://schemas.microsoft.com/office/powerpoint/2010/main" val="820689090"/>
              </p:ext>
            </p:extLst>
          </p:nvPr>
        </p:nvGraphicFramePr>
        <p:xfrm>
          <a:off x="1331640" y="1541463"/>
          <a:ext cx="7355161" cy="3046510"/>
        </p:xfrm>
        <a:graphic>
          <a:graphicData uri="http://schemas.openxmlformats.org/drawingml/2006/table">
            <a:tbl>
              <a:tblPr/>
              <a:tblGrid>
                <a:gridCol w="1360736">
                  <a:extLst>
                    <a:ext uri="{9D8B030D-6E8A-4147-A177-3AD203B41FA5}">
                      <a16:colId xmlns:a16="http://schemas.microsoft.com/office/drawing/2014/main" val="20000"/>
                    </a:ext>
                  </a:extLst>
                </a:gridCol>
                <a:gridCol w="5994425">
                  <a:extLst>
                    <a:ext uri="{9D8B030D-6E8A-4147-A177-3AD203B41FA5}">
                      <a16:colId xmlns:a16="http://schemas.microsoft.com/office/drawing/2014/main" val="20001"/>
                    </a:ext>
                  </a:extLst>
                </a:gridCol>
              </a:tblGrid>
              <a:tr h="609302">
                <a:tc>
                  <a:txBody>
                    <a:bodyPr/>
                    <a:lstStyle/>
                    <a:p>
                      <a:pPr marL="0" marR="0" lvl="0" indent="0" algn="ctr" defTabSz="914400" rtl="0" eaLnBrk="1" fontAlgn="ctr"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Level 1</a:t>
                      </a:r>
                    </a:p>
                  </a:txBody>
                  <a:tcPr marL="96819" marR="96819" marT="34291" marB="34291" anchor="ctr" anchorCtr="1" horzOverflow="overflow">
                    <a:lnL w="285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rPr>
                        <a:t>Production Warrant and Appearance Approval Report (if applicable) submitted to </a:t>
                      </a:r>
                      <a:r>
                        <a:rPr kumimoji="0" lang="en-US" sz="1400" b="0" i="0" u="none" strike="noStrike" cap="none" normalizeH="0" baseline="0" dirty="0" err="1">
                          <a:ln>
                            <a:noFill/>
                          </a:ln>
                          <a:solidFill>
                            <a:srgbClr val="232323"/>
                          </a:solidFill>
                          <a:effectLst/>
                          <a:latin typeface="Arial" panose="020B0604020202020204" pitchFamily="34" charset="0"/>
                          <a:cs typeface="Arial" panose="020B0604020202020204" pitchFamily="34" charset="0"/>
                        </a:rPr>
                        <a:t>Camso</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horzOverflow="overflow">
                    <a:lnL w="31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09302">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Level 2</a:t>
                      </a:r>
                    </a:p>
                  </a:txBody>
                  <a:tcPr marL="96819" marR="96819" marT="34291" marB="34291" anchor="ctr" anchorCtr="1" horzOverflow="overflow">
                    <a:lnL w="285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rPr>
                        <a:t>Production Warrant, product samples, and dimensional results submitted to </a:t>
                      </a:r>
                      <a:r>
                        <a:rPr kumimoji="0" lang="en-US" sz="1400" b="0" i="0" u="none" strike="noStrike" cap="none" normalizeH="0" baseline="0" dirty="0" err="1">
                          <a:ln>
                            <a:noFill/>
                          </a:ln>
                          <a:solidFill>
                            <a:srgbClr val="232323"/>
                          </a:solidFill>
                          <a:effectLst/>
                          <a:latin typeface="Arial" panose="020B0604020202020204" pitchFamily="34" charset="0"/>
                          <a:cs typeface="Arial" panose="020B0604020202020204" pitchFamily="34" charset="0"/>
                        </a:rPr>
                        <a:t>Camso</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horzOverflow="overflow">
                    <a:lnL w="31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9302">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Level 3</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anchorCtr="1" horzOverflow="overflow">
                    <a:lnL w="285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rPr>
                        <a:t>Production Warrant, product samples, and complete supporting data submitted to </a:t>
                      </a:r>
                      <a:r>
                        <a:rPr kumimoji="0" lang="en-US" sz="1400" b="0" i="0" u="none" strike="noStrike" cap="none" normalizeH="0" baseline="0" dirty="0" err="1">
                          <a:ln>
                            <a:noFill/>
                          </a:ln>
                          <a:solidFill>
                            <a:srgbClr val="232323"/>
                          </a:solidFill>
                          <a:effectLst/>
                          <a:latin typeface="Arial" panose="020B0604020202020204" pitchFamily="34" charset="0"/>
                          <a:cs typeface="Arial" panose="020B0604020202020204" pitchFamily="34" charset="0"/>
                        </a:rPr>
                        <a:t>Camso</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horzOverflow="overflow">
                    <a:lnL w="31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9302">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Level 4</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anchorCtr="1" horzOverflow="overflow">
                    <a:lnL w="285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rPr>
                        <a:t>Production Warrant and other requirements as defined by </a:t>
                      </a:r>
                      <a:r>
                        <a:rPr kumimoji="0" lang="en-US" sz="1400" b="0" i="0" u="none" strike="noStrike" cap="none" normalizeH="0" baseline="0" dirty="0" err="1">
                          <a:ln>
                            <a:noFill/>
                          </a:ln>
                          <a:solidFill>
                            <a:srgbClr val="232323"/>
                          </a:solidFill>
                          <a:effectLst/>
                          <a:latin typeface="Arial" panose="020B0604020202020204" pitchFamily="34" charset="0"/>
                          <a:cs typeface="Arial" panose="020B0604020202020204" pitchFamily="34" charset="0"/>
                        </a:rPr>
                        <a:t>Camso</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horzOverflow="overflow">
                    <a:lnL w="31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09302">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chemeClr val="bg1"/>
                          </a:solidFill>
                          <a:effectLst/>
                          <a:latin typeface="Arial" panose="020B0604020202020204" pitchFamily="34" charset="0"/>
                          <a:cs typeface="Arial" panose="020B0604020202020204" pitchFamily="34" charset="0"/>
                        </a:rPr>
                        <a:t>Level 5</a:t>
                      </a:r>
                      <a:endPar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endParaRPr>
                    </a:p>
                  </a:txBody>
                  <a:tcPr marL="96819" marR="96819" marT="34291" marB="34291" anchor="ctr" anchorCtr="1" horzOverflow="overflow">
                    <a:lnL w="285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0000"/>
                        </a:lnSpc>
                        <a:spcBef>
                          <a:spcPct val="30000"/>
                        </a:spcBef>
                        <a:spcAft>
                          <a:spcPct val="30000"/>
                        </a:spcAft>
                        <a:buClr>
                          <a:schemeClr val="bg1"/>
                        </a:buClr>
                        <a:buSzTx/>
                        <a:buFont typeface="Verdana" pitchFamily="34" charset="0"/>
                        <a:buNone/>
                        <a:tabLst/>
                      </a:pPr>
                      <a:r>
                        <a:rPr kumimoji="0" lang="en-US" sz="1400" b="0" i="0" u="none" strike="noStrike" cap="none" normalizeH="0" baseline="0" dirty="0">
                          <a:ln>
                            <a:noFill/>
                          </a:ln>
                          <a:solidFill>
                            <a:srgbClr val="232323"/>
                          </a:solidFill>
                          <a:effectLst/>
                          <a:latin typeface="Arial" panose="020B0604020202020204" pitchFamily="34" charset="0"/>
                          <a:cs typeface="Arial" panose="020B0604020202020204" pitchFamily="34" charset="0"/>
                        </a:rPr>
                        <a:t>Production Warrant, product samples and complete supporting data (a review will be conducted at the supplier's manufacturing location)</a:t>
                      </a:r>
                    </a:p>
                  </a:txBody>
                  <a:tcPr marL="96819" marR="96819" marT="34291" marB="34291" anchor="ctr" horzOverflow="overflow">
                    <a:lnL w="31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613426" name="AutoShape 50"/>
          <p:cNvSpPr>
            <a:spLocks noChangeArrowheads="1"/>
          </p:cNvSpPr>
          <p:nvPr/>
        </p:nvSpPr>
        <p:spPr bwMode="auto">
          <a:xfrm>
            <a:off x="457199" y="1541463"/>
            <a:ext cx="685800" cy="342900"/>
          </a:xfrm>
          <a:custGeom>
            <a:avLst/>
            <a:gdLst>
              <a:gd name="T0" fmla="*/ 29032200 w 21600"/>
              <a:gd name="T1" fmla="*/ 0 h 21600"/>
              <a:gd name="T2" fmla="*/ 0 w 21600"/>
              <a:gd name="T3" fmla="*/ 4838700 h 21600"/>
              <a:gd name="T4" fmla="*/ 29032200 w 21600"/>
              <a:gd name="T5" fmla="*/ 9677400 h 21600"/>
              <a:gd name="T6" fmla="*/ 3870960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6"/>
          </a:solidFill>
          <a:ln w="9525">
            <a:noFill/>
            <a:miter lim="800000"/>
            <a:headEnd/>
            <a:tailEnd/>
          </a:ln>
        </p:spPr>
        <p:txBody>
          <a:bodyPr wrap="none" anchor="ctr"/>
          <a:lstStyle/>
          <a:p>
            <a:pPr fontAlgn="base">
              <a:lnSpc>
                <a:spcPct val="110000"/>
              </a:lnSpc>
              <a:spcBef>
                <a:spcPct val="20000"/>
              </a:spcBef>
              <a:spcAft>
                <a:spcPct val="0"/>
              </a:spcAft>
              <a:buClr>
                <a:srgbClr val="3367CD"/>
              </a:buClr>
            </a:pPr>
            <a:endParaRPr lang="en-GB" sz="1200">
              <a:solidFill>
                <a:srgbClr val="000000"/>
              </a:solidFill>
            </a:endParaRPr>
          </a:p>
        </p:txBody>
      </p:sp>
      <p:sp>
        <p:nvSpPr>
          <p:cNvPr id="613428" name="AutoShape 52"/>
          <p:cNvSpPr>
            <a:spLocks noChangeArrowheads="1"/>
          </p:cNvSpPr>
          <p:nvPr/>
        </p:nvSpPr>
        <p:spPr bwMode="auto">
          <a:xfrm>
            <a:off x="457199" y="2170113"/>
            <a:ext cx="685800" cy="342900"/>
          </a:xfrm>
          <a:custGeom>
            <a:avLst/>
            <a:gdLst>
              <a:gd name="T0" fmla="*/ 29032200 w 21600"/>
              <a:gd name="T1" fmla="*/ 0 h 21600"/>
              <a:gd name="T2" fmla="*/ 0 w 21600"/>
              <a:gd name="T3" fmla="*/ 4838700 h 21600"/>
              <a:gd name="T4" fmla="*/ 29032200 w 21600"/>
              <a:gd name="T5" fmla="*/ 9677400 h 21600"/>
              <a:gd name="T6" fmla="*/ 3870960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6"/>
          </a:solidFill>
          <a:ln w="9525">
            <a:noFill/>
            <a:miter lim="800000"/>
            <a:headEnd/>
            <a:tailEnd/>
          </a:ln>
        </p:spPr>
        <p:txBody>
          <a:bodyPr wrap="none" anchor="ctr"/>
          <a:lstStyle/>
          <a:p>
            <a:pPr fontAlgn="base">
              <a:lnSpc>
                <a:spcPct val="110000"/>
              </a:lnSpc>
              <a:spcBef>
                <a:spcPct val="20000"/>
              </a:spcBef>
              <a:spcAft>
                <a:spcPct val="0"/>
              </a:spcAft>
              <a:buClr>
                <a:srgbClr val="3367CD"/>
              </a:buClr>
            </a:pPr>
            <a:endParaRPr lang="en-GB" sz="1200">
              <a:solidFill>
                <a:srgbClr val="000000"/>
              </a:solidFill>
            </a:endParaRPr>
          </a:p>
        </p:txBody>
      </p:sp>
      <p:sp>
        <p:nvSpPr>
          <p:cNvPr id="613430" name="AutoShape 54"/>
          <p:cNvSpPr>
            <a:spLocks noChangeArrowheads="1"/>
          </p:cNvSpPr>
          <p:nvPr/>
        </p:nvSpPr>
        <p:spPr bwMode="auto">
          <a:xfrm>
            <a:off x="457199" y="3550737"/>
            <a:ext cx="685800" cy="342900"/>
          </a:xfrm>
          <a:custGeom>
            <a:avLst/>
            <a:gdLst>
              <a:gd name="T0" fmla="*/ 29032200 w 21600"/>
              <a:gd name="T1" fmla="*/ 0 h 21600"/>
              <a:gd name="T2" fmla="*/ 0 w 21600"/>
              <a:gd name="T3" fmla="*/ 4838700 h 21600"/>
              <a:gd name="T4" fmla="*/ 29032200 w 21600"/>
              <a:gd name="T5" fmla="*/ 9677400 h 21600"/>
              <a:gd name="T6" fmla="*/ 3870960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noFill/>
            <a:miter lim="800000"/>
            <a:headEnd/>
            <a:tailEnd/>
          </a:ln>
        </p:spPr>
        <p:txBody>
          <a:bodyPr wrap="none" anchor="ctr"/>
          <a:lstStyle/>
          <a:p>
            <a:pPr fontAlgn="base">
              <a:lnSpc>
                <a:spcPct val="110000"/>
              </a:lnSpc>
              <a:spcBef>
                <a:spcPct val="20000"/>
              </a:spcBef>
              <a:spcAft>
                <a:spcPct val="0"/>
              </a:spcAft>
              <a:buClr>
                <a:srgbClr val="3367CD"/>
              </a:buClr>
            </a:pPr>
            <a:endParaRPr lang="en-GB" sz="1200">
              <a:solidFill>
                <a:srgbClr val="000000"/>
              </a:solidFill>
            </a:endParaRPr>
          </a:p>
        </p:txBody>
      </p:sp>
      <p:sp>
        <p:nvSpPr>
          <p:cNvPr id="613434" name="AutoShape 58"/>
          <p:cNvSpPr>
            <a:spLocks noChangeArrowheads="1"/>
          </p:cNvSpPr>
          <p:nvPr/>
        </p:nvSpPr>
        <p:spPr bwMode="auto">
          <a:xfrm>
            <a:off x="457199" y="4227513"/>
            <a:ext cx="685800" cy="342900"/>
          </a:xfrm>
          <a:custGeom>
            <a:avLst/>
            <a:gdLst>
              <a:gd name="T0" fmla="*/ 29032200 w 21600"/>
              <a:gd name="T1" fmla="*/ 0 h 21600"/>
              <a:gd name="T2" fmla="*/ 0 w 21600"/>
              <a:gd name="T3" fmla="*/ 4838700 h 21600"/>
              <a:gd name="T4" fmla="*/ 29032200 w 21600"/>
              <a:gd name="T5" fmla="*/ 9677400 h 21600"/>
              <a:gd name="T6" fmla="*/ 3870960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6"/>
          </a:solidFill>
          <a:ln w="9525">
            <a:noFill/>
            <a:miter lim="800000"/>
            <a:headEnd/>
            <a:tailEnd/>
          </a:ln>
        </p:spPr>
        <p:txBody>
          <a:bodyPr wrap="none" anchor="ctr"/>
          <a:lstStyle/>
          <a:p>
            <a:pPr fontAlgn="base">
              <a:lnSpc>
                <a:spcPct val="110000"/>
              </a:lnSpc>
              <a:spcBef>
                <a:spcPct val="20000"/>
              </a:spcBef>
              <a:spcAft>
                <a:spcPct val="0"/>
              </a:spcAft>
              <a:buClr>
                <a:srgbClr val="3367CD"/>
              </a:buClr>
            </a:pPr>
            <a:endParaRPr lang="en-GB" sz="1200">
              <a:solidFill>
                <a:srgbClr val="000000"/>
              </a:solidFill>
            </a:endParaRPr>
          </a:p>
        </p:txBody>
      </p:sp>
      <p:sp>
        <p:nvSpPr>
          <p:cNvPr id="613436" name="AutoShape 60"/>
          <p:cNvSpPr>
            <a:spLocks noChangeArrowheads="1"/>
          </p:cNvSpPr>
          <p:nvPr/>
        </p:nvSpPr>
        <p:spPr bwMode="auto">
          <a:xfrm>
            <a:off x="457199" y="2855913"/>
            <a:ext cx="685800" cy="342900"/>
          </a:xfrm>
          <a:custGeom>
            <a:avLst/>
            <a:gdLst>
              <a:gd name="T0" fmla="*/ 29032200 w 21600"/>
              <a:gd name="T1" fmla="*/ 0 h 21600"/>
              <a:gd name="T2" fmla="*/ 0 w 21600"/>
              <a:gd name="T3" fmla="*/ 4838700 h 21600"/>
              <a:gd name="T4" fmla="*/ 29032200 w 21600"/>
              <a:gd name="T5" fmla="*/ 9677400 h 21600"/>
              <a:gd name="T6" fmla="*/ 38709600 w 21600"/>
              <a:gd name="T7" fmla="*/ 48387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6"/>
          </a:solidFill>
          <a:ln w="9525">
            <a:noFill/>
            <a:miter lim="800000"/>
            <a:headEnd/>
            <a:tailEnd/>
          </a:ln>
        </p:spPr>
        <p:txBody>
          <a:bodyPr wrap="none" anchor="ctr"/>
          <a:lstStyle/>
          <a:p>
            <a:pPr fontAlgn="base">
              <a:lnSpc>
                <a:spcPct val="110000"/>
              </a:lnSpc>
              <a:spcBef>
                <a:spcPct val="20000"/>
              </a:spcBef>
              <a:spcAft>
                <a:spcPct val="0"/>
              </a:spcAft>
              <a:buClr>
                <a:srgbClr val="3367CD"/>
              </a:buClr>
            </a:pPr>
            <a:endParaRPr lang="en-GB" sz="1200">
              <a:solidFill>
                <a:srgbClr val="000000"/>
              </a:solidFill>
            </a:endParaRPr>
          </a:p>
        </p:txBody>
      </p:sp>
      <p:sp>
        <p:nvSpPr>
          <p:cNvPr id="2" name="Espace réservé du numéro de diapositive 1">
            <a:extLst>
              <a:ext uri="{FF2B5EF4-FFF2-40B4-BE49-F238E27FC236}">
                <a16:creationId xmlns:a16="http://schemas.microsoft.com/office/drawing/2014/main" id="{95FA9C12-7F7C-324C-BB15-7F01B530405E}"/>
              </a:ext>
            </a:extLst>
          </p:cNvPr>
          <p:cNvSpPr>
            <a:spLocks noGrp="1"/>
          </p:cNvSpPr>
          <p:nvPr>
            <p:ph type="sldNum" sz="quarter" idx="11"/>
          </p:nvPr>
        </p:nvSpPr>
        <p:spPr/>
        <p:txBody>
          <a:bodyPr/>
          <a:lstStyle/>
          <a:p>
            <a:fld id="{4E950855-28E0-B842-9330-3B380073FD02}" type="slidenum">
              <a:rPr lang="fr-FR" smtClean="0"/>
              <a:pPr/>
              <a:t>24</a:t>
            </a:fld>
            <a:endParaRPr lang="fr-FR" dirty="0"/>
          </a:p>
        </p:txBody>
      </p:sp>
    </p:spTree>
    <p:extLst>
      <p:ext uri="{BB962C8B-B14F-4D97-AF65-F5344CB8AC3E}">
        <p14:creationId xmlns:p14="http://schemas.microsoft.com/office/powerpoint/2010/main" val="39461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13426"/>
                                        </p:tgtEl>
                                        <p:attrNameLst>
                                          <p:attrName>style.visibility</p:attrName>
                                        </p:attrNameLst>
                                      </p:cBhvr>
                                      <p:to>
                                        <p:strVal val="visible"/>
                                      </p:to>
                                    </p:set>
                                    <p:animEffect transition="in" filter="wipe(left)">
                                      <p:cBhvr>
                                        <p:cTn id="7" dur="500"/>
                                        <p:tgtEl>
                                          <p:spTgt spid="6134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13428"/>
                                        </p:tgtEl>
                                        <p:attrNameLst>
                                          <p:attrName>style.visibility</p:attrName>
                                        </p:attrNameLst>
                                      </p:cBhvr>
                                      <p:to>
                                        <p:strVal val="visible"/>
                                      </p:to>
                                    </p:set>
                                    <p:animEffect transition="in" filter="wipe(left)">
                                      <p:cBhvr>
                                        <p:cTn id="12" dur="500"/>
                                        <p:tgtEl>
                                          <p:spTgt spid="6134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13430"/>
                                        </p:tgtEl>
                                        <p:attrNameLst>
                                          <p:attrName>style.visibility</p:attrName>
                                        </p:attrNameLst>
                                      </p:cBhvr>
                                      <p:to>
                                        <p:strVal val="visible"/>
                                      </p:to>
                                    </p:set>
                                    <p:animEffect transition="in" filter="wipe(left)">
                                      <p:cBhvr>
                                        <p:cTn id="17" dur="500"/>
                                        <p:tgtEl>
                                          <p:spTgt spid="6134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13436"/>
                                        </p:tgtEl>
                                        <p:attrNameLst>
                                          <p:attrName>style.visibility</p:attrName>
                                        </p:attrNameLst>
                                      </p:cBhvr>
                                      <p:to>
                                        <p:strVal val="visible"/>
                                      </p:to>
                                    </p:set>
                                    <p:animEffect transition="in" filter="wipe(left)">
                                      <p:cBhvr>
                                        <p:cTn id="22" dur="500"/>
                                        <p:tgtEl>
                                          <p:spTgt spid="6134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13434"/>
                                        </p:tgtEl>
                                        <p:attrNameLst>
                                          <p:attrName>style.visibility</p:attrName>
                                        </p:attrNameLst>
                                      </p:cBhvr>
                                      <p:to>
                                        <p:strVal val="visible"/>
                                      </p:to>
                                    </p:set>
                                    <p:animEffect transition="in" filter="wipe(left)">
                                      <p:cBhvr>
                                        <p:cTn id="27" dur="500"/>
                                        <p:tgtEl>
                                          <p:spTgt spid="613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3426" grpId="0" animBg="1"/>
      <p:bldP spid="613428" grpId="0" animBg="1"/>
      <p:bldP spid="613430" grpId="0" animBg="1"/>
      <p:bldP spid="613434" grpId="0" animBg="1"/>
      <p:bldP spid="61343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PPAP Submission Requirements</a:t>
            </a:r>
          </a:p>
        </p:txBody>
      </p:sp>
      <p:sp>
        <p:nvSpPr>
          <p:cNvPr id="7" name="Footer Placeholder 6"/>
          <p:cNvSpPr>
            <a:spLocks noGrp="1"/>
          </p:cNvSpPr>
          <p:nvPr>
            <p:ph type="ftr" sz="quarter" idx="10"/>
          </p:nvPr>
        </p:nvSpPr>
        <p:spPr/>
        <p:txBody>
          <a:bodyPr/>
          <a:lstStyle/>
          <a:p>
            <a:r>
              <a:rPr lang="fr-FR"/>
              <a:t>Camso 2019</a:t>
            </a:r>
            <a:endParaRPr lang="fr-FR" dirty="0"/>
          </a:p>
        </p:txBody>
      </p:sp>
      <p:pic>
        <p:nvPicPr>
          <p:cNvPr id="23554" name="Picture 2"/>
          <p:cNvPicPr>
            <a:picLocks noGrp="1" noChangeAspect="1" noChangeArrowheads="1"/>
          </p:cNvPicPr>
          <p:nvPr>
            <p:ph sz="quarter" idx="12"/>
          </p:nvPr>
        </p:nvPicPr>
        <p:blipFill>
          <a:blip r:embed="rId3">
            <a:extLst>
              <a:ext uri="{28A0092B-C50C-407E-A947-70E740481C1C}">
                <a14:useLocalDpi xmlns:a14="http://schemas.microsoft.com/office/drawing/2010/main" val="0"/>
              </a:ext>
            </a:extLst>
          </a:blip>
          <a:stretch>
            <a:fillRect/>
          </a:stretch>
        </p:blipFill>
        <p:spPr>
          <a:xfrm>
            <a:off x="1105347" y="1403626"/>
            <a:ext cx="5698901" cy="3351040"/>
          </a:xfrm>
        </p:spPr>
      </p:pic>
      <p:sp>
        <p:nvSpPr>
          <p:cNvPr id="3" name="Right Arrow 2"/>
          <p:cNvSpPr/>
          <p:nvPr/>
        </p:nvSpPr>
        <p:spPr bwMode="auto">
          <a:xfrm>
            <a:off x="611560" y="3651870"/>
            <a:ext cx="360008" cy="171450"/>
          </a:xfrm>
          <a:prstGeom prst="rightArrow">
            <a:avLst/>
          </a:prstGeom>
          <a:solidFill>
            <a:schemeClr val="accent3"/>
          </a:solidFill>
          <a:ln/>
          <a:effectLst/>
          <a:extLst/>
        </p:spPr>
        <p:style>
          <a:lnRef idx="1">
            <a:schemeClr val="accent3"/>
          </a:lnRef>
          <a:fillRef idx="3">
            <a:schemeClr val="accent3"/>
          </a:fillRef>
          <a:effectRef idx="2">
            <a:schemeClr val="accent3"/>
          </a:effectRef>
          <a:fontRef idx="minor">
            <a:schemeClr val="lt1"/>
          </a:fontRef>
        </p:style>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solidFill>
                <a:schemeClr val="tx1"/>
              </a:solidFill>
              <a:latin typeface="Arial" charset="0"/>
            </a:endParaRPr>
          </a:p>
        </p:txBody>
      </p:sp>
      <p:sp>
        <p:nvSpPr>
          <p:cNvPr id="4" name="Rounded Rectangle 3"/>
          <p:cNvSpPr/>
          <p:nvPr/>
        </p:nvSpPr>
        <p:spPr bwMode="auto">
          <a:xfrm>
            <a:off x="6948264" y="1916838"/>
            <a:ext cx="1817390" cy="1735032"/>
          </a:xfrm>
          <a:prstGeom prst="rect">
            <a:avLst/>
          </a:prstGeom>
          <a:solidFill>
            <a:schemeClr val="accent1"/>
          </a:solidFill>
          <a:ln/>
          <a:effectLst/>
          <a:extLst/>
        </p:spPr>
        <p:style>
          <a:lnRef idx="1">
            <a:schemeClr val="accent1"/>
          </a:lnRef>
          <a:fillRef idx="3">
            <a:schemeClr val="accent1"/>
          </a:fillRef>
          <a:effectRef idx="2">
            <a:schemeClr val="accent1"/>
          </a:effectRef>
          <a:fontRef idx="minor">
            <a:schemeClr val="lt1"/>
          </a:fontRef>
        </p:style>
        <p:txBody>
          <a:bodyPr vert="horz" wrap="square" lIns="68580" tIns="34290" rIns="68580" bIns="34290" numCol="1" rtlCol="0" anchor="ctr" anchorCtr="0" compatLnSpc="1">
            <a:prstTxWarp prst="textNoShape">
              <a:avLst/>
            </a:prstTxWarp>
          </a:bodyPr>
          <a:lstStyle/>
          <a:p>
            <a:pPr algn="ctr" defTabSz="685800" fontAlgn="base">
              <a:lnSpc>
                <a:spcPct val="110000"/>
              </a:lnSpc>
              <a:spcBef>
                <a:spcPct val="20000"/>
              </a:spcBef>
              <a:spcAft>
                <a:spcPct val="0"/>
              </a:spcAft>
              <a:buClr>
                <a:srgbClr val="3367CD"/>
              </a:buClr>
            </a:pPr>
            <a:r>
              <a:rPr lang="en-US" sz="1200" dirty="0">
                <a:solidFill>
                  <a:schemeClr val="bg1"/>
                </a:solidFill>
                <a:latin typeface="Arial" charset="0"/>
              </a:rPr>
              <a:t>Note: For each level, full PPAP is required.  The PPAP level simply indicates which elements you submit, and which you retain at your site.</a:t>
            </a:r>
          </a:p>
        </p:txBody>
      </p:sp>
      <p:sp>
        <p:nvSpPr>
          <p:cNvPr id="6" name="Rounded Rectangle 5"/>
          <p:cNvSpPr/>
          <p:nvPr/>
        </p:nvSpPr>
        <p:spPr bwMode="auto">
          <a:xfrm>
            <a:off x="424259" y="3980360"/>
            <a:ext cx="1195413" cy="1048839"/>
          </a:xfrm>
          <a:prstGeom prst="rect">
            <a:avLst/>
          </a:prstGeom>
          <a:solidFill>
            <a:schemeClr val="accent1"/>
          </a:solidFill>
          <a:ln/>
          <a:effectLst/>
          <a:extLst/>
        </p:spPr>
        <p:style>
          <a:lnRef idx="1">
            <a:schemeClr val="accent1"/>
          </a:lnRef>
          <a:fillRef idx="3">
            <a:schemeClr val="accent1"/>
          </a:fillRef>
          <a:effectRef idx="2">
            <a:schemeClr val="accent1"/>
          </a:effectRef>
          <a:fontRef idx="minor">
            <a:schemeClr val="lt1"/>
          </a:fontRef>
        </p:style>
        <p:txBody>
          <a:bodyPr vert="horz" wrap="square" lIns="68580" tIns="34290" rIns="68580" bIns="34290" numCol="1" rtlCol="0" anchor="ctr" anchorCtr="0" compatLnSpc="1">
            <a:prstTxWarp prst="textNoShape">
              <a:avLst/>
            </a:prstTxWarp>
          </a:bodyPr>
          <a:lstStyle/>
          <a:p>
            <a:pPr algn="ctr" defTabSz="685800" fontAlgn="base">
              <a:lnSpc>
                <a:spcPct val="110000"/>
              </a:lnSpc>
              <a:spcBef>
                <a:spcPct val="20000"/>
              </a:spcBef>
              <a:spcAft>
                <a:spcPct val="0"/>
              </a:spcAft>
              <a:buClr>
                <a:srgbClr val="3367CD"/>
              </a:buClr>
            </a:pPr>
            <a:r>
              <a:rPr lang="en-US" sz="1200" dirty="0">
                <a:solidFill>
                  <a:schemeClr val="bg1"/>
                </a:solidFill>
                <a:latin typeface="Arial" charset="0"/>
              </a:rPr>
              <a:t>Any customer specific requests fall under Element # 17</a:t>
            </a:r>
          </a:p>
        </p:txBody>
      </p:sp>
      <p:sp>
        <p:nvSpPr>
          <p:cNvPr id="10" name="Espace réservé du numéro de diapositive 9">
            <a:extLst>
              <a:ext uri="{FF2B5EF4-FFF2-40B4-BE49-F238E27FC236}">
                <a16:creationId xmlns:a16="http://schemas.microsoft.com/office/drawing/2014/main" id="{E857EA86-52B0-8F4A-BEA6-6E907D513341}"/>
              </a:ext>
            </a:extLst>
          </p:cNvPr>
          <p:cNvSpPr>
            <a:spLocks noGrp="1"/>
          </p:cNvSpPr>
          <p:nvPr>
            <p:ph type="sldNum" sz="quarter" idx="11"/>
          </p:nvPr>
        </p:nvSpPr>
        <p:spPr/>
        <p:txBody>
          <a:bodyPr/>
          <a:lstStyle/>
          <a:p>
            <a:fld id="{4E950855-28E0-B842-9330-3B380073FD02}" type="slidenum">
              <a:rPr lang="fr-FR" smtClean="0"/>
              <a:pPr/>
              <a:t>25</a:t>
            </a:fld>
            <a:endParaRPr lang="fr-FR" dirty="0"/>
          </a:p>
        </p:txBody>
      </p:sp>
    </p:spTree>
    <p:extLst>
      <p:ext uri="{BB962C8B-B14F-4D97-AF65-F5344CB8AC3E}">
        <p14:creationId xmlns:p14="http://schemas.microsoft.com/office/powerpoint/2010/main" val="3158056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PPAP Element 17: </a:t>
            </a:r>
            <a:r>
              <a:rPr lang="en-US" dirty="0" err="1"/>
              <a:t>Camso</a:t>
            </a:r>
            <a:r>
              <a:rPr lang="en-US" dirty="0"/>
              <a:t> Requirements</a:t>
            </a:r>
          </a:p>
        </p:txBody>
      </p:sp>
      <p:sp>
        <p:nvSpPr>
          <p:cNvPr id="5" name="Footer Placeholder 4"/>
          <p:cNvSpPr>
            <a:spLocks noGrp="1"/>
          </p:cNvSpPr>
          <p:nvPr>
            <p:ph type="ftr" sz="quarter" idx="10"/>
          </p:nvPr>
        </p:nvSpPr>
        <p:spPr/>
        <p:txBody>
          <a:bodyPr/>
          <a:lstStyle/>
          <a:p>
            <a:r>
              <a:rPr lang="fr-FR"/>
              <a:t>Camso 2019</a:t>
            </a:r>
            <a:endParaRPr lang="fr-FR" dirty="0"/>
          </a:p>
        </p:txBody>
      </p:sp>
      <p:sp>
        <p:nvSpPr>
          <p:cNvPr id="3" name="Content Placeholder 2"/>
          <p:cNvSpPr>
            <a:spLocks noGrp="1"/>
          </p:cNvSpPr>
          <p:nvPr>
            <p:ph sz="quarter" idx="12"/>
          </p:nvPr>
        </p:nvSpPr>
        <p:spPr/>
        <p:txBody>
          <a:bodyPr>
            <a:normAutofit fontScale="85000" lnSpcReduction="10000"/>
          </a:bodyPr>
          <a:lstStyle/>
          <a:p>
            <a:r>
              <a:rPr lang="en-US" sz="2400" dirty="0"/>
              <a:t>Depending on the specific </a:t>
            </a:r>
            <a:r>
              <a:rPr lang="en-US" sz="2400" dirty="0" err="1"/>
              <a:t>Camso</a:t>
            </a:r>
            <a:r>
              <a:rPr lang="en-US" sz="2400" dirty="0"/>
              <a:t> business, </a:t>
            </a:r>
            <a:r>
              <a:rPr lang="en-US" sz="2400" dirty="0" err="1"/>
              <a:t>Camso</a:t>
            </a:r>
            <a:r>
              <a:rPr lang="en-US" sz="2400" dirty="0"/>
              <a:t> may require:</a:t>
            </a:r>
          </a:p>
          <a:p>
            <a:pPr lvl="1"/>
            <a:r>
              <a:rPr lang="en-US" dirty="0"/>
              <a:t>Measurement Agreement</a:t>
            </a:r>
          </a:p>
          <a:p>
            <a:pPr lvl="1"/>
            <a:r>
              <a:rPr lang="en-US" dirty="0">
                <a:solidFill>
                  <a:schemeClr val="tx1"/>
                </a:solidFill>
              </a:rPr>
              <a:t>Gage Drawing</a:t>
            </a:r>
          </a:p>
          <a:p>
            <a:pPr lvl="1"/>
            <a:r>
              <a:rPr lang="en-US" dirty="0">
                <a:solidFill>
                  <a:schemeClr val="tx1"/>
                </a:solidFill>
              </a:rPr>
              <a:t>Safe Launch Control Plan</a:t>
            </a:r>
          </a:p>
          <a:p>
            <a:pPr lvl="1"/>
            <a:r>
              <a:rPr lang="en-US" dirty="0">
                <a:solidFill>
                  <a:schemeClr val="tx1"/>
                </a:solidFill>
              </a:rPr>
              <a:t>Annual layout</a:t>
            </a:r>
          </a:p>
          <a:p>
            <a:pPr lvl="1"/>
            <a:r>
              <a:rPr lang="en-US" dirty="0">
                <a:solidFill>
                  <a:schemeClr val="tx1"/>
                </a:solidFill>
              </a:rPr>
              <a:t>Special Processes qualification</a:t>
            </a:r>
          </a:p>
          <a:p>
            <a:pPr lvl="1"/>
            <a:r>
              <a:rPr lang="en-US" dirty="0">
                <a:solidFill>
                  <a:schemeClr val="tx1"/>
                </a:solidFill>
              </a:rPr>
              <a:t>Packaging Specification Data Sheet</a:t>
            </a:r>
          </a:p>
          <a:p>
            <a:pPr lvl="1"/>
            <a:r>
              <a:rPr lang="en-US" dirty="0">
                <a:solidFill>
                  <a:schemeClr val="tx1"/>
                </a:solidFill>
              </a:rPr>
              <a:t>Submit Bar Code Label Packaging Approval</a:t>
            </a:r>
          </a:p>
          <a:p>
            <a:pPr lvl="1"/>
            <a:r>
              <a:rPr lang="en-US" dirty="0">
                <a:solidFill>
                  <a:schemeClr val="tx1"/>
                </a:solidFill>
              </a:rPr>
              <a:t>Capacity R@R Worksheet</a:t>
            </a:r>
          </a:p>
          <a:p>
            <a:pPr lvl="1"/>
            <a:r>
              <a:rPr lang="fr-FR" dirty="0">
                <a:solidFill>
                  <a:schemeClr val="tx1"/>
                </a:solidFill>
              </a:rPr>
              <a:t>MSDS</a:t>
            </a:r>
            <a:endParaRPr lang="en-US" dirty="0">
              <a:solidFill>
                <a:schemeClr val="tx2"/>
              </a:solidFill>
            </a:endParaRPr>
          </a:p>
          <a:p>
            <a:pPr lvl="1"/>
            <a:r>
              <a:rPr lang="en-US" dirty="0">
                <a:solidFill>
                  <a:schemeClr val="tx1"/>
                </a:solidFill>
              </a:rPr>
              <a:t>…</a:t>
            </a:r>
          </a:p>
        </p:txBody>
      </p:sp>
      <p:sp>
        <p:nvSpPr>
          <p:cNvPr id="4" name="Espace réservé du numéro de diapositive 3">
            <a:extLst>
              <a:ext uri="{FF2B5EF4-FFF2-40B4-BE49-F238E27FC236}">
                <a16:creationId xmlns:a16="http://schemas.microsoft.com/office/drawing/2014/main" id="{AFF2E172-2AFD-EB49-8C97-CB7FADFD1CAD}"/>
              </a:ext>
            </a:extLst>
          </p:cNvPr>
          <p:cNvSpPr>
            <a:spLocks noGrp="1"/>
          </p:cNvSpPr>
          <p:nvPr>
            <p:ph type="sldNum" sz="quarter" idx="11"/>
          </p:nvPr>
        </p:nvSpPr>
        <p:spPr/>
        <p:txBody>
          <a:bodyPr/>
          <a:lstStyle/>
          <a:p>
            <a:fld id="{4E950855-28E0-B842-9330-3B380073FD02}" type="slidenum">
              <a:rPr lang="fr-FR" smtClean="0"/>
              <a:pPr/>
              <a:t>26</a:t>
            </a:fld>
            <a:endParaRPr lang="fr-FR" dirty="0"/>
          </a:p>
        </p:txBody>
      </p:sp>
    </p:spTree>
    <p:extLst>
      <p:ext uri="{BB962C8B-B14F-4D97-AF65-F5344CB8AC3E}">
        <p14:creationId xmlns:p14="http://schemas.microsoft.com/office/powerpoint/2010/main" val="2843333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t>PPAP Status</a:t>
            </a:r>
          </a:p>
        </p:txBody>
      </p:sp>
      <p:sp>
        <p:nvSpPr>
          <p:cNvPr id="5" name="Footer Placeholder 4"/>
          <p:cNvSpPr>
            <a:spLocks noGrp="1"/>
          </p:cNvSpPr>
          <p:nvPr>
            <p:ph type="ftr" sz="quarter" idx="10"/>
          </p:nvPr>
        </p:nvSpPr>
        <p:spPr/>
        <p:txBody>
          <a:bodyPr/>
          <a:lstStyle/>
          <a:p>
            <a:r>
              <a:rPr lang="fr-FR"/>
              <a:t>Camso 2019</a:t>
            </a:r>
            <a:endParaRPr lang="fr-FR" dirty="0"/>
          </a:p>
        </p:txBody>
      </p:sp>
      <p:sp>
        <p:nvSpPr>
          <p:cNvPr id="4" name="Content Placeholder 3"/>
          <p:cNvSpPr>
            <a:spLocks noGrp="1"/>
          </p:cNvSpPr>
          <p:nvPr>
            <p:ph sz="quarter" idx="12"/>
          </p:nvPr>
        </p:nvSpPr>
        <p:spPr>
          <a:xfrm>
            <a:off x="457200" y="1541035"/>
            <a:ext cx="8229600" cy="2824798"/>
          </a:xfrm>
        </p:spPr>
        <p:txBody>
          <a:bodyPr/>
          <a:lstStyle/>
          <a:p>
            <a:r>
              <a:rPr lang="en-US" dirty="0"/>
              <a:t>Approved</a:t>
            </a:r>
          </a:p>
          <a:p>
            <a:pPr lvl="1"/>
            <a:r>
              <a:rPr lang="en-US" dirty="0"/>
              <a:t>The part meets all </a:t>
            </a:r>
            <a:r>
              <a:rPr lang="en-US" dirty="0" err="1"/>
              <a:t>Camso</a:t>
            </a:r>
            <a:r>
              <a:rPr lang="en-US" dirty="0"/>
              <a:t> requirements</a:t>
            </a:r>
          </a:p>
          <a:p>
            <a:pPr lvl="1"/>
            <a:r>
              <a:rPr lang="en-US" dirty="0"/>
              <a:t>Supplier is authorized to ship production quantities of the part</a:t>
            </a:r>
          </a:p>
          <a:p>
            <a:r>
              <a:rPr lang="en-US" dirty="0"/>
              <a:t>Interim Approval</a:t>
            </a:r>
          </a:p>
          <a:p>
            <a:pPr lvl="1"/>
            <a:r>
              <a:rPr lang="en-US" dirty="0"/>
              <a:t>Permits shipment of part on a limited time or piece quantity basis</a:t>
            </a:r>
          </a:p>
          <a:p>
            <a:r>
              <a:rPr lang="en-US" dirty="0"/>
              <a:t>Rejected</a:t>
            </a:r>
          </a:p>
          <a:p>
            <a:pPr lvl="1"/>
            <a:r>
              <a:rPr lang="en-US" dirty="0"/>
              <a:t>The part does not meet </a:t>
            </a:r>
            <a:r>
              <a:rPr lang="en-US" dirty="0" err="1"/>
              <a:t>Camso</a:t>
            </a:r>
            <a:r>
              <a:rPr lang="en-US" dirty="0"/>
              <a:t> requirements, based on the production lot from which it was taken and/or accompanying documentation</a:t>
            </a:r>
          </a:p>
          <a:p>
            <a:endParaRPr lang="en-US" dirty="0"/>
          </a:p>
        </p:txBody>
      </p:sp>
      <p:sp>
        <p:nvSpPr>
          <p:cNvPr id="10" name="Text Box 6">
            <a:extLst>
              <a:ext uri="{FF2B5EF4-FFF2-40B4-BE49-F238E27FC236}">
                <a16:creationId xmlns:a16="http://schemas.microsoft.com/office/drawing/2014/main" id="{72F4D0FD-A6CE-1943-9ADA-767B65C4B7EB}"/>
              </a:ext>
            </a:extLst>
          </p:cNvPr>
          <p:cNvSpPr txBox="1">
            <a:spLocks noChangeArrowheads="1"/>
          </p:cNvSpPr>
          <p:nvPr/>
        </p:nvSpPr>
        <p:spPr bwMode="auto">
          <a:xfrm>
            <a:off x="-2836" y="4426152"/>
            <a:ext cx="9146836" cy="717348"/>
          </a:xfrm>
          <a:prstGeom prst="rect">
            <a:avLst/>
          </a:prstGeom>
          <a:solidFill>
            <a:schemeClr val="accent1"/>
          </a:solidFill>
          <a:ln>
            <a:noFill/>
          </a:ln>
          <a:extLst/>
        </p:spPr>
        <p:txBody>
          <a:bodyPr wrap="square" lIns="68572" tIns="34286" rIns="68572" bIns="34286" anchor="ctr">
            <a:noAutofit/>
          </a:bodyPr>
          <a:lstStyle>
            <a:lvl1pPr eaLnBrk="0" hangingPunct="0">
              <a:defRPr sz="1600">
                <a:solidFill>
                  <a:schemeClr val="bg1"/>
                </a:solidFill>
                <a:latin typeface="Arial" pitchFamily="34" charset="0"/>
                <a:ea typeface="ＭＳ Ｐゴシック" pitchFamily="34" charset="-128"/>
              </a:defRPr>
            </a:lvl1pPr>
            <a:lvl2pPr marL="742950" indent="-285750" eaLnBrk="0" hangingPunct="0">
              <a:defRPr sz="1600">
                <a:solidFill>
                  <a:schemeClr val="bg1"/>
                </a:solidFill>
                <a:latin typeface="Arial" pitchFamily="34" charset="0"/>
                <a:ea typeface="ＭＳ Ｐゴシック" pitchFamily="34" charset="-128"/>
              </a:defRPr>
            </a:lvl2pPr>
            <a:lvl3pPr marL="1143000" indent="-228600" eaLnBrk="0" hangingPunct="0">
              <a:defRPr sz="1600">
                <a:solidFill>
                  <a:schemeClr val="bg1"/>
                </a:solidFill>
                <a:latin typeface="Arial" pitchFamily="34" charset="0"/>
                <a:ea typeface="ＭＳ Ｐゴシック" pitchFamily="34" charset="-128"/>
              </a:defRPr>
            </a:lvl3pPr>
            <a:lvl4pPr marL="1600200" indent="-228600" eaLnBrk="0" hangingPunct="0">
              <a:defRPr sz="1600">
                <a:solidFill>
                  <a:schemeClr val="bg1"/>
                </a:solidFill>
                <a:latin typeface="Arial" pitchFamily="34" charset="0"/>
                <a:ea typeface="ＭＳ Ｐゴシック" pitchFamily="34" charset="-128"/>
              </a:defRPr>
            </a:lvl4pPr>
            <a:lvl5pPr marL="2057400" indent="-228600" eaLnBrk="0" hangingPunct="0">
              <a:defRPr sz="1600">
                <a:solidFill>
                  <a:schemeClr val="bg1"/>
                </a:solidFill>
                <a:latin typeface="Arial" pitchFamily="34" charset="0"/>
                <a:ea typeface="ＭＳ Ｐゴシック" pitchFamily="34" charset="-128"/>
              </a:defRPr>
            </a:lvl5pPr>
            <a:lvl6pPr marL="25146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8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90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62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algn="ctr" eaLnBrk="1" hangingPunct="1">
              <a:lnSpc>
                <a:spcPct val="100000"/>
              </a:lnSpc>
              <a:spcBef>
                <a:spcPct val="50000"/>
              </a:spcBef>
              <a:buClrTx/>
            </a:pPr>
            <a:r>
              <a:rPr lang="en" sz="1500" b="1" dirty="0">
                <a:solidFill>
                  <a:srgbClr val="FFFFFF"/>
                </a:solidFill>
              </a:rPr>
              <a:t>        Production quantities shall not be shipped before </a:t>
            </a:r>
            <a:r>
              <a:rPr lang="en" sz="1500" b="1" dirty="0" err="1">
                <a:solidFill>
                  <a:srgbClr val="FFFFFF"/>
                </a:solidFill>
              </a:rPr>
              <a:t>Camso</a:t>
            </a:r>
            <a:r>
              <a:rPr lang="en" sz="1500" b="1" dirty="0">
                <a:solidFill>
                  <a:srgbClr val="FFFFFF"/>
                </a:solidFill>
              </a:rPr>
              <a:t> Approval + Order!</a:t>
            </a:r>
          </a:p>
        </p:txBody>
      </p:sp>
      <p:pic>
        <p:nvPicPr>
          <p:cNvPr id="9" name="Graphique 8" descr="Avertissement">
            <a:extLst>
              <a:ext uri="{FF2B5EF4-FFF2-40B4-BE49-F238E27FC236}">
                <a16:creationId xmlns:a16="http://schemas.microsoft.com/office/drawing/2014/main" id="{0A0691E7-15EE-BF48-9EBC-764F0C41F3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83568" y="4496794"/>
            <a:ext cx="576064" cy="576064"/>
          </a:xfrm>
          <a:prstGeom prst="rect">
            <a:avLst/>
          </a:prstGeom>
        </p:spPr>
      </p:pic>
      <p:sp>
        <p:nvSpPr>
          <p:cNvPr id="11" name="Espace réservé du numéro de diapositive 10">
            <a:extLst>
              <a:ext uri="{FF2B5EF4-FFF2-40B4-BE49-F238E27FC236}">
                <a16:creationId xmlns:a16="http://schemas.microsoft.com/office/drawing/2014/main" id="{8C98D044-8BF1-7A4D-8BB3-B1D741E3E4C2}"/>
              </a:ext>
            </a:extLst>
          </p:cNvPr>
          <p:cNvSpPr>
            <a:spLocks noGrp="1"/>
          </p:cNvSpPr>
          <p:nvPr>
            <p:ph type="sldNum" sz="quarter" idx="11"/>
          </p:nvPr>
        </p:nvSpPr>
        <p:spPr/>
        <p:txBody>
          <a:bodyPr/>
          <a:lstStyle/>
          <a:p>
            <a:fld id="{4E950855-28E0-B842-9330-3B380073FD02}" type="slidenum">
              <a:rPr lang="fr-FR" smtClean="0"/>
              <a:pPr/>
              <a:t>27</a:t>
            </a:fld>
            <a:endParaRPr lang="fr-FR" dirty="0"/>
          </a:p>
        </p:txBody>
      </p:sp>
    </p:spTree>
    <p:extLst>
      <p:ext uri="{BB962C8B-B14F-4D97-AF65-F5344CB8AC3E}">
        <p14:creationId xmlns:p14="http://schemas.microsoft.com/office/powerpoint/2010/main" val="3987035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PPAP Sum up &amp; Take </a:t>
            </a:r>
            <a:r>
              <a:rPr lang="en-US" dirty="0" err="1"/>
              <a:t>Aways</a:t>
            </a:r>
            <a:endParaRPr lang="en-US" dirty="0"/>
          </a:p>
        </p:txBody>
      </p:sp>
      <p:sp>
        <p:nvSpPr>
          <p:cNvPr id="5" name="Footer Placeholder 4"/>
          <p:cNvSpPr>
            <a:spLocks noGrp="1"/>
          </p:cNvSpPr>
          <p:nvPr>
            <p:ph type="ftr" sz="quarter" idx="10"/>
          </p:nvPr>
        </p:nvSpPr>
        <p:spPr/>
        <p:txBody>
          <a:bodyPr/>
          <a:lstStyle/>
          <a:p>
            <a:r>
              <a:rPr lang="fr-FR"/>
              <a:t>Camso 2019</a:t>
            </a:r>
            <a:endParaRPr lang="fr-FR" dirty="0"/>
          </a:p>
        </p:txBody>
      </p:sp>
      <p:sp>
        <p:nvSpPr>
          <p:cNvPr id="3" name="Content Placeholder 2"/>
          <p:cNvSpPr>
            <a:spLocks noGrp="1"/>
          </p:cNvSpPr>
          <p:nvPr>
            <p:ph sz="quarter" idx="12"/>
          </p:nvPr>
        </p:nvSpPr>
        <p:spPr/>
        <p:txBody>
          <a:bodyPr>
            <a:noAutofit/>
          </a:bodyPr>
          <a:lstStyle/>
          <a:p>
            <a:r>
              <a:rPr lang="fr-FR" sz="1350" dirty="0"/>
              <a:t>PPAP </a:t>
            </a:r>
            <a:r>
              <a:rPr lang="fr-FR" sz="1350" dirty="0" err="1"/>
              <a:t>is</a:t>
            </a:r>
            <a:r>
              <a:rPr lang="fr-FR" sz="1350" dirty="0"/>
              <a:t> a </a:t>
            </a:r>
            <a:r>
              <a:rPr lang="fr-FR" sz="1350" dirty="0" err="1"/>
              <a:t>result</a:t>
            </a:r>
            <a:r>
              <a:rPr lang="fr-FR" sz="1350" dirty="0"/>
              <a:t> of a good APQP!</a:t>
            </a:r>
          </a:p>
          <a:p>
            <a:r>
              <a:rPr lang="fr-FR" sz="1350" dirty="0"/>
              <a:t>DPAR* </a:t>
            </a:r>
            <a:r>
              <a:rPr lang="fr-FR" sz="1350" dirty="0" err="1"/>
              <a:t>is</a:t>
            </a:r>
            <a:r>
              <a:rPr lang="fr-FR" sz="1350" dirty="0"/>
              <a:t> an important </a:t>
            </a:r>
            <a:r>
              <a:rPr lang="fr-FR" sz="1350" dirty="0" err="1"/>
              <a:t>activity</a:t>
            </a:r>
            <a:r>
              <a:rPr lang="fr-FR" sz="1350" dirty="0"/>
              <a:t> to </a:t>
            </a:r>
            <a:r>
              <a:rPr lang="fr-FR" sz="1350" dirty="0" err="1"/>
              <a:t>determine</a:t>
            </a:r>
            <a:r>
              <a:rPr lang="fr-FR" sz="1350" dirty="0"/>
              <a:t> PPAP expectations!</a:t>
            </a:r>
          </a:p>
          <a:p>
            <a:pPr lvl="1"/>
            <a:r>
              <a:rPr lang="fr-FR" sz="1200" dirty="0" err="1"/>
              <a:t>Commitment</a:t>
            </a:r>
            <a:r>
              <a:rPr lang="fr-FR" sz="1200" dirty="0"/>
              <a:t> on part and </a:t>
            </a:r>
            <a:r>
              <a:rPr lang="fr-FR" sz="1200" dirty="0" err="1"/>
              <a:t>process</a:t>
            </a:r>
            <a:r>
              <a:rPr lang="fr-FR" sz="1200" dirty="0"/>
              <a:t> </a:t>
            </a:r>
            <a:r>
              <a:rPr lang="fr-FR" sz="1200" dirty="0" err="1"/>
              <a:t>feasibility</a:t>
            </a:r>
            <a:endParaRPr lang="fr-FR" sz="1200" dirty="0"/>
          </a:p>
          <a:p>
            <a:pPr lvl="1"/>
            <a:r>
              <a:rPr lang="fr-FR" sz="1200" dirty="0" err="1"/>
              <a:t>We</a:t>
            </a:r>
            <a:r>
              <a:rPr lang="fr-FR" sz="1200" dirty="0"/>
              <a:t> </a:t>
            </a:r>
            <a:r>
              <a:rPr lang="fr-FR" sz="1200" b="1" dirty="0"/>
              <a:t>plan</a:t>
            </a:r>
            <a:r>
              <a:rPr lang="fr-FR" sz="1200" dirty="0"/>
              <a:t> a good Control Plan: </a:t>
            </a:r>
            <a:r>
              <a:rPr lang="fr-FR" sz="1200" dirty="0" err="1"/>
              <a:t>Measurement</a:t>
            </a:r>
            <a:r>
              <a:rPr lang="fr-FR" sz="1200" dirty="0"/>
              <a:t> Agreement on key </a:t>
            </a:r>
            <a:r>
              <a:rPr lang="fr-FR" sz="1200" dirty="0" err="1"/>
              <a:t>characteristics</a:t>
            </a:r>
            <a:endParaRPr lang="en-US" sz="1200" dirty="0"/>
          </a:p>
          <a:p>
            <a:r>
              <a:rPr lang="en-US" sz="1350" dirty="0" err="1"/>
              <a:t>Camso</a:t>
            </a:r>
            <a:r>
              <a:rPr lang="en-US" sz="1350" dirty="0"/>
              <a:t> determines PPAP level based on component risk</a:t>
            </a:r>
          </a:p>
          <a:p>
            <a:pPr lvl="1"/>
            <a:r>
              <a:rPr lang="en-US" sz="1200" dirty="0"/>
              <a:t>Submission requirements are increased for higher risk components</a:t>
            </a:r>
          </a:p>
          <a:p>
            <a:pPr lvl="1"/>
            <a:r>
              <a:rPr lang="fr-FR" sz="1200" dirty="0" err="1"/>
              <a:t>Requirements</a:t>
            </a:r>
            <a:r>
              <a:rPr lang="fr-FR" sz="1200" dirty="0"/>
              <a:t> are </a:t>
            </a:r>
            <a:r>
              <a:rPr lang="fr-FR" sz="1200" dirty="0" err="1"/>
              <a:t>defined</a:t>
            </a:r>
            <a:r>
              <a:rPr lang="fr-FR" sz="1200" dirty="0"/>
              <a:t> and </a:t>
            </a:r>
            <a:r>
              <a:rPr lang="fr-FR" sz="1200" dirty="0" err="1"/>
              <a:t>agreed</a:t>
            </a:r>
            <a:r>
              <a:rPr lang="fr-FR" sz="1200" dirty="0"/>
              <a:t> </a:t>
            </a:r>
            <a:r>
              <a:rPr lang="fr-FR" sz="1200" dirty="0" err="1"/>
              <a:t>during</a:t>
            </a:r>
            <a:r>
              <a:rPr lang="fr-FR" sz="1200" dirty="0"/>
              <a:t> DPAR phase</a:t>
            </a:r>
            <a:endParaRPr lang="en-US" sz="1200" dirty="0"/>
          </a:p>
          <a:p>
            <a:r>
              <a:rPr lang="en-US" sz="1350" dirty="0" err="1"/>
              <a:t>Camso</a:t>
            </a:r>
            <a:r>
              <a:rPr lang="en-US" sz="1350" dirty="0"/>
              <a:t> provides a standard PPAP workbook with all necessary tools</a:t>
            </a:r>
          </a:p>
          <a:p>
            <a:pPr lvl="1"/>
            <a:r>
              <a:rPr lang="en-US" sz="1200" dirty="0"/>
              <a:t>Supplier can use their own templates and tools if they meet the AIAG requirements</a:t>
            </a:r>
          </a:p>
          <a:p>
            <a:r>
              <a:rPr lang="fr-FR" sz="1350" dirty="0" err="1"/>
              <a:t>Let’s</a:t>
            </a:r>
            <a:r>
              <a:rPr lang="fr-FR" sz="1350" dirty="0"/>
              <a:t> </a:t>
            </a:r>
            <a:r>
              <a:rPr lang="fr-FR" sz="1350" dirty="0" err="1"/>
              <a:t>be</a:t>
            </a:r>
            <a:r>
              <a:rPr lang="fr-FR" sz="1350" dirty="0"/>
              <a:t> Smart!</a:t>
            </a:r>
          </a:p>
          <a:p>
            <a:pPr lvl="1"/>
            <a:r>
              <a:rPr lang="fr-FR" sz="1200" dirty="0" err="1"/>
              <a:t>Going</a:t>
            </a:r>
            <a:r>
              <a:rPr lang="fr-FR" sz="1200" dirty="0"/>
              <a:t> </a:t>
            </a:r>
            <a:r>
              <a:rPr lang="fr-FR" sz="1200" dirty="0" err="1"/>
              <a:t>through</a:t>
            </a:r>
            <a:r>
              <a:rPr lang="fr-FR" sz="1200" dirty="0"/>
              <a:t> PPAP </a:t>
            </a:r>
            <a:r>
              <a:rPr lang="fr-FR" sz="1200" dirty="0" err="1"/>
              <a:t>process</a:t>
            </a:r>
            <a:r>
              <a:rPr lang="fr-FR" sz="1200" dirty="0"/>
              <a:t> as a routine</a:t>
            </a:r>
          </a:p>
          <a:p>
            <a:pPr lvl="1"/>
            <a:r>
              <a:rPr lang="fr-FR" sz="1200" dirty="0" err="1"/>
              <a:t>Identifying</a:t>
            </a:r>
            <a:r>
              <a:rPr lang="fr-FR" sz="1200" dirty="0"/>
              <a:t> </a:t>
            </a:r>
            <a:r>
              <a:rPr lang="fr-FR" sz="1200" dirty="0" err="1"/>
              <a:t>opportunities</a:t>
            </a:r>
            <a:r>
              <a:rPr lang="fr-FR" sz="1200" dirty="0"/>
              <a:t>: Master PFMEA, Master CP…</a:t>
            </a:r>
          </a:p>
          <a:p>
            <a:endParaRPr lang="fr-FR" sz="1350" dirty="0"/>
          </a:p>
          <a:p>
            <a:pPr marL="0" indent="0">
              <a:buNone/>
            </a:pPr>
            <a:r>
              <a:rPr lang="fr-FR" sz="900" i="1" dirty="0"/>
              <a:t>*: </a:t>
            </a:r>
            <a:r>
              <a:rPr lang="fr-FR" sz="900" i="1" dirty="0" err="1"/>
              <a:t>refer</a:t>
            </a:r>
            <a:r>
              <a:rPr lang="fr-FR" sz="900" i="1" dirty="0"/>
              <a:t> to DPAR Training – DPAR = Design </a:t>
            </a:r>
            <a:r>
              <a:rPr lang="fr-FR" sz="900" i="1" dirty="0" err="1"/>
              <a:t>Process</a:t>
            </a:r>
            <a:r>
              <a:rPr lang="fr-FR" sz="900" i="1" dirty="0"/>
              <a:t> &amp; </a:t>
            </a:r>
            <a:r>
              <a:rPr lang="fr-FR" sz="900" i="1" dirty="0" err="1"/>
              <a:t>Assembly</a:t>
            </a:r>
            <a:r>
              <a:rPr lang="fr-FR" sz="900" i="1" dirty="0"/>
              <a:t> </a:t>
            </a:r>
            <a:r>
              <a:rPr lang="fr-FR" sz="900" i="1" dirty="0" err="1"/>
              <a:t>Review</a:t>
            </a:r>
            <a:endParaRPr lang="en-US" sz="900" i="1" dirty="0"/>
          </a:p>
        </p:txBody>
      </p:sp>
      <p:sp>
        <p:nvSpPr>
          <p:cNvPr id="4" name="Espace réservé du numéro de diapositive 3">
            <a:extLst>
              <a:ext uri="{FF2B5EF4-FFF2-40B4-BE49-F238E27FC236}">
                <a16:creationId xmlns:a16="http://schemas.microsoft.com/office/drawing/2014/main" id="{1BD8B5A1-29B8-3B46-91B7-2BDC179968D9}"/>
              </a:ext>
            </a:extLst>
          </p:cNvPr>
          <p:cNvSpPr>
            <a:spLocks noGrp="1"/>
          </p:cNvSpPr>
          <p:nvPr>
            <p:ph type="sldNum" sz="quarter" idx="11"/>
          </p:nvPr>
        </p:nvSpPr>
        <p:spPr/>
        <p:txBody>
          <a:bodyPr/>
          <a:lstStyle/>
          <a:p>
            <a:fld id="{4E950855-28E0-B842-9330-3B380073FD02}" type="slidenum">
              <a:rPr lang="fr-FR" smtClean="0"/>
              <a:pPr/>
              <a:t>28</a:t>
            </a:fld>
            <a:endParaRPr lang="fr-FR" dirty="0"/>
          </a:p>
        </p:txBody>
      </p:sp>
    </p:spTree>
    <p:extLst>
      <p:ext uri="{BB962C8B-B14F-4D97-AF65-F5344CB8AC3E}">
        <p14:creationId xmlns:p14="http://schemas.microsoft.com/office/powerpoint/2010/main" val="4199313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en-US" dirty="0"/>
              <a:t>T</a:t>
            </a:r>
            <a:r>
              <a:rPr lang="en-US" altLang="zh-CN" dirty="0"/>
              <a:t>hanks</a:t>
            </a:r>
            <a:endParaRPr lang="fr-FR" dirty="0"/>
          </a:p>
        </p:txBody>
      </p:sp>
      <p:sp>
        <p:nvSpPr>
          <p:cNvPr id="3" name="Footer Placeholder 2"/>
          <p:cNvSpPr>
            <a:spLocks noGrp="1"/>
          </p:cNvSpPr>
          <p:nvPr>
            <p:ph type="ftr" sz="quarter" idx="11"/>
          </p:nvPr>
        </p:nvSpPr>
        <p:spPr/>
        <p:txBody>
          <a:bodyPr/>
          <a:lstStyle/>
          <a:p>
            <a:r>
              <a:rPr lang="fr-FR"/>
              <a:t>Camso 2019</a:t>
            </a:r>
            <a:endParaRPr lang="fr-FR" dirty="0"/>
          </a:p>
        </p:txBody>
      </p:sp>
      <p:sp>
        <p:nvSpPr>
          <p:cNvPr id="6" name="Espace réservé du numéro de diapositive 5">
            <a:extLst>
              <a:ext uri="{FF2B5EF4-FFF2-40B4-BE49-F238E27FC236}">
                <a16:creationId xmlns:a16="http://schemas.microsoft.com/office/drawing/2014/main" id="{638D3BEB-8F29-DA4A-B3A2-9B8F014B602E}"/>
              </a:ext>
            </a:extLst>
          </p:cNvPr>
          <p:cNvSpPr>
            <a:spLocks noGrp="1"/>
          </p:cNvSpPr>
          <p:nvPr>
            <p:ph type="sldNum" sz="quarter" idx="12"/>
          </p:nvPr>
        </p:nvSpPr>
        <p:spPr/>
        <p:txBody>
          <a:bodyPr/>
          <a:lstStyle/>
          <a:p>
            <a:fld id="{4E950855-28E0-B842-9330-3B380073FD02}" type="slidenum">
              <a:rPr lang="fr-FR" smtClean="0"/>
              <a:pPr/>
              <a:t>29</a:t>
            </a:fld>
            <a:endParaRPr lang="fr-FR"/>
          </a:p>
        </p:txBody>
      </p:sp>
    </p:spTree>
    <p:extLst>
      <p:ext uri="{BB962C8B-B14F-4D97-AF65-F5344CB8AC3E}">
        <p14:creationId xmlns:p14="http://schemas.microsoft.com/office/powerpoint/2010/main" val="58542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C003E396-D4D0-5941-906F-D9F28CC32DBA}"/>
              </a:ext>
            </a:extLst>
          </p:cNvPr>
          <p:cNvSpPr>
            <a:spLocks noGrp="1"/>
          </p:cNvSpPr>
          <p:nvPr>
            <p:ph type="title"/>
          </p:nvPr>
        </p:nvSpPr>
        <p:spPr/>
        <p:txBody>
          <a:bodyPr/>
          <a:lstStyle/>
          <a:p>
            <a:r>
              <a:rPr lang="en-US" dirty="0"/>
              <a:t>What is APQP?</a:t>
            </a:r>
            <a:endParaRPr lang="fr-FR" dirty="0"/>
          </a:p>
        </p:txBody>
      </p:sp>
      <p:sp>
        <p:nvSpPr>
          <p:cNvPr id="6" name="Espace réservé du pied de page 5">
            <a:extLst>
              <a:ext uri="{FF2B5EF4-FFF2-40B4-BE49-F238E27FC236}">
                <a16:creationId xmlns:a16="http://schemas.microsoft.com/office/drawing/2014/main" id="{343C78DB-8627-DC42-86C7-9E451261B269}"/>
              </a:ext>
            </a:extLst>
          </p:cNvPr>
          <p:cNvSpPr>
            <a:spLocks noGrp="1"/>
          </p:cNvSpPr>
          <p:nvPr>
            <p:ph type="ftr" sz="quarter" idx="10"/>
          </p:nvPr>
        </p:nvSpPr>
        <p:spPr/>
        <p:txBody>
          <a:bodyPr/>
          <a:lstStyle/>
          <a:p>
            <a:r>
              <a:rPr lang="fr-FR"/>
              <a:t>Camso 2019</a:t>
            </a:r>
            <a:endParaRPr lang="fr-FR" dirty="0"/>
          </a:p>
        </p:txBody>
      </p:sp>
      <p:sp>
        <p:nvSpPr>
          <p:cNvPr id="7" name="Espace réservé du numéro de diapositive 6">
            <a:extLst>
              <a:ext uri="{FF2B5EF4-FFF2-40B4-BE49-F238E27FC236}">
                <a16:creationId xmlns:a16="http://schemas.microsoft.com/office/drawing/2014/main" id="{ACC703CF-9A4F-BC4F-97B7-576331B2FDD5}"/>
              </a:ext>
            </a:extLst>
          </p:cNvPr>
          <p:cNvSpPr>
            <a:spLocks noGrp="1"/>
          </p:cNvSpPr>
          <p:nvPr>
            <p:ph type="sldNum" sz="quarter" idx="11"/>
          </p:nvPr>
        </p:nvSpPr>
        <p:spPr/>
        <p:txBody>
          <a:bodyPr/>
          <a:lstStyle/>
          <a:p>
            <a:fld id="{4E950855-28E0-B842-9330-3B380073FD02}" type="slidenum">
              <a:rPr lang="fr-FR" smtClean="0"/>
              <a:pPr/>
              <a:t>3</a:t>
            </a:fld>
            <a:endParaRPr lang="fr-FR" dirty="0"/>
          </a:p>
        </p:txBody>
      </p:sp>
      <p:sp>
        <p:nvSpPr>
          <p:cNvPr id="7170" name="Content Placeholder 2"/>
          <p:cNvSpPr>
            <a:spLocks noGrp="1"/>
          </p:cNvSpPr>
          <p:nvPr>
            <p:ph sz="quarter" idx="12"/>
          </p:nvPr>
        </p:nvSpPr>
        <p:spPr>
          <a:xfrm>
            <a:off x="734044" y="1164435"/>
            <a:ext cx="1952398" cy="515119"/>
          </a:xfrm>
          <a:solidFill>
            <a:schemeClr val="tx2"/>
          </a:solidFill>
        </p:spPr>
        <p:txBody>
          <a:bodyPr/>
          <a:lstStyle/>
          <a:p>
            <a:pPr marL="0" indent="0" algn="ctr">
              <a:buNone/>
            </a:pPr>
            <a:r>
              <a:rPr lang="en-US" sz="1200" b="1" dirty="0">
                <a:solidFill>
                  <a:schemeClr val="bg1"/>
                </a:solidFill>
              </a:rPr>
              <a:t>Advanced Product Quality Planning Cycle</a:t>
            </a:r>
          </a:p>
          <a:p>
            <a:pPr marL="0" indent="0" algn="ctr">
              <a:buNone/>
            </a:pPr>
            <a:endParaRPr lang="en-US" sz="1200" b="1" dirty="0">
              <a:solidFill>
                <a:schemeClr val="bg1"/>
              </a:solidFill>
            </a:endParaRPr>
          </a:p>
        </p:txBody>
      </p:sp>
      <p:sp>
        <p:nvSpPr>
          <p:cNvPr id="7171" name="Content Placeholder 2"/>
          <p:cNvSpPr txBox="1">
            <a:spLocks/>
          </p:cNvSpPr>
          <p:nvPr/>
        </p:nvSpPr>
        <p:spPr bwMode="auto">
          <a:xfrm>
            <a:off x="3275856" y="1143401"/>
            <a:ext cx="3830240"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7" tIns="35918" rIns="71837" bIns="35918">
            <a:normAutofit fontScale="92500"/>
          </a:bodyPr>
          <a:lstStyle>
            <a:lvl1pPr marL="234950" indent="-234950" eaLnBrk="0" hangingPunct="0">
              <a:defRPr sz="1600">
                <a:solidFill>
                  <a:schemeClr val="bg1"/>
                </a:solidFill>
                <a:latin typeface="Arial" pitchFamily="34" charset="0"/>
                <a:ea typeface="ＭＳ Ｐゴシック" pitchFamily="34" charset="-128"/>
              </a:defRPr>
            </a:lvl1pPr>
            <a:lvl2pPr marL="742950" indent="-285750" eaLnBrk="0" hangingPunct="0">
              <a:defRPr sz="1600">
                <a:solidFill>
                  <a:schemeClr val="bg1"/>
                </a:solidFill>
                <a:latin typeface="Arial" pitchFamily="34" charset="0"/>
                <a:ea typeface="ＭＳ Ｐゴシック" pitchFamily="34" charset="-128"/>
              </a:defRPr>
            </a:lvl2pPr>
            <a:lvl3pPr marL="1143000" indent="-228600" eaLnBrk="0" hangingPunct="0">
              <a:defRPr sz="1600">
                <a:solidFill>
                  <a:schemeClr val="bg1"/>
                </a:solidFill>
                <a:latin typeface="Arial" pitchFamily="34" charset="0"/>
                <a:ea typeface="ＭＳ Ｐゴシック" pitchFamily="34" charset="-128"/>
              </a:defRPr>
            </a:lvl3pPr>
            <a:lvl4pPr marL="1600200" indent="-228600" eaLnBrk="0" hangingPunct="0">
              <a:defRPr sz="1600">
                <a:solidFill>
                  <a:schemeClr val="bg1"/>
                </a:solidFill>
                <a:latin typeface="Arial" pitchFamily="34" charset="0"/>
                <a:ea typeface="ＭＳ Ｐゴシック" pitchFamily="34" charset="-128"/>
              </a:defRPr>
            </a:lvl4pPr>
            <a:lvl5pPr marL="2057400" indent="-228600" eaLnBrk="0" hangingPunct="0">
              <a:defRPr sz="1600">
                <a:solidFill>
                  <a:schemeClr val="bg1"/>
                </a:solidFill>
                <a:latin typeface="Arial" pitchFamily="34" charset="0"/>
                <a:ea typeface="ＭＳ Ｐゴシック" pitchFamily="34" charset="-128"/>
              </a:defRPr>
            </a:lvl5pPr>
            <a:lvl6pPr marL="25146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6pPr>
            <a:lvl7pPr marL="29718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7pPr>
            <a:lvl8pPr marL="34290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8pPr>
            <a:lvl9pPr marL="3886200" indent="-228600" eaLnBrk="0" fontAlgn="base" hangingPunct="0">
              <a:lnSpc>
                <a:spcPct val="110000"/>
              </a:lnSpc>
              <a:spcBef>
                <a:spcPct val="20000"/>
              </a:spcBef>
              <a:spcAft>
                <a:spcPct val="0"/>
              </a:spcAft>
              <a:buClr>
                <a:srgbClr val="3367CD"/>
              </a:buClr>
              <a:defRPr sz="1600">
                <a:solidFill>
                  <a:schemeClr val="bg1"/>
                </a:solidFill>
                <a:latin typeface="Arial" pitchFamily="34" charset="0"/>
                <a:ea typeface="ＭＳ Ｐゴシック" pitchFamily="34" charset="-128"/>
              </a:defRPr>
            </a:lvl9pPr>
          </a:lstStyle>
          <a:p>
            <a:pPr marL="285750" indent="-285750" algn="just">
              <a:lnSpc>
                <a:spcPts val="1885"/>
              </a:lnSpc>
              <a:buClr>
                <a:srgbClr val="0067C6"/>
              </a:buClr>
              <a:buFont typeface="Wingdings" pitchFamily="2" charset="2"/>
              <a:buChar char="§"/>
            </a:pPr>
            <a:r>
              <a:rPr lang="en-US" sz="1500" dirty="0">
                <a:solidFill>
                  <a:schemeClr val="tx1"/>
                </a:solidFill>
              </a:rPr>
              <a:t>Advanced Product Quality Planning method </a:t>
            </a:r>
            <a:r>
              <a:rPr lang="en-US" sz="1500" i="1" u="sng" dirty="0">
                <a:solidFill>
                  <a:schemeClr val="tx1"/>
                </a:solidFill>
              </a:rPr>
              <a:t>to assure that a product satisfies the customer </a:t>
            </a:r>
            <a:r>
              <a:rPr lang="en-US" sz="1500" dirty="0">
                <a:solidFill>
                  <a:schemeClr val="tx1"/>
                </a:solidFill>
              </a:rPr>
              <a:t>(both internal and external) </a:t>
            </a:r>
          </a:p>
          <a:p>
            <a:pPr marL="285750" indent="-285750" algn="just">
              <a:lnSpc>
                <a:spcPts val="1885"/>
              </a:lnSpc>
              <a:buClr>
                <a:srgbClr val="0067C6"/>
              </a:buClr>
              <a:buFont typeface="Wingdings" pitchFamily="2" charset="2"/>
              <a:buChar char="§"/>
            </a:pPr>
            <a:r>
              <a:rPr lang="en-US" sz="1500" dirty="0">
                <a:solidFill>
                  <a:schemeClr val="tx1"/>
                </a:solidFill>
              </a:rPr>
              <a:t>The goal of APQP is to:</a:t>
            </a:r>
          </a:p>
          <a:p>
            <a:pPr lvl="1" algn="just">
              <a:lnSpc>
                <a:spcPts val="1885"/>
              </a:lnSpc>
              <a:buClr>
                <a:srgbClr val="0067C6"/>
              </a:buClr>
              <a:buFont typeface="Wingdings" pitchFamily="2" charset="2"/>
              <a:buChar char="§"/>
            </a:pPr>
            <a:r>
              <a:rPr lang="en-US" sz="1500" b="1" i="1" dirty="0">
                <a:solidFill>
                  <a:schemeClr val="tx1"/>
                </a:solidFill>
              </a:rPr>
              <a:t>Plan</a:t>
            </a:r>
            <a:r>
              <a:rPr lang="en-US" sz="1500" dirty="0">
                <a:solidFill>
                  <a:schemeClr val="tx1"/>
                </a:solidFill>
              </a:rPr>
              <a:t> before acting</a:t>
            </a:r>
          </a:p>
          <a:p>
            <a:pPr lvl="1" algn="just">
              <a:lnSpc>
                <a:spcPts val="1885"/>
              </a:lnSpc>
              <a:buClr>
                <a:srgbClr val="0067C6"/>
              </a:buClr>
              <a:buFont typeface="Wingdings" pitchFamily="2" charset="2"/>
              <a:buChar char="§"/>
            </a:pPr>
            <a:r>
              <a:rPr lang="en-US" sz="1500" b="1" i="1" dirty="0">
                <a:solidFill>
                  <a:schemeClr val="tx1"/>
                </a:solidFill>
              </a:rPr>
              <a:t>Anticipate</a:t>
            </a:r>
            <a:r>
              <a:rPr lang="en-US" sz="1500" dirty="0">
                <a:solidFill>
                  <a:schemeClr val="tx1"/>
                </a:solidFill>
              </a:rPr>
              <a:t> and </a:t>
            </a:r>
            <a:r>
              <a:rPr lang="en-US" sz="1500" b="1" i="1" dirty="0">
                <a:solidFill>
                  <a:schemeClr val="tx1"/>
                </a:solidFill>
              </a:rPr>
              <a:t>prevent</a:t>
            </a:r>
            <a:r>
              <a:rPr lang="en-US" sz="1500" dirty="0">
                <a:solidFill>
                  <a:schemeClr val="tx1"/>
                </a:solidFill>
              </a:rPr>
              <a:t> issues</a:t>
            </a:r>
          </a:p>
          <a:p>
            <a:pPr lvl="1" algn="just">
              <a:lnSpc>
                <a:spcPts val="1885"/>
              </a:lnSpc>
              <a:buClr>
                <a:srgbClr val="0067C6"/>
              </a:buClr>
              <a:buFont typeface="Wingdings" pitchFamily="2" charset="2"/>
              <a:buChar char="§"/>
            </a:pPr>
            <a:r>
              <a:rPr lang="en-US" sz="1500" b="1" i="1" dirty="0">
                <a:solidFill>
                  <a:schemeClr val="tx1"/>
                </a:solidFill>
              </a:rPr>
              <a:t>Validate</a:t>
            </a:r>
            <a:r>
              <a:rPr lang="en-US" sz="1500" dirty="0">
                <a:solidFill>
                  <a:schemeClr val="tx1"/>
                </a:solidFill>
              </a:rPr>
              <a:t> before moving forward</a:t>
            </a:r>
          </a:p>
          <a:p>
            <a:pPr lvl="1" algn="just">
              <a:lnSpc>
                <a:spcPts val="1885"/>
              </a:lnSpc>
              <a:buClr>
                <a:srgbClr val="0067C6"/>
              </a:buClr>
              <a:buFont typeface="Wingdings" pitchFamily="2" charset="2"/>
              <a:buChar char="§"/>
            </a:pPr>
            <a:r>
              <a:rPr lang="en-US" sz="1500" dirty="0">
                <a:solidFill>
                  <a:schemeClr val="tx1"/>
                </a:solidFill>
              </a:rPr>
              <a:t>Facilitate </a:t>
            </a:r>
            <a:r>
              <a:rPr lang="en-US" sz="1500" b="1" i="1" dirty="0">
                <a:solidFill>
                  <a:schemeClr val="tx1"/>
                </a:solidFill>
              </a:rPr>
              <a:t>communication</a:t>
            </a:r>
          </a:p>
          <a:p>
            <a:pPr lvl="1" algn="just">
              <a:lnSpc>
                <a:spcPts val="1885"/>
              </a:lnSpc>
              <a:buClr>
                <a:srgbClr val="0067C6"/>
              </a:buClr>
              <a:buFont typeface="Wingdings" pitchFamily="2" charset="2"/>
              <a:buChar char="§"/>
            </a:pPr>
            <a:endParaRPr lang="en-US" sz="1500" dirty="0">
              <a:solidFill>
                <a:schemeClr val="tx1"/>
              </a:solidFill>
            </a:endParaRPr>
          </a:p>
        </p:txBody>
      </p:sp>
      <p:sp>
        <p:nvSpPr>
          <p:cNvPr id="7173" name="Rectangle 2"/>
          <p:cNvSpPr>
            <a:spLocks noChangeArrowheads="1"/>
          </p:cNvSpPr>
          <p:nvPr/>
        </p:nvSpPr>
        <p:spPr bwMode="auto">
          <a:xfrm>
            <a:off x="457218" y="3590925"/>
            <a:ext cx="6786563"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7" tIns="35918" rIns="71837" bIns="35918"/>
          <a:lstStyle/>
          <a:p>
            <a:pPr marL="285750" indent="-285750" algn="just" eaLnBrk="0" hangingPunct="0">
              <a:lnSpc>
                <a:spcPts val="1885"/>
              </a:lnSpc>
              <a:buClr>
                <a:srgbClr val="0067C6"/>
              </a:buClr>
              <a:buFont typeface="Wingdings" pitchFamily="2" charset="2"/>
              <a:buChar char="§"/>
            </a:pPr>
            <a:r>
              <a:rPr lang="en-US" sz="1500" dirty="0"/>
              <a:t>Each Advanced Product Quality Plan is unique and is a</a:t>
            </a:r>
            <a:r>
              <a:rPr lang="en-US" sz="1500" b="1" i="1" dirty="0"/>
              <a:t> living document</a:t>
            </a:r>
            <a:r>
              <a:rPr lang="en-US" sz="1500" dirty="0"/>
              <a:t> </a:t>
            </a:r>
          </a:p>
          <a:p>
            <a:pPr marL="285750" indent="-285750" algn="just" eaLnBrk="0" hangingPunct="0">
              <a:lnSpc>
                <a:spcPts val="1885"/>
              </a:lnSpc>
              <a:buClr>
                <a:srgbClr val="0067C6"/>
              </a:buClr>
              <a:buFont typeface="Wingdings" pitchFamily="2" charset="2"/>
              <a:buChar char="§"/>
            </a:pPr>
            <a:endParaRPr lang="en-US" sz="1500" dirty="0"/>
          </a:p>
          <a:p>
            <a:pPr marL="285750" indent="-285750" algn="just" eaLnBrk="0" hangingPunct="0">
              <a:lnSpc>
                <a:spcPts val="1885"/>
              </a:lnSpc>
              <a:buClr>
                <a:srgbClr val="0067C6"/>
              </a:buClr>
              <a:buFont typeface="Wingdings" pitchFamily="2" charset="2"/>
              <a:buChar char="§"/>
            </a:pPr>
            <a:r>
              <a:rPr lang="en-US" sz="1500" dirty="0"/>
              <a:t>Particular emphasis should be placed on identifying </a:t>
            </a:r>
            <a:r>
              <a:rPr lang="en-US" sz="1500" b="1" i="1" dirty="0"/>
              <a:t>critical path activities </a:t>
            </a:r>
            <a:r>
              <a:rPr lang="en-US" sz="1500" dirty="0"/>
              <a:t>and ensuring those are </a:t>
            </a:r>
            <a:r>
              <a:rPr lang="en-US" sz="1500" b="1" i="1" dirty="0"/>
              <a:t>fully</a:t>
            </a:r>
            <a:r>
              <a:rPr lang="en-US" sz="1500" dirty="0"/>
              <a:t> </a:t>
            </a:r>
            <a:r>
              <a:rPr lang="en-US" sz="1500" b="1" i="1" dirty="0"/>
              <a:t>resourced</a:t>
            </a:r>
          </a:p>
        </p:txBody>
      </p:sp>
      <p:pic>
        <p:nvPicPr>
          <p:cNvPr id="7174" name="Picture 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800492" y="1628775"/>
            <a:ext cx="1885950"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6106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e 7">
            <a:extLst>
              <a:ext uri="{FF2B5EF4-FFF2-40B4-BE49-F238E27FC236}">
                <a16:creationId xmlns:a16="http://schemas.microsoft.com/office/drawing/2014/main" id="{042B8D01-E31F-9445-9B46-1BFD5B185399}"/>
              </a:ext>
            </a:extLst>
          </p:cNvPr>
          <p:cNvGrpSpPr/>
          <p:nvPr/>
        </p:nvGrpSpPr>
        <p:grpSpPr>
          <a:xfrm>
            <a:off x="3852764" y="2201718"/>
            <a:ext cx="4834036" cy="1732222"/>
            <a:chOff x="1394148" y="2457450"/>
            <a:chExt cx="6379443" cy="2286001"/>
          </a:xfrm>
        </p:grpSpPr>
        <p:pic>
          <p:nvPicPr>
            <p:cNvPr id="2" name="Image 1"/>
            <p:cNvPicPr>
              <a:picLocks noChangeAspect="1"/>
            </p:cNvPicPr>
            <p:nvPr/>
          </p:nvPicPr>
          <p:blipFill>
            <a:blip r:embed="rId3"/>
            <a:stretch>
              <a:fillRect/>
            </a:stretch>
          </p:blipFill>
          <p:spPr>
            <a:xfrm>
              <a:off x="1394148" y="2527876"/>
              <a:ext cx="6242594" cy="2215575"/>
            </a:xfrm>
            <a:prstGeom prst="rect">
              <a:avLst/>
            </a:prstGeom>
          </p:spPr>
        </p:pic>
        <p:sp>
          <p:nvSpPr>
            <p:cNvPr id="3" name="Rectangle 2"/>
            <p:cNvSpPr/>
            <p:nvPr/>
          </p:nvSpPr>
          <p:spPr bwMode="auto">
            <a:xfrm>
              <a:off x="1600201" y="2457450"/>
              <a:ext cx="6173390" cy="514350"/>
            </a:xfrm>
            <a:prstGeom prst="rect">
              <a:avLst/>
            </a:prstGeom>
            <a:noFill/>
            <a:ln w="19050" cap="flat" cmpd="sng" algn="ctr">
              <a:solidFill>
                <a:srgbClr val="00206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latin typeface="Arial" charset="0"/>
              </a:endParaRPr>
            </a:p>
          </p:txBody>
        </p:sp>
        <p:sp>
          <p:nvSpPr>
            <p:cNvPr id="9" name="Rectangle 8"/>
            <p:cNvSpPr/>
            <p:nvPr/>
          </p:nvSpPr>
          <p:spPr bwMode="auto">
            <a:xfrm>
              <a:off x="1428750" y="2971800"/>
              <a:ext cx="400051" cy="1771651"/>
            </a:xfrm>
            <a:prstGeom prst="rect">
              <a:avLst/>
            </a:prstGeom>
            <a:noFill/>
            <a:ln w="19050" cap="flat" cmpd="sng" algn="ctr">
              <a:solidFill>
                <a:srgbClr val="00206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latin typeface="Arial" charset="0"/>
              </a:endParaRPr>
            </a:p>
          </p:txBody>
        </p:sp>
        <p:sp>
          <p:nvSpPr>
            <p:cNvPr id="12" name="Rectangle 11"/>
            <p:cNvSpPr/>
            <p:nvPr/>
          </p:nvSpPr>
          <p:spPr bwMode="auto">
            <a:xfrm>
              <a:off x="5086350" y="2971800"/>
              <a:ext cx="1314450" cy="285751"/>
            </a:xfrm>
            <a:prstGeom prst="rect">
              <a:avLst/>
            </a:prstGeom>
            <a:noFill/>
            <a:ln w="19050" cap="flat" cmpd="sng" algn="ctr">
              <a:solidFill>
                <a:srgbClr val="00206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rtlCol="0" anchor="t" anchorCtr="0" compatLnSpc="1">
              <a:prstTxWarp prst="textNoShape">
                <a:avLst/>
              </a:prstTxWarp>
            </a:bodyPr>
            <a:lstStyle/>
            <a:p>
              <a:pPr defTabSz="685800" fontAlgn="base">
                <a:lnSpc>
                  <a:spcPct val="110000"/>
                </a:lnSpc>
                <a:spcBef>
                  <a:spcPct val="20000"/>
                </a:spcBef>
                <a:spcAft>
                  <a:spcPct val="0"/>
                </a:spcAft>
                <a:buClr>
                  <a:srgbClr val="3367CD"/>
                </a:buClr>
              </a:pPr>
              <a:endParaRPr lang="en-US" sz="1200">
                <a:latin typeface="Arial" charset="0"/>
              </a:endParaRPr>
            </a:p>
          </p:txBody>
        </p:sp>
      </p:grpSp>
      <p:sp>
        <p:nvSpPr>
          <p:cNvPr id="4" name="Titre 3">
            <a:extLst>
              <a:ext uri="{FF2B5EF4-FFF2-40B4-BE49-F238E27FC236}">
                <a16:creationId xmlns:a16="http://schemas.microsoft.com/office/drawing/2014/main" id="{1C3A5FCD-7517-D54E-B00E-65C9786FB2B2}"/>
              </a:ext>
            </a:extLst>
          </p:cNvPr>
          <p:cNvSpPr>
            <a:spLocks noGrp="1"/>
          </p:cNvSpPr>
          <p:nvPr>
            <p:ph type="title"/>
          </p:nvPr>
        </p:nvSpPr>
        <p:spPr/>
        <p:txBody>
          <a:bodyPr/>
          <a:lstStyle/>
          <a:p>
            <a:r>
              <a:rPr lang="en-US" dirty="0"/>
              <a:t>APQP at </a:t>
            </a:r>
            <a:r>
              <a:rPr lang="en-US" dirty="0" err="1"/>
              <a:t>Camso</a:t>
            </a:r>
            <a:endParaRPr lang="fr-FR" dirty="0"/>
          </a:p>
        </p:txBody>
      </p:sp>
      <p:sp>
        <p:nvSpPr>
          <p:cNvPr id="5" name="Espace réservé du contenu 4">
            <a:extLst>
              <a:ext uri="{FF2B5EF4-FFF2-40B4-BE49-F238E27FC236}">
                <a16:creationId xmlns:a16="http://schemas.microsoft.com/office/drawing/2014/main" id="{A337B943-E3B7-B247-A2BA-D673213B723D}"/>
              </a:ext>
            </a:extLst>
          </p:cNvPr>
          <p:cNvSpPr>
            <a:spLocks noGrp="1"/>
          </p:cNvSpPr>
          <p:nvPr>
            <p:ph sz="quarter" idx="12"/>
          </p:nvPr>
        </p:nvSpPr>
        <p:spPr>
          <a:xfrm>
            <a:off x="457200" y="1541035"/>
            <a:ext cx="3291866" cy="3053588"/>
          </a:xfrm>
        </p:spPr>
        <p:txBody>
          <a:bodyPr>
            <a:normAutofit/>
          </a:bodyPr>
          <a:lstStyle/>
          <a:p>
            <a:r>
              <a:rPr lang="fr-FR" sz="1600" dirty="0"/>
              <a:t>PDP: Product </a:t>
            </a:r>
            <a:r>
              <a:rPr lang="fr-FR" sz="1600" dirty="0" err="1"/>
              <a:t>Development</a:t>
            </a:r>
            <a:r>
              <a:rPr lang="fr-FR" sz="1600" dirty="0"/>
              <a:t> </a:t>
            </a:r>
            <a:r>
              <a:rPr lang="fr-FR" sz="1600" dirty="0" err="1"/>
              <a:t>Process</a:t>
            </a:r>
            <a:endParaRPr lang="en-US" sz="1600" dirty="0"/>
          </a:p>
          <a:p>
            <a:r>
              <a:rPr lang="en-US" sz="1600" dirty="0"/>
              <a:t>Same approach: Plan, Do, Check, Act</a:t>
            </a:r>
          </a:p>
          <a:p>
            <a:r>
              <a:rPr lang="en-US" sz="1600" dirty="0"/>
              <a:t>Phases: Portfolio, Project proposal, Feasibility… till Project Closure</a:t>
            </a:r>
          </a:p>
          <a:p>
            <a:r>
              <a:rPr lang="en-US" sz="1600" dirty="0"/>
              <a:t>Milestones: scope approval, tech solution approval…</a:t>
            </a:r>
          </a:p>
          <a:p>
            <a:r>
              <a:rPr lang="fr-FR" sz="1600" dirty="0" err="1"/>
              <a:t>Roles</a:t>
            </a:r>
            <a:r>
              <a:rPr lang="fr-FR" sz="1600" dirty="0"/>
              <a:t> and </a:t>
            </a:r>
            <a:r>
              <a:rPr lang="fr-FR" sz="1600" dirty="0" err="1"/>
              <a:t>Responsibilities</a:t>
            </a:r>
            <a:r>
              <a:rPr lang="fr-FR" sz="1600" dirty="0"/>
              <a:t>: </a:t>
            </a:r>
            <a:r>
              <a:rPr lang="fr-FR" sz="1600" dirty="0" err="1"/>
              <a:t>deliverables</a:t>
            </a:r>
            <a:r>
              <a:rPr lang="fr-FR" sz="1600" dirty="0"/>
              <a:t> per </a:t>
            </a:r>
            <a:r>
              <a:rPr lang="fr-FR" sz="1600" dirty="0" err="1"/>
              <a:t>project</a:t>
            </a:r>
            <a:r>
              <a:rPr lang="fr-FR" sz="1600" dirty="0"/>
              <a:t> </a:t>
            </a:r>
            <a:r>
              <a:rPr lang="fr-FR" sz="1600" dirty="0" err="1"/>
              <a:t>function</a:t>
            </a:r>
            <a:endParaRPr lang="en-US" sz="1600" dirty="0"/>
          </a:p>
          <a:p>
            <a:endParaRPr lang="fr-FR" sz="1600" dirty="0"/>
          </a:p>
        </p:txBody>
      </p:sp>
      <p:sp>
        <p:nvSpPr>
          <p:cNvPr id="10" name="Espace réservé du pied de page 9">
            <a:extLst>
              <a:ext uri="{FF2B5EF4-FFF2-40B4-BE49-F238E27FC236}">
                <a16:creationId xmlns:a16="http://schemas.microsoft.com/office/drawing/2014/main" id="{91DD15DF-7067-A943-B1B2-BF867AB791B5}"/>
              </a:ext>
            </a:extLst>
          </p:cNvPr>
          <p:cNvSpPr>
            <a:spLocks noGrp="1"/>
          </p:cNvSpPr>
          <p:nvPr>
            <p:ph type="ftr" sz="quarter" idx="10"/>
          </p:nvPr>
        </p:nvSpPr>
        <p:spPr/>
        <p:txBody>
          <a:bodyPr/>
          <a:lstStyle/>
          <a:p>
            <a:r>
              <a:rPr lang="fr-FR">
                <a:solidFill>
                  <a:srgbClr val="000000"/>
                </a:solidFill>
              </a:rPr>
              <a:t>Camso 2019</a:t>
            </a:r>
            <a:endParaRPr lang="fr-FR" dirty="0">
              <a:solidFill>
                <a:srgbClr val="000000"/>
              </a:solidFill>
            </a:endParaRPr>
          </a:p>
        </p:txBody>
      </p:sp>
      <p:sp>
        <p:nvSpPr>
          <p:cNvPr id="11" name="Espace réservé du numéro de diapositive 10">
            <a:extLst>
              <a:ext uri="{FF2B5EF4-FFF2-40B4-BE49-F238E27FC236}">
                <a16:creationId xmlns:a16="http://schemas.microsoft.com/office/drawing/2014/main" id="{64FF8CE8-64CC-5547-A3EE-931ADD65EB6E}"/>
              </a:ext>
            </a:extLst>
          </p:cNvPr>
          <p:cNvSpPr>
            <a:spLocks noGrp="1"/>
          </p:cNvSpPr>
          <p:nvPr>
            <p:ph type="sldNum" sz="quarter" idx="11"/>
          </p:nvPr>
        </p:nvSpPr>
        <p:spPr/>
        <p:txBody>
          <a:bodyPr/>
          <a:lstStyle/>
          <a:p>
            <a:fld id="{4E950855-28E0-B842-9330-3B380073FD02}" type="slidenum">
              <a:rPr lang="fr-FR" smtClean="0"/>
              <a:pPr/>
              <a:t>4</a:t>
            </a:fld>
            <a:endParaRPr lang="fr-FR" dirty="0"/>
          </a:p>
        </p:txBody>
      </p:sp>
    </p:spTree>
    <p:extLst>
      <p:ext uri="{BB962C8B-B14F-4D97-AF65-F5344CB8AC3E}">
        <p14:creationId xmlns:p14="http://schemas.microsoft.com/office/powerpoint/2010/main" val="3859506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APQP Background</a:t>
            </a:r>
            <a:endParaRPr lang="en-US" dirty="0"/>
          </a:p>
        </p:txBody>
      </p:sp>
      <p:sp>
        <p:nvSpPr>
          <p:cNvPr id="8" name="Footer Placeholder 7"/>
          <p:cNvSpPr>
            <a:spLocks noGrp="1"/>
          </p:cNvSpPr>
          <p:nvPr>
            <p:ph type="ftr" sz="quarter" idx="10"/>
          </p:nvPr>
        </p:nvSpPr>
        <p:spPr/>
        <p:txBody>
          <a:bodyPr/>
          <a:lstStyle/>
          <a:p>
            <a:r>
              <a:rPr lang="fr-FR"/>
              <a:t>Camso 2019</a:t>
            </a:r>
            <a:endParaRPr lang="fr-FR" dirty="0"/>
          </a:p>
        </p:txBody>
      </p:sp>
      <p:sp>
        <p:nvSpPr>
          <p:cNvPr id="5" name="Content Placeholder 4"/>
          <p:cNvSpPr>
            <a:spLocks noGrp="1"/>
          </p:cNvSpPr>
          <p:nvPr>
            <p:ph sz="quarter" idx="12"/>
          </p:nvPr>
        </p:nvSpPr>
        <p:spPr/>
        <p:txBody>
          <a:bodyPr>
            <a:normAutofit fontScale="92500" lnSpcReduction="20000"/>
          </a:bodyPr>
          <a:lstStyle/>
          <a:p>
            <a:r>
              <a:rPr lang="en-US" dirty="0"/>
              <a:t>Automotive and Non Automotive industries challenges:</a:t>
            </a:r>
          </a:p>
          <a:p>
            <a:pPr lvl="1"/>
            <a:r>
              <a:rPr lang="en-US" dirty="0"/>
              <a:t>Innovation, product complexity</a:t>
            </a:r>
          </a:p>
          <a:p>
            <a:pPr lvl="1"/>
            <a:r>
              <a:rPr lang="en-US" dirty="0"/>
              <a:t>Reduce NPD times (Time to Market!)</a:t>
            </a:r>
          </a:p>
          <a:p>
            <a:pPr lvl="1"/>
            <a:r>
              <a:rPr lang="en-US" dirty="0"/>
              <a:t>Complicated Supply chain (Global presence)</a:t>
            </a:r>
          </a:p>
          <a:p>
            <a:pPr lvl="1"/>
            <a:r>
              <a:rPr lang="en-US" dirty="0"/>
              <a:t>Increasing customer and quality requirements (Zero Defect!)</a:t>
            </a:r>
          </a:p>
          <a:p>
            <a:r>
              <a:rPr lang="en-US" dirty="0"/>
              <a:t>Solution:</a:t>
            </a:r>
          </a:p>
          <a:p>
            <a:pPr lvl="1"/>
            <a:r>
              <a:rPr lang="en-US" dirty="0"/>
              <a:t>Ford, GM, Chrysler APQP Task Force jointly developed in the late 80’s to standardize their respective supplier quality systems.</a:t>
            </a:r>
          </a:p>
          <a:p>
            <a:r>
              <a:rPr lang="en-US" dirty="0"/>
              <a:t>Continuous Improvement:</a:t>
            </a:r>
          </a:p>
          <a:p>
            <a:pPr lvl="1"/>
            <a:r>
              <a:rPr lang="en-US" dirty="0"/>
              <a:t>Many industries outside the Automotive industry have embraced the AIAG APQP process to achieve similar benefits </a:t>
            </a:r>
          </a:p>
        </p:txBody>
      </p:sp>
    </p:spTree>
    <p:extLst>
      <p:ext uri="{BB962C8B-B14F-4D97-AF65-F5344CB8AC3E}">
        <p14:creationId xmlns:p14="http://schemas.microsoft.com/office/powerpoint/2010/main" val="3502507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7D07C0C4-4E03-274F-AC57-725E66793A9E}"/>
              </a:ext>
            </a:extLst>
          </p:cNvPr>
          <p:cNvSpPr>
            <a:spLocks noGrp="1"/>
          </p:cNvSpPr>
          <p:nvPr>
            <p:ph type="title"/>
          </p:nvPr>
        </p:nvSpPr>
        <p:spPr/>
        <p:txBody>
          <a:bodyPr/>
          <a:lstStyle/>
          <a:p>
            <a:r>
              <a:rPr lang="en-US" dirty="0"/>
              <a:t>APQP – timing chart and phases - AIAG</a:t>
            </a:r>
            <a:endParaRPr lang="fr-FR" dirty="0"/>
          </a:p>
        </p:txBody>
      </p:sp>
      <p:sp>
        <p:nvSpPr>
          <p:cNvPr id="3" name="Footer Placeholder 2"/>
          <p:cNvSpPr>
            <a:spLocks noGrp="1"/>
          </p:cNvSpPr>
          <p:nvPr>
            <p:ph type="ftr" sz="quarter" idx="10"/>
          </p:nvPr>
        </p:nvSpPr>
        <p:spPr/>
        <p:txBody>
          <a:bodyPr/>
          <a:lstStyle/>
          <a:p>
            <a:r>
              <a:rPr lang="fr-FR"/>
              <a:t>Camso 2019</a:t>
            </a:r>
            <a:endParaRPr lang="fr-FR" dirty="0"/>
          </a:p>
        </p:txBody>
      </p:sp>
      <p:sp>
        <p:nvSpPr>
          <p:cNvPr id="6" name="Espace réservé du contenu 5">
            <a:extLst>
              <a:ext uri="{FF2B5EF4-FFF2-40B4-BE49-F238E27FC236}">
                <a16:creationId xmlns:a16="http://schemas.microsoft.com/office/drawing/2014/main" id="{E27A3CEF-0D83-E64F-ADC1-D3F80C95381F}"/>
              </a:ext>
            </a:extLst>
          </p:cNvPr>
          <p:cNvSpPr>
            <a:spLocks noGrp="1"/>
          </p:cNvSpPr>
          <p:nvPr>
            <p:ph sz="quarter" idx="12"/>
          </p:nvPr>
        </p:nvSpPr>
        <p:spPr>
          <a:xfrm>
            <a:off x="457200" y="1541035"/>
            <a:ext cx="3754760" cy="3053588"/>
          </a:xfrm>
        </p:spPr>
        <p:txBody>
          <a:bodyPr>
            <a:normAutofit fontScale="92500"/>
          </a:bodyPr>
          <a:lstStyle/>
          <a:p>
            <a:r>
              <a:rPr lang="en-US" dirty="0"/>
              <a:t>The Advanced Product Quality Planning process consists of four phases and five major activities and has some 20+ supporting tools (e.g. DFMEA, PFMEA, CTQ, Special Characteristics, Control Plan, SPC) along with ongoing feedback assessment and corrective action.</a:t>
            </a:r>
          </a:p>
          <a:p>
            <a:endParaRPr lang="fr-FR" dirty="0"/>
          </a:p>
        </p:txBody>
      </p:sp>
      <p:pic>
        <p:nvPicPr>
          <p:cNvPr id="2" name="Image 1"/>
          <p:cNvPicPr>
            <a:picLocks noChangeAspect="1"/>
          </p:cNvPicPr>
          <p:nvPr/>
        </p:nvPicPr>
        <p:blipFill>
          <a:blip r:embed="rId3"/>
          <a:stretch>
            <a:fillRect/>
          </a:stretch>
        </p:blipFill>
        <p:spPr>
          <a:xfrm>
            <a:off x="4432501" y="1533872"/>
            <a:ext cx="4254297" cy="2838078"/>
          </a:xfrm>
          <a:prstGeom prst="rect">
            <a:avLst/>
          </a:prstGeom>
        </p:spPr>
      </p:pic>
      <p:sp>
        <p:nvSpPr>
          <p:cNvPr id="10" name="Espace réservé du numéro de diapositive 9">
            <a:extLst>
              <a:ext uri="{FF2B5EF4-FFF2-40B4-BE49-F238E27FC236}">
                <a16:creationId xmlns:a16="http://schemas.microsoft.com/office/drawing/2014/main" id="{C98B5530-E453-814C-AA00-850A6AAB631B}"/>
              </a:ext>
            </a:extLst>
          </p:cNvPr>
          <p:cNvSpPr>
            <a:spLocks noGrp="1"/>
          </p:cNvSpPr>
          <p:nvPr>
            <p:ph type="sldNum" sz="quarter" idx="11"/>
          </p:nvPr>
        </p:nvSpPr>
        <p:spPr/>
        <p:txBody>
          <a:bodyPr/>
          <a:lstStyle/>
          <a:p>
            <a:fld id="{4E950855-28E0-B842-9330-3B380073FD02}" type="slidenum">
              <a:rPr lang="fr-FR" smtClean="0"/>
              <a:pPr/>
              <a:t>6</a:t>
            </a:fld>
            <a:endParaRPr lang="fr-FR" dirty="0"/>
          </a:p>
        </p:txBody>
      </p:sp>
    </p:spTree>
    <p:extLst>
      <p:ext uri="{BB962C8B-B14F-4D97-AF65-F5344CB8AC3E}">
        <p14:creationId xmlns:p14="http://schemas.microsoft.com/office/powerpoint/2010/main" val="235726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2240904" y="1859581"/>
            <a:ext cx="2949032" cy="1426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Voice of the Customer</a:t>
            </a:r>
          </a:p>
          <a:p>
            <a:pPr marL="628650" lvl="1" indent="-285750" eaLnBrk="0" hangingPunct="0">
              <a:buClr>
                <a:srgbClr val="0067C6"/>
              </a:buClr>
              <a:buFont typeface="Wingdings" pitchFamily="2" charset="2"/>
              <a:buChar char="§"/>
            </a:pPr>
            <a:r>
              <a:rPr lang="en-US" sz="1350" dirty="0">
                <a:solidFill>
                  <a:srgbClr val="292929"/>
                </a:solidFill>
              </a:rPr>
              <a:t>Market Research (</a:t>
            </a:r>
            <a:r>
              <a:rPr lang="en-US" sz="1350" dirty="0" err="1">
                <a:solidFill>
                  <a:srgbClr val="292929"/>
                </a:solidFill>
              </a:rPr>
              <a:t>ie</a:t>
            </a:r>
            <a:r>
              <a:rPr lang="en-US" sz="1350" dirty="0">
                <a:solidFill>
                  <a:srgbClr val="292929"/>
                </a:solidFill>
              </a:rPr>
              <a:t> IHS </a:t>
            </a:r>
            <a:r>
              <a:rPr lang="en-US" sz="1350" dirty="0" err="1">
                <a:solidFill>
                  <a:srgbClr val="292929"/>
                </a:solidFill>
              </a:rPr>
              <a:t>Markit</a:t>
            </a:r>
            <a:r>
              <a:rPr lang="en-US" sz="1350" dirty="0">
                <a:solidFill>
                  <a:srgbClr val="292929"/>
                </a:solidFill>
              </a:rPr>
              <a:t>)</a:t>
            </a:r>
          </a:p>
          <a:p>
            <a:pPr marL="628650" lvl="1" indent="-285750" eaLnBrk="0" hangingPunct="0">
              <a:buClr>
                <a:srgbClr val="0067C6"/>
              </a:buClr>
              <a:buFont typeface="Wingdings" pitchFamily="2" charset="2"/>
              <a:buChar char="§"/>
            </a:pPr>
            <a:r>
              <a:rPr lang="en-US" sz="1350" dirty="0">
                <a:solidFill>
                  <a:srgbClr val="292929"/>
                </a:solidFill>
              </a:rPr>
              <a:t>Historical Warranty and Quality Information</a:t>
            </a:r>
          </a:p>
          <a:p>
            <a:pPr marL="628650" lvl="1" indent="-285750" eaLnBrk="0" hangingPunct="0">
              <a:buClr>
                <a:srgbClr val="0067C6"/>
              </a:buClr>
              <a:buFont typeface="Wingdings" pitchFamily="2" charset="2"/>
              <a:buChar char="§"/>
            </a:pPr>
            <a:r>
              <a:rPr lang="en-US" sz="1350" dirty="0">
                <a:solidFill>
                  <a:srgbClr val="292929"/>
                </a:solidFill>
              </a:rPr>
              <a:t>Team Experience</a:t>
            </a:r>
          </a:p>
          <a:p>
            <a:pPr marL="285750" indent="-285750" eaLnBrk="0" hangingPunct="0">
              <a:buClr>
                <a:srgbClr val="0067C6"/>
              </a:buClr>
              <a:buFont typeface="Wingdings" pitchFamily="2" charset="2"/>
              <a:buChar char="§"/>
            </a:pPr>
            <a:r>
              <a:rPr lang="en-US" sz="1350" dirty="0">
                <a:solidFill>
                  <a:srgbClr val="292929"/>
                </a:solidFill>
              </a:rPr>
              <a:t>Business Plan/Marketing Strategy</a:t>
            </a:r>
          </a:p>
          <a:p>
            <a:pPr marL="285750" indent="-285750" eaLnBrk="0" hangingPunct="0">
              <a:buClr>
                <a:srgbClr val="0067C6"/>
              </a:buClr>
              <a:buFont typeface="Wingdings" pitchFamily="2" charset="2"/>
              <a:buChar char="§"/>
            </a:pPr>
            <a:r>
              <a:rPr lang="en-US" sz="1350" dirty="0">
                <a:solidFill>
                  <a:srgbClr val="292929"/>
                </a:solidFill>
              </a:rPr>
              <a:t>Product/Process Benchmark Data</a:t>
            </a:r>
          </a:p>
          <a:p>
            <a:pPr marL="285750" indent="-285750" eaLnBrk="0" hangingPunct="0">
              <a:buClr>
                <a:srgbClr val="0067C6"/>
              </a:buClr>
              <a:buFont typeface="Wingdings" pitchFamily="2" charset="2"/>
              <a:buChar char="§"/>
            </a:pPr>
            <a:r>
              <a:rPr lang="en-US" sz="1350" dirty="0">
                <a:solidFill>
                  <a:srgbClr val="292929"/>
                </a:solidFill>
              </a:rPr>
              <a:t>Product/Process Assumptions</a:t>
            </a:r>
          </a:p>
          <a:p>
            <a:pPr marL="285750" indent="-285750" eaLnBrk="0" hangingPunct="0">
              <a:buClr>
                <a:srgbClr val="0067C6"/>
              </a:buClr>
              <a:buFont typeface="Wingdings" pitchFamily="2" charset="2"/>
              <a:buChar char="§"/>
            </a:pPr>
            <a:r>
              <a:rPr lang="en-US" sz="1350" dirty="0">
                <a:solidFill>
                  <a:srgbClr val="292929"/>
                </a:solidFill>
              </a:rPr>
              <a:t>Product Reliability Studies</a:t>
            </a:r>
          </a:p>
          <a:p>
            <a:pPr marL="285750" indent="-285750" eaLnBrk="0" hangingPunct="0">
              <a:buClr>
                <a:srgbClr val="0067C6"/>
              </a:buClr>
              <a:buFont typeface="Wingdings" pitchFamily="2" charset="2"/>
              <a:buChar char="§"/>
            </a:pPr>
            <a:r>
              <a:rPr lang="en-US" sz="1350" dirty="0">
                <a:solidFill>
                  <a:srgbClr val="292929"/>
                </a:solidFill>
              </a:rPr>
              <a:t>Customer Inputs</a:t>
            </a:r>
          </a:p>
          <a:p>
            <a:pPr marL="285750" indent="-285750" eaLnBrk="0" hangingPunct="0">
              <a:buClr>
                <a:srgbClr val="0067C6"/>
              </a:buClr>
              <a:buFont typeface="Wingdings" pitchFamily="2" charset="2"/>
              <a:buChar char="§"/>
            </a:pPr>
            <a:endParaRPr lang="en-US" sz="1350" dirty="0">
              <a:solidFill>
                <a:srgbClr val="292929"/>
              </a:solidFill>
            </a:endParaRPr>
          </a:p>
        </p:txBody>
      </p:sp>
      <p:sp>
        <p:nvSpPr>
          <p:cNvPr id="14340" name="Rectangle 2"/>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grpSp>
        <p:nvGrpSpPr>
          <p:cNvPr id="14341" name="Group 2"/>
          <p:cNvGrpSpPr>
            <a:grpSpLocks/>
          </p:cNvGrpSpPr>
          <p:nvPr/>
        </p:nvGrpSpPr>
        <p:grpSpPr bwMode="auto">
          <a:xfrm>
            <a:off x="522085" y="1319213"/>
            <a:ext cx="1510190" cy="1873374"/>
            <a:chOff x="150268" y="1219034"/>
            <a:chExt cx="2211932" cy="2743366"/>
          </a:xfrm>
        </p:grpSpPr>
        <p:pic>
          <p:nvPicPr>
            <p:cNvPr id="14348" name="Picture 1"/>
            <p:cNvPicPr>
              <a:picLocks noChangeAspect="1"/>
            </p:cNvPicPr>
            <p:nvPr/>
          </p:nvPicPr>
          <p:blipFill>
            <a:blip r:embed="rId3" cstate="email">
              <a:extLst>
                <a:ext uri="{28A0092B-C50C-407E-A947-70E740481C1C}">
                  <a14:useLocalDpi xmlns:a14="http://schemas.microsoft.com/office/drawing/2010/main" val="0"/>
                </a:ext>
              </a:extLst>
            </a:blip>
            <a:srcRect r="52425" b="4843"/>
            <a:stretch>
              <a:fillRect/>
            </a:stretch>
          </p:blipFill>
          <p:spPr bwMode="auto">
            <a:xfrm>
              <a:off x="150268" y="1219034"/>
              <a:ext cx="2211932" cy="2743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bwMode="auto">
            <a:xfrm>
              <a:off x="228074" y="1253961"/>
              <a:ext cx="876516" cy="2708439"/>
            </a:xfrm>
            <a:prstGeom prst="rect">
              <a:avLst/>
            </a:prstGeom>
            <a:solidFill>
              <a:schemeClr val="tx2">
                <a:lumMod val="40000"/>
                <a:lumOff val="60000"/>
                <a:alpha val="63000"/>
              </a:schemeClr>
            </a:solidFill>
            <a:ln>
              <a:noFill/>
            </a:ln>
            <a:effectLst/>
            <a:extLst/>
          </p:spPr>
          <p:txBody>
            <a:bodyPr/>
            <a:lstStyle/>
            <a:p>
              <a:pPr>
                <a:defRPr/>
              </a:pPr>
              <a:endParaRPr lang="en-US" sz="1350">
                <a:latin typeface="Arial" charset="0"/>
              </a:endParaRPr>
            </a:p>
          </p:txBody>
        </p:sp>
      </p:grpSp>
      <p:sp>
        <p:nvSpPr>
          <p:cNvPr id="14342" name="Rectangle 11"/>
          <p:cNvSpPr>
            <a:spLocks noChangeArrowheads="1"/>
          </p:cNvSpPr>
          <p:nvPr/>
        </p:nvSpPr>
        <p:spPr bwMode="auto">
          <a:xfrm>
            <a:off x="5189935" y="1319213"/>
            <a:ext cx="285750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endParaRPr lang="en-US" sz="1350">
              <a:solidFill>
                <a:srgbClr val="292929"/>
              </a:solidFill>
            </a:endParaRPr>
          </a:p>
        </p:txBody>
      </p:sp>
      <p:sp>
        <p:nvSpPr>
          <p:cNvPr id="14343" name="Rectangle 12"/>
          <p:cNvSpPr>
            <a:spLocks noChangeArrowheads="1"/>
          </p:cNvSpPr>
          <p:nvPr/>
        </p:nvSpPr>
        <p:spPr bwMode="auto">
          <a:xfrm>
            <a:off x="5956063" y="1859581"/>
            <a:ext cx="2666628" cy="1096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Design Goals</a:t>
            </a:r>
          </a:p>
          <a:p>
            <a:pPr marL="285750" indent="-285750" eaLnBrk="0" hangingPunct="0">
              <a:buClr>
                <a:srgbClr val="0067C6"/>
              </a:buClr>
              <a:buFont typeface="Wingdings" pitchFamily="2" charset="2"/>
              <a:buChar char="§"/>
            </a:pPr>
            <a:r>
              <a:rPr lang="en-US" sz="1350" dirty="0">
                <a:solidFill>
                  <a:srgbClr val="292929"/>
                </a:solidFill>
              </a:rPr>
              <a:t>Reliability &amp; Quality goals</a:t>
            </a:r>
          </a:p>
          <a:p>
            <a:pPr marL="285750" indent="-285750" eaLnBrk="0" hangingPunct="0">
              <a:buClr>
                <a:srgbClr val="0067C6"/>
              </a:buClr>
              <a:buFont typeface="Wingdings" pitchFamily="2" charset="2"/>
              <a:buChar char="§"/>
            </a:pPr>
            <a:r>
              <a:rPr lang="en-US" sz="1350" dirty="0">
                <a:solidFill>
                  <a:srgbClr val="292929"/>
                </a:solidFill>
              </a:rPr>
              <a:t>CONC targets</a:t>
            </a:r>
          </a:p>
          <a:p>
            <a:pPr marL="285750" indent="-285750" eaLnBrk="0" hangingPunct="0">
              <a:buClr>
                <a:srgbClr val="0067C6"/>
              </a:buClr>
              <a:buFont typeface="Wingdings" pitchFamily="2" charset="2"/>
              <a:buChar char="§"/>
            </a:pPr>
            <a:r>
              <a:rPr lang="en-US" sz="1350" dirty="0">
                <a:solidFill>
                  <a:srgbClr val="292929"/>
                </a:solidFill>
              </a:rPr>
              <a:t>Preliminary Bill of Materials</a:t>
            </a:r>
          </a:p>
          <a:p>
            <a:pPr marL="285750" indent="-285750" eaLnBrk="0" hangingPunct="0">
              <a:buClr>
                <a:srgbClr val="0067C6"/>
              </a:buClr>
              <a:buFont typeface="Wingdings" pitchFamily="2" charset="2"/>
              <a:buChar char="§"/>
            </a:pPr>
            <a:r>
              <a:rPr lang="en-US" sz="1350" dirty="0">
                <a:solidFill>
                  <a:srgbClr val="292929"/>
                </a:solidFill>
              </a:rPr>
              <a:t>Preliminary Process Flow Chart</a:t>
            </a:r>
          </a:p>
          <a:p>
            <a:pPr marL="285750" indent="-285750" eaLnBrk="0" hangingPunct="0">
              <a:buClr>
                <a:srgbClr val="0067C6"/>
              </a:buClr>
              <a:buFont typeface="Wingdings" pitchFamily="2" charset="2"/>
              <a:buChar char="§"/>
            </a:pPr>
            <a:r>
              <a:rPr lang="en-US" sz="1350" dirty="0">
                <a:solidFill>
                  <a:srgbClr val="292929"/>
                </a:solidFill>
              </a:rPr>
              <a:t>Preliminary list of Special Product and Process Characteristics</a:t>
            </a:r>
          </a:p>
          <a:p>
            <a:pPr marL="285750" indent="-285750" eaLnBrk="0" hangingPunct="0">
              <a:buClr>
                <a:srgbClr val="0067C6"/>
              </a:buClr>
              <a:buFont typeface="Wingdings" pitchFamily="2" charset="2"/>
              <a:buChar char="§"/>
            </a:pPr>
            <a:r>
              <a:rPr lang="en-US" sz="1350" dirty="0">
                <a:solidFill>
                  <a:srgbClr val="292929"/>
                </a:solidFill>
              </a:rPr>
              <a:t>Product Assurance Plan</a:t>
            </a:r>
          </a:p>
          <a:p>
            <a:pPr marL="285750" indent="-285750" eaLnBrk="0" hangingPunct="0">
              <a:buClr>
                <a:srgbClr val="0067C6"/>
              </a:buClr>
              <a:buFont typeface="Wingdings" pitchFamily="2" charset="2"/>
              <a:buChar char="§"/>
            </a:pPr>
            <a:r>
              <a:rPr lang="en-US" sz="1350" dirty="0">
                <a:solidFill>
                  <a:srgbClr val="292929"/>
                </a:solidFill>
              </a:rPr>
              <a:t>Management Support</a:t>
            </a:r>
          </a:p>
        </p:txBody>
      </p:sp>
      <p:sp>
        <p:nvSpPr>
          <p:cNvPr id="14344" name="Rectangle 13"/>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a:solidFill>
                  <a:srgbClr val="292929"/>
                </a:solidFill>
              </a:rPr>
              <a:t>OUTPUTS:</a:t>
            </a:r>
          </a:p>
        </p:txBody>
      </p:sp>
      <p:sp>
        <p:nvSpPr>
          <p:cNvPr id="10249" name="Rectangle 3"/>
          <p:cNvSpPr>
            <a:spLocks noChangeArrowheads="1"/>
          </p:cNvSpPr>
          <p:nvPr/>
        </p:nvSpPr>
        <p:spPr bwMode="auto">
          <a:xfrm>
            <a:off x="522085" y="3334090"/>
            <a:ext cx="1673651" cy="1326847"/>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US" sz="1350" b="1" dirty="0">
                <a:solidFill>
                  <a:schemeClr val="bg1"/>
                </a:solidFill>
              </a:rPr>
              <a:t>Assure that customer needs and expectations are clearly understood and assessed</a:t>
            </a:r>
          </a:p>
        </p:txBody>
      </p:sp>
      <p:sp>
        <p:nvSpPr>
          <p:cNvPr id="14346" name="Rectangle 15"/>
          <p:cNvSpPr>
            <a:spLocks noChangeArrowheads="1"/>
          </p:cNvSpPr>
          <p:nvPr/>
        </p:nvSpPr>
        <p:spPr bwMode="auto">
          <a:xfrm>
            <a:off x="457201" y="4686813"/>
            <a:ext cx="33718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750" dirty="0">
                <a:cs typeface="Arial" pitchFamily="34" charset="0"/>
              </a:rPr>
              <a:t>* The inputs and outputs applicable to the process may vary according to the product process and customer needs and expectations. </a:t>
            </a:r>
          </a:p>
        </p:txBody>
      </p:sp>
      <p:sp>
        <p:nvSpPr>
          <p:cNvPr id="14" name="Right Arrow 13"/>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
        <p:nvSpPr>
          <p:cNvPr id="3" name="Titre 2">
            <a:extLst>
              <a:ext uri="{FF2B5EF4-FFF2-40B4-BE49-F238E27FC236}">
                <a16:creationId xmlns:a16="http://schemas.microsoft.com/office/drawing/2014/main" id="{18F640BD-C90A-694E-BEE0-67E61BE9568D}"/>
              </a:ext>
            </a:extLst>
          </p:cNvPr>
          <p:cNvSpPr>
            <a:spLocks noGrp="1"/>
          </p:cNvSpPr>
          <p:nvPr>
            <p:ph type="title"/>
          </p:nvPr>
        </p:nvSpPr>
        <p:spPr/>
        <p:txBody>
          <a:bodyPr/>
          <a:lstStyle/>
          <a:p>
            <a:r>
              <a:rPr lang="en-US" dirty="0"/>
              <a:t>Phase 1: Plan and Define Program</a:t>
            </a:r>
            <a:endParaRPr lang="fr-FR" dirty="0"/>
          </a:p>
        </p:txBody>
      </p:sp>
      <p:sp>
        <p:nvSpPr>
          <p:cNvPr id="2" name="Footer Placeholder 1"/>
          <p:cNvSpPr>
            <a:spLocks noGrp="1"/>
          </p:cNvSpPr>
          <p:nvPr>
            <p:ph type="ftr" sz="quarter" idx="10"/>
          </p:nvPr>
        </p:nvSpPr>
        <p:spPr/>
        <p:txBody>
          <a:bodyPr/>
          <a:lstStyle/>
          <a:p>
            <a:r>
              <a:rPr lang="fr-FR"/>
              <a:t>Camso 2019</a:t>
            </a:r>
            <a:endParaRPr lang="fr-FR" dirty="0"/>
          </a:p>
        </p:txBody>
      </p:sp>
      <p:sp>
        <p:nvSpPr>
          <p:cNvPr id="9" name="Espace réservé du numéro de diapositive 8">
            <a:extLst>
              <a:ext uri="{FF2B5EF4-FFF2-40B4-BE49-F238E27FC236}">
                <a16:creationId xmlns:a16="http://schemas.microsoft.com/office/drawing/2014/main" id="{C7D011C2-80D8-354B-8927-312130F96304}"/>
              </a:ext>
            </a:extLst>
          </p:cNvPr>
          <p:cNvSpPr>
            <a:spLocks noGrp="1"/>
          </p:cNvSpPr>
          <p:nvPr>
            <p:ph type="sldNum" sz="quarter" idx="11"/>
          </p:nvPr>
        </p:nvSpPr>
        <p:spPr/>
        <p:txBody>
          <a:bodyPr/>
          <a:lstStyle/>
          <a:p>
            <a:fld id="{4E950855-28E0-B842-9330-3B380073FD02}" type="slidenum">
              <a:rPr lang="fr-FR" smtClean="0"/>
              <a:pPr/>
              <a:t>7</a:t>
            </a:fld>
            <a:endParaRPr lang="fr-FR" dirty="0"/>
          </a:p>
        </p:txBody>
      </p:sp>
    </p:spTree>
    <p:extLst>
      <p:ext uri="{BB962C8B-B14F-4D97-AF65-F5344CB8AC3E}">
        <p14:creationId xmlns:p14="http://schemas.microsoft.com/office/powerpoint/2010/main" val="144473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5863207" y="1920119"/>
            <a:ext cx="2857500" cy="2994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Design Failure Mode and Effects Analysis (DFMEA)</a:t>
            </a:r>
          </a:p>
          <a:p>
            <a:pPr marL="285750" indent="-285750" eaLnBrk="0" hangingPunct="0">
              <a:buClr>
                <a:srgbClr val="0067C6"/>
              </a:buClr>
              <a:buFont typeface="Wingdings" pitchFamily="2" charset="2"/>
              <a:buChar char="§"/>
            </a:pPr>
            <a:r>
              <a:rPr lang="en-US" sz="1350" dirty="0">
                <a:solidFill>
                  <a:srgbClr val="292929"/>
                </a:solidFill>
              </a:rPr>
              <a:t>Design For Manufacturability and Assembly</a:t>
            </a:r>
          </a:p>
          <a:p>
            <a:pPr marL="285750" indent="-285750" eaLnBrk="0" hangingPunct="0">
              <a:buClr>
                <a:srgbClr val="0067C6"/>
              </a:buClr>
              <a:buFont typeface="Wingdings" pitchFamily="2" charset="2"/>
              <a:buChar char="§"/>
            </a:pPr>
            <a:r>
              <a:rPr lang="en-US" sz="1350" dirty="0">
                <a:solidFill>
                  <a:srgbClr val="292929"/>
                </a:solidFill>
              </a:rPr>
              <a:t>Design Verification</a:t>
            </a:r>
          </a:p>
          <a:p>
            <a:pPr marL="285750" indent="-285750" eaLnBrk="0" hangingPunct="0">
              <a:buClr>
                <a:srgbClr val="0067C6"/>
              </a:buClr>
              <a:buFont typeface="Wingdings" pitchFamily="2" charset="2"/>
              <a:buChar char="§"/>
            </a:pPr>
            <a:r>
              <a:rPr lang="en-US" sz="1350" dirty="0">
                <a:solidFill>
                  <a:srgbClr val="292929"/>
                </a:solidFill>
              </a:rPr>
              <a:t>Design Reviews</a:t>
            </a:r>
          </a:p>
          <a:p>
            <a:pPr marL="285750" indent="-285750" eaLnBrk="0" hangingPunct="0">
              <a:buClr>
                <a:srgbClr val="0067C6"/>
              </a:buClr>
              <a:buFont typeface="Wingdings" pitchFamily="2" charset="2"/>
              <a:buChar char="§"/>
            </a:pPr>
            <a:r>
              <a:rPr lang="en-US" sz="1350" dirty="0">
                <a:solidFill>
                  <a:srgbClr val="292929"/>
                </a:solidFill>
              </a:rPr>
              <a:t>Prototype Build – Control plan</a:t>
            </a:r>
          </a:p>
          <a:p>
            <a:pPr marL="285750" indent="-285750" eaLnBrk="0" hangingPunct="0">
              <a:buClr>
                <a:srgbClr val="0067C6"/>
              </a:buClr>
              <a:buFont typeface="Wingdings" pitchFamily="2" charset="2"/>
              <a:buChar char="§"/>
            </a:pPr>
            <a:r>
              <a:rPr lang="en-US" sz="1350" dirty="0">
                <a:solidFill>
                  <a:srgbClr val="292929"/>
                </a:solidFill>
              </a:rPr>
              <a:t>Engineering Drawings (Including Math Data)</a:t>
            </a:r>
          </a:p>
          <a:p>
            <a:pPr marL="285750" indent="-285750" eaLnBrk="0" hangingPunct="0">
              <a:buClr>
                <a:srgbClr val="0067C6"/>
              </a:buClr>
              <a:buFont typeface="Wingdings" pitchFamily="2" charset="2"/>
              <a:buChar char="§"/>
            </a:pPr>
            <a:r>
              <a:rPr lang="en-US" sz="1350" dirty="0">
                <a:solidFill>
                  <a:srgbClr val="292929"/>
                </a:solidFill>
              </a:rPr>
              <a:t>Engineering Specifications</a:t>
            </a:r>
          </a:p>
          <a:p>
            <a:pPr marL="285750" indent="-285750" eaLnBrk="0" hangingPunct="0">
              <a:buClr>
                <a:srgbClr val="0067C6"/>
              </a:buClr>
              <a:buFont typeface="Wingdings" pitchFamily="2" charset="2"/>
              <a:buChar char="§"/>
            </a:pPr>
            <a:r>
              <a:rPr lang="en-US" sz="1350" dirty="0">
                <a:solidFill>
                  <a:srgbClr val="292929"/>
                </a:solidFill>
              </a:rPr>
              <a:t>Material Specifications</a:t>
            </a:r>
          </a:p>
          <a:p>
            <a:pPr marL="285750" indent="-285750" eaLnBrk="0" hangingPunct="0">
              <a:buClr>
                <a:srgbClr val="0067C6"/>
              </a:buClr>
              <a:buFont typeface="Wingdings" pitchFamily="2" charset="2"/>
              <a:buChar char="§"/>
            </a:pPr>
            <a:r>
              <a:rPr lang="en-US" sz="1350" dirty="0">
                <a:solidFill>
                  <a:srgbClr val="292929"/>
                </a:solidFill>
              </a:rPr>
              <a:t>Drawing and Specification Changes</a:t>
            </a:r>
          </a:p>
        </p:txBody>
      </p:sp>
      <p:sp>
        <p:nvSpPr>
          <p:cNvPr id="17414" name="Rectangle 11"/>
          <p:cNvSpPr>
            <a:spLocks noChangeArrowheads="1"/>
          </p:cNvSpPr>
          <p:nvPr/>
        </p:nvSpPr>
        <p:spPr bwMode="auto">
          <a:xfrm>
            <a:off x="5189935" y="1319213"/>
            <a:ext cx="285750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endParaRPr lang="en-US" sz="1350">
              <a:solidFill>
                <a:srgbClr val="292929"/>
              </a:solidFill>
            </a:endParaRPr>
          </a:p>
        </p:txBody>
      </p:sp>
      <p:sp>
        <p:nvSpPr>
          <p:cNvPr id="17415" name="Rectangle 12"/>
          <p:cNvSpPr>
            <a:spLocks noChangeArrowheads="1"/>
          </p:cNvSpPr>
          <p:nvPr/>
        </p:nvSpPr>
        <p:spPr bwMode="auto">
          <a:xfrm>
            <a:off x="2598177" y="1957029"/>
            <a:ext cx="2495909" cy="2301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Design Goals</a:t>
            </a:r>
          </a:p>
          <a:p>
            <a:pPr marL="285750" indent="-285750" eaLnBrk="0" hangingPunct="0">
              <a:buClr>
                <a:srgbClr val="0067C6"/>
              </a:buClr>
              <a:buFont typeface="Wingdings" pitchFamily="2" charset="2"/>
              <a:buChar char="§"/>
            </a:pPr>
            <a:r>
              <a:rPr lang="en-US" sz="1350" dirty="0">
                <a:solidFill>
                  <a:srgbClr val="292929"/>
                </a:solidFill>
              </a:rPr>
              <a:t>Reliability &amp; Quality goals</a:t>
            </a:r>
          </a:p>
          <a:p>
            <a:pPr marL="285750" indent="-285750" eaLnBrk="0" hangingPunct="0">
              <a:buClr>
                <a:srgbClr val="0067C6"/>
              </a:buClr>
              <a:buFont typeface="Wingdings" pitchFamily="2" charset="2"/>
              <a:buChar char="§"/>
            </a:pPr>
            <a:r>
              <a:rPr lang="en-US" sz="1350" dirty="0">
                <a:solidFill>
                  <a:srgbClr val="292929"/>
                </a:solidFill>
              </a:rPr>
              <a:t>Preliminary Bill of Materials</a:t>
            </a:r>
          </a:p>
          <a:p>
            <a:pPr marL="285750" indent="-285750" eaLnBrk="0" hangingPunct="0">
              <a:buClr>
                <a:srgbClr val="0067C6"/>
              </a:buClr>
              <a:buFont typeface="Wingdings" pitchFamily="2" charset="2"/>
              <a:buChar char="§"/>
            </a:pPr>
            <a:r>
              <a:rPr lang="en-US" sz="1350" dirty="0">
                <a:solidFill>
                  <a:srgbClr val="292929"/>
                </a:solidFill>
              </a:rPr>
              <a:t>Preliminary Process Flow Chart</a:t>
            </a:r>
          </a:p>
          <a:p>
            <a:pPr marL="285750" indent="-285750" eaLnBrk="0" hangingPunct="0">
              <a:buClr>
                <a:srgbClr val="0067C6"/>
              </a:buClr>
              <a:buFont typeface="Wingdings" pitchFamily="2" charset="2"/>
              <a:buChar char="§"/>
            </a:pPr>
            <a:r>
              <a:rPr lang="en-US" sz="1350" dirty="0">
                <a:solidFill>
                  <a:srgbClr val="292929"/>
                </a:solidFill>
              </a:rPr>
              <a:t>Preliminary list of Special Product and Process Characteristics</a:t>
            </a:r>
          </a:p>
          <a:p>
            <a:pPr marL="285750" indent="-285750" eaLnBrk="0" hangingPunct="0">
              <a:buClr>
                <a:srgbClr val="0067C6"/>
              </a:buClr>
              <a:buFont typeface="Wingdings" pitchFamily="2" charset="2"/>
              <a:buChar char="§"/>
            </a:pPr>
            <a:r>
              <a:rPr lang="en-US" sz="1350" dirty="0">
                <a:solidFill>
                  <a:srgbClr val="292929"/>
                </a:solidFill>
              </a:rPr>
              <a:t>Product Assurance Plan</a:t>
            </a:r>
          </a:p>
        </p:txBody>
      </p:sp>
      <p:grpSp>
        <p:nvGrpSpPr>
          <p:cNvPr id="17417" name="Group 3"/>
          <p:cNvGrpSpPr>
            <a:grpSpLocks/>
          </p:cNvGrpSpPr>
          <p:nvPr/>
        </p:nvGrpSpPr>
        <p:grpSpPr bwMode="auto">
          <a:xfrm>
            <a:off x="528234" y="1319213"/>
            <a:ext cx="1739510" cy="1972617"/>
            <a:chOff x="1309751" y="3247877"/>
            <a:chExt cx="2511045" cy="2848000"/>
          </a:xfrm>
        </p:grpSpPr>
        <p:pic>
          <p:nvPicPr>
            <p:cNvPr id="17429" name="Picture 1"/>
            <p:cNvPicPr>
              <a:picLocks noChangeAspect="1"/>
            </p:cNvPicPr>
            <p:nvPr/>
          </p:nvPicPr>
          <p:blipFill>
            <a:blip r:embed="rId3" cstate="email">
              <a:extLst>
                <a:ext uri="{28A0092B-C50C-407E-A947-70E740481C1C}">
                  <a14:useLocalDpi xmlns:a14="http://schemas.microsoft.com/office/drawing/2010/main" val="0"/>
                </a:ext>
              </a:extLst>
            </a:blip>
            <a:srcRect t="-2" r="45992" b="1215"/>
            <a:stretch>
              <a:fillRect/>
            </a:stretch>
          </p:blipFill>
          <p:spPr bwMode="auto">
            <a:xfrm>
              <a:off x="1309751" y="3247877"/>
              <a:ext cx="2511045" cy="28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bwMode="auto">
            <a:xfrm>
              <a:off x="2127190" y="3260576"/>
              <a:ext cx="1395201" cy="2708297"/>
            </a:xfrm>
            <a:prstGeom prst="rect">
              <a:avLst/>
            </a:prstGeom>
            <a:solidFill>
              <a:schemeClr val="tx2">
                <a:lumMod val="40000"/>
                <a:lumOff val="60000"/>
                <a:alpha val="63000"/>
              </a:schemeClr>
            </a:solidFill>
            <a:ln>
              <a:noFill/>
            </a:ln>
            <a:effectLst/>
            <a:extLst/>
          </p:spPr>
          <p:txBody>
            <a:bodyPr/>
            <a:lstStyle/>
            <a:p>
              <a:pPr>
                <a:defRPr/>
              </a:pPr>
              <a:endParaRPr lang="en-US" sz="1350">
                <a:latin typeface="Arial" charset="0"/>
              </a:endParaRPr>
            </a:p>
          </p:txBody>
        </p:sp>
      </p:grpSp>
      <p:sp>
        <p:nvSpPr>
          <p:cNvPr id="17420" name="Rectangle 15"/>
          <p:cNvSpPr>
            <a:spLocks noChangeArrowheads="1"/>
          </p:cNvSpPr>
          <p:nvPr/>
        </p:nvSpPr>
        <p:spPr bwMode="auto">
          <a:xfrm>
            <a:off x="6159288" y="4640647"/>
            <a:ext cx="1000125"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750" dirty="0">
                <a:cs typeface="Arial" pitchFamily="34" charset="0"/>
              </a:rPr>
              <a:t>Cont. next slide</a:t>
            </a:r>
          </a:p>
        </p:txBody>
      </p:sp>
      <p:sp>
        <p:nvSpPr>
          <p:cNvPr id="6" name="Titre 5">
            <a:extLst>
              <a:ext uri="{FF2B5EF4-FFF2-40B4-BE49-F238E27FC236}">
                <a16:creationId xmlns:a16="http://schemas.microsoft.com/office/drawing/2014/main" id="{DADBD365-94DA-6448-85DF-93A49C605B09}"/>
              </a:ext>
            </a:extLst>
          </p:cNvPr>
          <p:cNvSpPr>
            <a:spLocks noGrp="1"/>
          </p:cNvSpPr>
          <p:nvPr>
            <p:ph type="title"/>
          </p:nvPr>
        </p:nvSpPr>
        <p:spPr/>
        <p:txBody>
          <a:bodyPr/>
          <a:lstStyle/>
          <a:p>
            <a:r>
              <a:rPr lang="en-US" dirty="0"/>
              <a:t>Phase 2: Product Design and Development</a:t>
            </a:r>
            <a:endParaRPr lang="fr-FR" dirty="0"/>
          </a:p>
        </p:txBody>
      </p:sp>
      <p:sp>
        <p:nvSpPr>
          <p:cNvPr id="2" name="Footer Placeholder 1"/>
          <p:cNvSpPr>
            <a:spLocks noGrp="1"/>
          </p:cNvSpPr>
          <p:nvPr>
            <p:ph type="ftr" sz="quarter" idx="10"/>
          </p:nvPr>
        </p:nvSpPr>
        <p:spPr/>
        <p:txBody>
          <a:bodyPr/>
          <a:lstStyle/>
          <a:p>
            <a:r>
              <a:rPr lang="fr-FR"/>
              <a:t>Camso 2019</a:t>
            </a:r>
            <a:endParaRPr lang="fr-FR" dirty="0"/>
          </a:p>
        </p:txBody>
      </p:sp>
      <p:sp>
        <p:nvSpPr>
          <p:cNvPr id="11" name="Espace réservé du numéro de diapositive 10">
            <a:extLst>
              <a:ext uri="{FF2B5EF4-FFF2-40B4-BE49-F238E27FC236}">
                <a16:creationId xmlns:a16="http://schemas.microsoft.com/office/drawing/2014/main" id="{AA02C41F-BC78-0844-B82B-8774D58F464B}"/>
              </a:ext>
            </a:extLst>
          </p:cNvPr>
          <p:cNvSpPr>
            <a:spLocks noGrp="1"/>
          </p:cNvSpPr>
          <p:nvPr>
            <p:ph type="sldNum" sz="quarter" idx="11"/>
          </p:nvPr>
        </p:nvSpPr>
        <p:spPr/>
        <p:txBody>
          <a:bodyPr/>
          <a:lstStyle/>
          <a:p>
            <a:fld id="{4E950855-28E0-B842-9330-3B380073FD02}" type="slidenum">
              <a:rPr lang="fr-FR" smtClean="0"/>
              <a:pPr/>
              <a:t>8</a:t>
            </a:fld>
            <a:endParaRPr lang="fr-FR" dirty="0"/>
          </a:p>
        </p:txBody>
      </p:sp>
      <p:sp>
        <p:nvSpPr>
          <p:cNvPr id="23" name="Rectangle 2">
            <a:extLst>
              <a:ext uri="{FF2B5EF4-FFF2-40B4-BE49-F238E27FC236}">
                <a16:creationId xmlns:a16="http://schemas.microsoft.com/office/drawing/2014/main" id="{4ACA8FD2-A216-AC41-853D-E40DEE4E3393}"/>
              </a:ext>
            </a:extLst>
          </p:cNvPr>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sp>
        <p:nvSpPr>
          <p:cNvPr id="24" name="Rectangle 13">
            <a:extLst>
              <a:ext uri="{FF2B5EF4-FFF2-40B4-BE49-F238E27FC236}">
                <a16:creationId xmlns:a16="http://schemas.microsoft.com/office/drawing/2014/main" id="{39416FA5-E2A0-744B-8296-FC50849D7A2A}"/>
              </a:ext>
            </a:extLst>
          </p:cNvPr>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dirty="0">
                <a:solidFill>
                  <a:srgbClr val="292929"/>
                </a:solidFill>
              </a:rPr>
              <a:t>OUTPUTS:</a:t>
            </a:r>
          </a:p>
        </p:txBody>
      </p:sp>
      <p:sp>
        <p:nvSpPr>
          <p:cNvPr id="28" name="Rectangle 3">
            <a:extLst>
              <a:ext uri="{FF2B5EF4-FFF2-40B4-BE49-F238E27FC236}">
                <a16:creationId xmlns:a16="http://schemas.microsoft.com/office/drawing/2014/main" id="{D706BE17-3476-B348-BA6A-F9B971E5EA08}"/>
              </a:ext>
            </a:extLst>
          </p:cNvPr>
          <p:cNvSpPr>
            <a:spLocks noChangeArrowheads="1"/>
          </p:cNvSpPr>
          <p:nvPr/>
        </p:nvSpPr>
        <p:spPr bwMode="auto">
          <a:xfrm>
            <a:off x="522085" y="3334090"/>
            <a:ext cx="1673651" cy="1757940"/>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US" sz="1350" b="1" dirty="0">
                <a:solidFill>
                  <a:schemeClr val="bg1"/>
                </a:solidFill>
              </a:rPr>
              <a:t>Develop design into a near final form.</a:t>
            </a:r>
          </a:p>
          <a:p>
            <a:pPr algn="ctr" eaLnBrk="0" hangingPunct="0">
              <a:buClr>
                <a:srgbClr val="0067C6"/>
              </a:buClr>
              <a:defRPr/>
            </a:pPr>
            <a:r>
              <a:rPr lang="en-US" sz="1350" b="1" dirty="0">
                <a:solidFill>
                  <a:schemeClr val="bg1"/>
                </a:solidFill>
              </a:rPr>
              <a:t>Prototype and feasibility studies – volumes, schedule, manufacturing.</a:t>
            </a:r>
          </a:p>
          <a:p>
            <a:pPr algn="ctr" eaLnBrk="0" hangingPunct="0">
              <a:buClr>
                <a:srgbClr val="0067C6"/>
              </a:buClr>
              <a:defRPr/>
            </a:pPr>
            <a:endParaRPr lang="en-US" sz="1350" b="1" dirty="0"/>
          </a:p>
        </p:txBody>
      </p:sp>
      <p:sp>
        <p:nvSpPr>
          <p:cNvPr id="29" name="Right Arrow 13">
            <a:extLst>
              <a:ext uri="{FF2B5EF4-FFF2-40B4-BE49-F238E27FC236}">
                <a16:creationId xmlns:a16="http://schemas.microsoft.com/office/drawing/2014/main" id="{889C4E4C-E270-4C46-9945-DF7799FD69CA}"/>
              </a:ext>
            </a:extLst>
          </p:cNvPr>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Tree>
    <p:extLst>
      <p:ext uri="{BB962C8B-B14F-4D97-AF65-F5344CB8AC3E}">
        <p14:creationId xmlns:p14="http://schemas.microsoft.com/office/powerpoint/2010/main" val="3754702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5840583" y="1986557"/>
            <a:ext cx="2737757"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New Equipment, Tooling and Facilities Requirements</a:t>
            </a:r>
          </a:p>
          <a:p>
            <a:pPr marL="285750" indent="-285750" eaLnBrk="0" hangingPunct="0">
              <a:buClr>
                <a:srgbClr val="0067C6"/>
              </a:buClr>
              <a:buFont typeface="Wingdings" pitchFamily="2" charset="2"/>
              <a:buChar char="§"/>
            </a:pPr>
            <a:r>
              <a:rPr lang="en-US" sz="1350" dirty="0">
                <a:solidFill>
                  <a:srgbClr val="292929"/>
                </a:solidFill>
              </a:rPr>
              <a:t>Special Product and Process Characteristics</a:t>
            </a:r>
          </a:p>
          <a:p>
            <a:pPr marL="285750" indent="-285750" eaLnBrk="0" hangingPunct="0">
              <a:buClr>
                <a:srgbClr val="0067C6"/>
              </a:buClr>
              <a:buFont typeface="Wingdings" pitchFamily="2" charset="2"/>
              <a:buChar char="§"/>
            </a:pPr>
            <a:r>
              <a:rPr lang="en-US" sz="1350" dirty="0">
                <a:solidFill>
                  <a:srgbClr val="292929"/>
                </a:solidFill>
              </a:rPr>
              <a:t>Gages/Testing Equipment Requirements</a:t>
            </a:r>
          </a:p>
          <a:p>
            <a:pPr marL="285750" indent="-285750" eaLnBrk="0" hangingPunct="0">
              <a:buClr>
                <a:srgbClr val="0067C6"/>
              </a:buClr>
              <a:buFont typeface="Wingdings" pitchFamily="2" charset="2"/>
              <a:buChar char="§"/>
            </a:pPr>
            <a:r>
              <a:rPr lang="en-US" sz="1350" dirty="0">
                <a:solidFill>
                  <a:srgbClr val="292929"/>
                </a:solidFill>
              </a:rPr>
              <a:t>Team Feasibility Commitment </a:t>
            </a:r>
          </a:p>
          <a:p>
            <a:pPr marL="285750" indent="-285750" eaLnBrk="0" hangingPunct="0">
              <a:buClr>
                <a:srgbClr val="0067C6"/>
              </a:buClr>
              <a:buFont typeface="Wingdings" pitchFamily="2" charset="2"/>
              <a:buChar char="§"/>
            </a:pPr>
            <a:r>
              <a:rPr lang="en-US" sz="1350" dirty="0">
                <a:solidFill>
                  <a:srgbClr val="292929"/>
                </a:solidFill>
              </a:rPr>
              <a:t>Management Support</a:t>
            </a:r>
          </a:p>
        </p:txBody>
      </p:sp>
      <p:sp>
        <p:nvSpPr>
          <p:cNvPr id="19462" name="Rectangle 11"/>
          <p:cNvSpPr>
            <a:spLocks noChangeArrowheads="1"/>
          </p:cNvSpPr>
          <p:nvPr/>
        </p:nvSpPr>
        <p:spPr bwMode="auto">
          <a:xfrm>
            <a:off x="5189935" y="1319213"/>
            <a:ext cx="2857500"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173831" indent="-173831" eaLnBrk="0" hangingPunct="0">
              <a:buClr>
                <a:srgbClr val="0067C6"/>
              </a:buClr>
              <a:buFontTx/>
              <a:buChar char="•"/>
            </a:pPr>
            <a:endParaRPr lang="en-US" sz="1350">
              <a:solidFill>
                <a:srgbClr val="292929"/>
              </a:solidFill>
            </a:endParaRPr>
          </a:p>
        </p:txBody>
      </p:sp>
      <p:sp>
        <p:nvSpPr>
          <p:cNvPr id="19463" name="Rectangle 12"/>
          <p:cNvSpPr>
            <a:spLocks noChangeArrowheads="1"/>
          </p:cNvSpPr>
          <p:nvPr/>
        </p:nvSpPr>
        <p:spPr bwMode="auto">
          <a:xfrm>
            <a:off x="2627867" y="2023467"/>
            <a:ext cx="2562068" cy="10965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285750" indent="-285750" eaLnBrk="0" hangingPunct="0">
              <a:buClr>
                <a:srgbClr val="0067C6"/>
              </a:buClr>
              <a:buFont typeface="Wingdings" pitchFamily="2" charset="2"/>
              <a:buChar char="§"/>
            </a:pPr>
            <a:r>
              <a:rPr lang="en-US" sz="1350" dirty="0">
                <a:solidFill>
                  <a:srgbClr val="292929"/>
                </a:solidFill>
              </a:rPr>
              <a:t>Design Goals</a:t>
            </a:r>
          </a:p>
          <a:p>
            <a:pPr marL="285750" indent="-285750" eaLnBrk="0" hangingPunct="0">
              <a:buClr>
                <a:srgbClr val="0067C6"/>
              </a:buClr>
              <a:buFont typeface="Wingdings" pitchFamily="2" charset="2"/>
              <a:buChar char="§"/>
            </a:pPr>
            <a:r>
              <a:rPr lang="en-US" sz="1350" dirty="0">
                <a:solidFill>
                  <a:srgbClr val="292929"/>
                </a:solidFill>
              </a:rPr>
              <a:t>Reliability &amp; Quality goals</a:t>
            </a:r>
          </a:p>
          <a:p>
            <a:pPr marL="285750" indent="-285750" eaLnBrk="0" hangingPunct="0">
              <a:buClr>
                <a:srgbClr val="0067C6"/>
              </a:buClr>
              <a:buFont typeface="Wingdings" pitchFamily="2" charset="2"/>
              <a:buChar char="§"/>
            </a:pPr>
            <a:r>
              <a:rPr lang="en-US" sz="1350" dirty="0">
                <a:solidFill>
                  <a:srgbClr val="292929"/>
                </a:solidFill>
              </a:rPr>
              <a:t>Preliminary Bill of Materials</a:t>
            </a:r>
          </a:p>
          <a:p>
            <a:pPr marL="285750" indent="-285750" eaLnBrk="0" hangingPunct="0">
              <a:buClr>
                <a:srgbClr val="0067C6"/>
              </a:buClr>
              <a:buFont typeface="Wingdings" pitchFamily="2" charset="2"/>
              <a:buChar char="§"/>
            </a:pPr>
            <a:r>
              <a:rPr lang="en-US" sz="1350" dirty="0">
                <a:solidFill>
                  <a:srgbClr val="292929"/>
                </a:solidFill>
              </a:rPr>
              <a:t>Preliminary Process Flow Chart</a:t>
            </a:r>
          </a:p>
          <a:p>
            <a:pPr marL="285750" indent="-285750" eaLnBrk="0" hangingPunct="0">
              <a:buClr>
                <a:srgbClr val="0067C6"/>
              </a:buClr>
              <a:buFont typeface="Wingdings" pitchFamily="2" charset="2"/>
              <a:buChar char="§"/>
            </a:pPr>
            <a:r>
              <a:rPr lang="en-US" sz="1350" dirty="0">
                <a:solidFill>
                  <a:srgbClr val="292929"/>
                </a:solidFill>
              </a:rPr>
              <a:t>Preliminary list of Special Product and Process Characteristics</a:t>
            </a:r>
          </a:p>
          <a:p>
            <a:pPr marL="285750" indent="-285750" eaLnBrk="0" hangingPunct="0">
              <a:buClr>
                <a:srgbClr val="0067C6"/>
              </a:buClr>
              <a:buFont typeface="Wingdings" pitchFamily="2" charset="2"/>
              <a:buChar char="§"/>
            </a:pPr>
            <a:r>
              <a:rPr lang="en-US" sz="1350" dirty="0">
                <a:solidFill>
                  <a:srgbClr val="292929"/>
                </a:solidFill>
              </a:rPr>
              <a:t>Product Assurance Plan</a:t>
            </a:r>
          </a:p>
        </p:txBody>
      </p:sp>
      <p:grpSp>
        <p:nvGrpSpPr>
          <p:cNvPr id="19465" name="Group 3"/>
          <p:cNvGrpSpPr>
            <a:grpSpLocks/>
          </p:cNvGrpSpPr>
          <p:nvPr/>
        </p:nvGrpSpPr>
        <p:grpSpPr bwMode="auto">
          <a:xfrm>
            <a:off x="538162" y="1328009"/>
            <a:ext cx="1731753" cy="1963821"/>
            <a:chOff x="150267" y="1219033"/>
            <a:chExt cx="2511045" cy="2847999"/>
          </a:xfrm>
        </p:grpSpPr>
        <p:pic>
          <p:nvPicPr>
            <p:cNvPr id="19472" name="Picture 1"/>
            <p:cNvPicPr>
              <a:picLocks noChangeAspect="1"/>
            </p:cNvPicPr>
            <p:nvPr/>
          </p:nvPicPr>
          <p:blipFill>
            <a:blip r:embed="rId3" cstate="email">
              <a:extLst>
                <a:ext uri="{28A0092B-C50C-407E-A947-70E740481C1C}">
                  <a14:useLocalDpi xmlns:a14="http://schemas.microsoft.com/office/drawing/2010/main" val="0"/>
                </a:ext>
              </a:extLst>
            </a:blip>
            <a:srcRect t="-2" r="45992" b="1215"/>
            <a:stretch>
              <a:fillRect/>
            </a:stretch>
          </p:blipFill>
          <p:spPr bwMode="auto">
            <a:xfrm>
              <a:off x="150267" y="1219033"/>
              <a:ext cx="2511045" cy="284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p:nvPr/>
          </p:nvSpPr>
          <p:spPr bwMode="auto">
            <a:xfrm>
              <a:off x="967706" y="1231733"/>
              <a:ext cx="1395201" cy="2708298"/>
            </a:xfrm>
            <a:prstGeom prst="rect">
              <a:avLst/>
            </a:prstGeom>
            <a:solidFill>
              <a:schemeClr val="tx2">
                <a:lumMod val="40000"/>
                <a:lumOff val="60000"/>
                <a:alpha val="63000"/>
              </a:schemeClr>
            </a:solidFill>
            <a:ln>
              <a:noFill/>
            </a:ln>
            <a:effectLst/>
            <a:extLst/>
          </p:spPr>
          <p:txBody>
            <a:bodyPr/>
            <a:lstStyle/>
            <a:p>
              <a:pPr>
                <a:defRPr/>
              </a:pPr>
              <a:endParaRPr lang="en-US" sz="1350">
                <a:latin typeface="Arial" charset="0"/>
              </a:endParaRPr>
            </a:p>
          </p:txBody>
        </p:sp>
      </p:grpSp>
      <p:sp>
        <p:nvSpPr>
          <p:cNvPr id="2" name="Footer Placeholder 1"/>
          <p:cNvSpPr>
            <a:spLocks noGrp="1"/>
          </p:cNvSpPr>
          <p:nvPr>
            <p:ph type="ftr" sz="quarter" idx="10"/>
          </p:nvPr>
        </p:nvSpPr>
        <p:spPr/>
        <p:txBody>
          <a:bodyPr/>
          <a:lstStyle/>
          <a:p>
            <a:r>
              <a:rPr lang="fr-FR"/>
              <a:t>Camso 2019</a:t>
            </a:r>
            <a:endParaRPr lang="fr-FR" dirty="0"/>
          </a:p>
        </p:txBody>
      </p:sp>
      <p:sp>
        <p:nvSpPr>
          <p:cNvPr id="3" name="Titre 2">
            <a:extLst>
              <a:ext uri="{FF2B5EF4-FFF2-40B4-BE49-F238E27FC236}">
                <a16:creationId xmlns:a16="http://schemas.microsoft.com/office/drawing/2014/main" id="{EC71770A-B305-2E4C-AB57-65959618B04A}"/>
              </a:ext>
            </a:extLst>
          </p:cNvPr>
          <p:cNvSpPr>
            <a:spLocks noGrp="1"/>
          </p:cNvSpPr>
          <p:nvPr>
            <p:ph type="title"/>
          </p:nvPr>
        </p:nvSpPr>
        <p:spPr/>
        <p:txBody>
          <a:bodyPr/>
          <a:lstStyle/>
          <a:p>
            <a:r>
              <a:rPr lang="en-US" dirty="0"/>
              <a:t>Phase 2: Product Design and Development</a:t>
            </a:r>
            <a:endParaRPr lang="fr-FR" dirty="0"/>
          </a:p>
        </p:txBody>
      </p:sp>
      <p:sp>
        <p:nvSpPr>
          <p:cNvPr id="20" name="Rectangle 2">
            <a:extLst>
              <a:ext uri="{FF2B5EF4-FFF2-40B4-BE49-F238E27FC236}">
                <a16:creationId xmlns:a16="http://schemas.microsoft.com/office/drawing/2014/main" id="{3F669543-9063-DF48-82C4-4D7673E03B38}"/>
              </a:ext>
            </a:extLst>
          </p:cNvPr>
          <p:cNvSpPr>
            <a:spLocks noChangeArrowheads="1"/>
          </p:cNvSpPr>
          <p:nvPr/>
        </p:nvSpPr>
        <p:spPr bwMode="auto">
          <a:xfrm>
            <a:off x="3092054" y="1584547"/>
            <a:ext cx="95410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0" hangingPunct="0">
              <a:buClr>
                <a:srgbClr val="0067C6"/>
              </a:buClr>
            </a:pPr>
            <a:r>
              <a:rPr lang="en-US" sz="1500" b="1">
                <a:solidFill>
                  <a:srgbClr val="292929"/>
                </a:solidFill>
              </a:rPr>
              <a:t>INPUTS:</a:t>
            </a:r>
          </a:p>
        </p:txBody>
      </p:sp>
      <p:sp>
        <p:nvSpPr>
          <p:cNvPr id="21" name="Rectangle 13">
            <a:extLst>
              <a:ext uri="{FF2B5EF4-FFF2-40B4-BE49-F238E27FC236}">
                <a16:creationId xmlns:a16="http://schemas.microsoft.com/office/drawing/2014/main" id="{4552953A-7530-0E47-AACC-268A2129F2D2}"/>
              </a:ext>
            </a:extLst>
          </p:cNvPr>
          <p:cNvSpPr>
            <a:spLocks noChangeArrowheads="1"/>
          </p:cNvSpPr>
          <p:nvPr/>
        </p:nvSpPr>
        <p:spPr bwMode="auto">
          <a:xfrm>
            <a:off x="6659351" y="1545256"/>
            <a:ext cx="133469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buClr>
                <a:srgbClr val="0067C6"/>
              </a:buClr>
            </a:pPr>
            <a:r>
              <a:rPr lang="en-US" sz="1500" b="1" dirty="0">
                <a:solidFill>
                  <a:srgbClr val="292929"/>
                </a:solidFill>
              </a:rPr>
              <a:t>OUTPUTS:</a:t>
            </a:r>
          </a:p>
        </p:txBody>
      </p:sp>
      <p:sp>
        <p:nvSpPr>
          <p:cNvPr id="22" name="Rectangle 3">
            <a:extLst>
              <a:ext uri="{FF2B5EF4-FFF2-40B4-BE49-F238E27FC236}">
                <a16:creationId xmlns:a16="http://schemas.microsoft.com/office/drawing/2014/main" id="{6B3E859E-D8ED-F848-A13C-CD187C780B17}"/>
              </a:ext>
            </a:extLst>
          </p:cNvPr>
          <p:cNvSpPr>
            <a:spLocks noChangeArrowheads="1"/>
          </p:cNvSpPr>
          <p:nvPr/>
        </p:nvSpPr>
        <p:spPr bwMode="auto">
          <a:xfrm>
            <a:off x="522085" y="3334090"/>
            <a:ext cx="1673651" cy="1757940"/>
          </a:xfrm>
          <a:prstGeom prst="rect">
            <a:avLst/>
          </a:prstGeom>
          <a:solidFill>
            <a:schemeClr val="tx2"/>
          </a:solidFill>
          <a:ln w="19050">
            <a:noFill/>
          </a:ln>
          <a:effectLst/>
        </p:spPr>
        <p:txBody>
          <a:bodyPr lIns="71837" tIns="35918" rIns="71837" bIns="35918"/>
          <a:lstStyle/>
          <a:p>
            <a:pPr algn="ctr" eaLnBrk="0" hangingPunct="0">
              <a:buClr>
                <a:srgbClr val="0067C6"/>
              </a:buClr>
              <a:defRPr/>
            </a:pPr>
            <a:r>
              <a:rPr lang="en-US" sz="1350" b="1" dirty="0">
                <a:solidFill>
                  <a:schemeClr val="bg1"/>
                </a:solidFill>
              </a:rPr>
              <a:t>Develop design into a near final form.</a:t>
            </a:r>
          </a:p>
          <a:p>
            <a:pPr algn="ctr" eaLnBrk="0" hangingPunct="0">
              <a:buClr>
                <a:srgbClr val="0067C6"/>
              </a:buClr>
              <a:defRPr/>
            </a:pPr>
            <a:r>
              <a:rPr lang="en-US" sz="1350" b="1" dirty="0">
                <a:solidFill>
                  <a:schemeClr val="bg1"/>
                </a:solidFill>
              </a:rPr>
              <a:t>Prototype and feasibility studies – volumes, schedule, manufacturing.</a:t>
            </a:r>
          </a:p>
          <a:p>
            <a:pPr algn="ctr" eaLnBrk="0" hangingPunct="0">
              <a:buClr>
                <a:srgbClr val="0067C6"/>
              </a:buClr>
              <a:defRPr/>
            </a:pPr>
            <a:endParaRPr lang="en-US" sz="1350" b="1" dirty="0"/>
          </a:p>
        </p:txBody>
      </p:sp>
      <p:sp>
        <p:nvSpPr>
          <p:cNvPr id="23" name="Right Arrow 13">
            <a:extLst>
              <a:ext uri="{FF2B5EF4-FFF2-40B4-BE49-F238E27FC236}">
                <a16:creationId xmlns:a16="http://schemas.microsoft.com/office/drawing/2014/main" id="{10CDFE31-5F82-8441-B08F-82736DC6C255}"/>
              </a:ext>
            </a:extLst>
          </p:cNvPr>
          <p:cNvSpPr/>
          <p:nvPr/>
        </p:nvSpPr>
        <p:spPr bwMode="auto">
          <a:xfrm>
            <a:off x="5166094" y="2742009"/>
            <a:ext cx="663206" cy="329803"/>
          </a:xfrm>
          <a:prstGeom prst="rightArrow">
            <a:avLst>
              <a:gd name="adj1" fmla="val 47594"/>
              <a:gd name="adj2" fmla="val 53618"/>
            </a:avLst>
          </a:prstGeom>
          <a:solidFill>
            <a:schemeClr val="tx2">
              <a:lumMod val="40000"/>
              <a:lumOff val="60000"/>
            </a:schemeClr>
          </a:solidFill>
          <a:ln w="9525" cap="flat" cmpd="sng" algn="ctr">
            <a:solidFill>
              <a:schemeClr val="bg1"/>
            </a:solidFill>
            <a:prstDash val="solid"/>
            <a:round/>
            <a:headEnd type="none" w="med" len="med"/>
            <a:tailEnd type="none" w="med" len="med"/>
          </a:ln>
          <a:effectLst/>
          <a:extLst/>
        </p:spPr>
        <p:txBody>
          <a:bodyPr/>
          <a:lstStyle/>
          <a:p>
            <a:pPr>
              <a:defRPr/>
            </a:pPr>
            <a:endParaRPr lang="en-US" sz="1350">
              <a:latin typeface="Arial" charset="0"/>
            </a:endParaRPr>
          </a:p>
        </p:txBody>
      </p:sp>
      <p:sp>
        <p:nvSpPr>
          <p:cNvPr id="7" name="Espace réservé du numéro de diapositive 6">
            <a:extLst>
              <a:ext uri="{FF2B5EF4-FFF2-40B4-BE49-F238E27FC236}">
                <a16:creationId xmlns:a16="http://schemas.microsoft.com/office/drawing/2014/main" id="{11739477-EDF0-3147-BDFD-C894CD6B2B47}"/>
              </a:ext>
            </a:extLst>
          </p:cNvPr>
          <p:cNvSpPr>
            <a:spLocks noGrp="1"/>
          </p:cNvSpPr>
          <p:nvPr>
            <p:ph type="sldNum" sz="quarter" idx="11"/>
          </p:nvPr>
        </p:nvSpPr>
        <p:spPr/>
        <p:txBody>
          <a:bodyPr/>
          <a:lstStyle/>
          <a:p>
            <a:fld id="{4E950855-28E0-B842-9330-3B380073FD02}" type="slidenum">
              <a:rPr lang="fr-FR" smtClean="0"/>
              <a:pPr/>
              <a:t>9</a:t>
            </a:fld>
            <a:endParaRPr lang="fr-FR" dirty="0"/>
          </a:p>
        </p:txBody>
      </p:sp>
    </p:spTree>
    <p:extLst>
      <p:ext uri="{BB962C8B-B14F-4D97-AF65-F5344CB8AC3E}">
        <p14:creationId xmlns:p14="http://schemas.microsoft.com/office/powerpoint/2010/main" val="3584939353"/>
      </p:ext>
    </p:extLst>
  </p:cSld>
  <p:clrMapOvr>
    <a:masterClrMapping/>
  </p:clrMapOvr>
</p:sld>
</file>

<file path=ppt/theme/theme1.xml><?xml version="1.0" encoding="utf-8"?>
<a:theme xmlns:a="http://schemas.openxmlformats.org/drawingml/2006/main" name="Power_Point_template_16_9">
  <a:themeElements>
    <a:clrScheme name="Personnalisée 2">
      <a:dk1>
        <a:srgbClr val="000000"/>
      </a:dk1>
      <a:lt1>
        <a:sysClr val="window" lastClr="FFFFFF"/>
      </a:lt1>
      <a:dk2>
        <a:srgbClr val="000000"/>
      </a:dk2>
      <a:lt2>
        <a:srgbClr val="DFDFDF"/>
      </a:lt2>
      <a:accent1>
        <a:srgbClr val="0057B8"/>
      </a:accent1>
      <a:accent2>
        <a:srgbClr val="000000"/>
      </a:accent2>
      <a:accent3>
        <a:srgbClr val="474746"/>
      </a:accent3>
      <a:accent4>
        <a:srgbClr val="777877"/>
      </a:accent4>
      <a:accent5>
        <a:srgbClr val="B2B3B2"/>
      </a:accent5>
      <a:accent6>
        <a:srgbClr val="213D67"/>
      </a:accent6>
      <a:hlink>
        <a:srgbClr val="0057B8"/>
      </a:hlink>
      <a:folHlink>
        <a:srgbClr val="213D67"/>
      </a:folHlink>
    </a:clrScheme>
    <a:fontScheme name="Office Classiqu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solidFill>
          <a:srgbClr val="92D050"/>
        </a:solidFill>
        <a:ln w="3175">
          <a:solidFill>
            <a:schemeClr val="accent1"/>
          </a:solidFill>
        </a:ln>
      </a:spPr>
      <a:bodyPr wrap="square" lIns="72000" rIns="72000" rtlCol="0">
        <a:spAutoFit/>
      </a:bodyPr>
      <a:lstStyle>
        <a:defPPr algn="ctr">
          <a:defRPr sz="800" b="1" dirty="0" smtClean="0">
            <a:sym typeface="Wingdings"/>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a42e56b-bc88-4832-895c-a5c8772d8fb2">Z3ZR4PWJDZ74-101-616</_dlc_DocId>
    <_dlc_DocIdUrl xmlns="ca42e56b-bc88-4832-895c-a5c8772d8fb2">
      <Url>https://intranet.camso.co/teams/GP/SQ/_layouts/DocIdRedir.aspx?ID=Z3ZR4PWJDZ74-101-616</Url>
      <Description>Z3ZR4PWJDZ74-101-616</Description>
    </_dlc_DocIdUrl>
    <Report_x0020_Date_x0020_20 xmlns="c35a4fdd-32cc-4f7e-b36c-89b9ae49882f" xsi:nil="true"/>
    <Archive xmlns="5a24fd49-0d8e-42c9-a9da-9a32987227d0">false</Archive>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2B3D13B044326D4DBC5624356B36718E" ma:contentTypeVersion="29" ma:contentTypeDescription="Create a new document." ma:contentTypeScope="" ma:versionID="5eb23d8f3cea2fd326d8e6097e052e57">
  <xsd:schema xmlns:xsd="http://www.w3.org/2001/XMLSchema" xmlns:xs="http://www.w3.org/2001/XMLSchema" xmlns:p="http://schemas.microsoft.com/office/2006/metadata/properties" xmlns:ns2="ca42e56b-bc88-4832-895c-a5c8772d8fb2" xmlns:ns3="c35a4fdd-32cc-4f7e-b36c-89b9ae49882f" xmlns:ns4="5a24fd49-0d8e-42c9-a9da-9a32987227d0" targetNamespace="http://schemas.microsoft.com/office/2006/metadata/properties" ma:root="true" ma:fieldsID="9dd740481fb22217fbd93aa0e966a755" ns2:_="" ns3:_="" ns4:_="">
    <xsd:import namespace="ca42e56b-bc88-4832-895c-a5c8772d8fb2"/>
    <xsd:import namespace="c35a4fdd-32cc-4f7e-b36c-89b9ae49882f"/>
    <xsd:import namespace="5a24fd49-0d8e-42c9-a9da-9a32987227d0"/>
    <xsd:element name="properties">
      <xsd:complexType>
        <xsd:sequence>
          <xsd:element name="documentManagement">
            <xsd:complexType>
              <xsd:all>
                <xsd:element ref="ns2:_dlc_DocId" minOccurs="0"/>
                <xsd:element ref="ns2:_dlc_DocIdUrl" minOccurs="0"/>
                <xsd:element ref="ns2:_dlc_DocIdPersistId" minOccurs="0"/>
                <xsd:element ref="ns3:Report_x0020_Date_x0020_20" minOccurs="0"/>
                <xsd:element ref="ns4:Archi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42e56b-bc88-4832-895c-a5c8772d8fb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35a4fdd-32cc-4f7e-b36c-89b9ae49882f" elementFormDefault="qualified">
    <xsd:import namespace="http://schemas.microsoft.com/office/2006/documentManagement/types"/>
    <xsd:import namespace="http://schemas.microsoft.com/office/infopath/2007/PartnerControls"/>
    <xsd:element name="Report_x0020_Date_x0020_20" ma:index="12" nillable="true" ma:displayName="Report Date" ma:format="DateOnly" ma:internalName="Report_x0020_Date_x0020_20">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a24fd49-0d8e-42c9-a9da-9a32987227d0" elementFormDefault="qualified">
    <xsd:import namespace="http://schemas.microsoft.com/office/2006/documentManagement/types"/>
    <xsd:import namespace="http://schemas.microsoft.com/office/infopath/2007/PartnerControls"/>
    <xsd:element name="Archive" ma:index="15" nillable="true" ma:displayName="Archive" ma:default="0"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82875D-8EC1-4AA4-95F5-84BC3B7018BE}">
  <ds:schemaRefs>
    <ds:schemaRef ds:uri="ca42e56b-bc88-4832-895c-a5c8772d8fb2"/>
    <ds:schemaRef ds:uri="http://purl.org/dc/elements/1.1/"/>
    <ds:schemaRef ds:uri="http://schemas.microsoft.com/office/infopath/2007/PartnerControls"/>
    <ds:schemaRef ds:uri="5a24fd49-0d8e-42c9-a9da-9a32987227d0"/>
    <ds:schemaRef ds:uri="http://schemas.microsoft.com/office/2006/metadata/properties"/>
    <ds:schemaRef ds:uri="http://purl.org/dc/terms/"/>
    <ds:schemaRef ds:uri="http://purl.org/dc/dcmitype/"/>
    <ds:schemaRef ds:uri="http://schemas.microsoft.com/office/2006/documentManagement/types"/>
    <ds:schemaRef ds:uri="http://schemas.openxmlformats.org/package/2006/metadata/core-properties"/>
    <ds:schemaRef ds:uri="c35a4fdd-32cc-4f7e-b36c-89b9ae49882f"/>
    <ds:schemaRef ds:uri="http://www.w3.org/XML/1998/namespace"/>
  </ds:schemaRefs>
</ds:datastoreItem>
</file>

<file path=customXml/itemProps2.xml><?xml version="1.0" encoding="utf-8"?>
<ds:datastoreItem xmlns:ds="http://schemas.openxmlformats.org/officeDocument/2006/customXml" ds:itemID="{F00AFCEB-2597-4D32-B481-A36835744F05}">
  <ds:schemaRefs>
    <ds:schemaRef ds:uri="http://schemas.microsoft.com/sharepoint/events"/>
  </ds:schemaRefs>
</ds:datastoreItem>
</file>

<file path=customXml/itemProps3.xml><?xml version="1.0" encoding="utf-8"?>
<ds:datastoreItem xmlns:ds="http://schemas.openxmlformats.org/officeDocument/2006/customXml" ds:itemID="{9B9825FD-77C2-49B0-B00D-0D75C84689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42e56b-bc88-4832-895c-a5c8772d8fb2"/>
    <ds:schemaRef ds:uri="c35a4fdd-32cc-4f7e-b36c-89b9ae49882f"/>
    <ds:schemaRef ds:uri="5a24fd49-0d8e-42c9-a9da-9a32987227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8BC4B28-807D-4638-8B70-50AF12A4C1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144</TotalTime>
  <Words>7682</Words>
  <Application>Microsoft Macintosh PowerPoint</Application>
  <PresentationFormat>Affichage à l'écran (16:9)</PresentationFormat>
  <Paragraphs>645</Paragraphs>
  <Slides>29</Slides>
  <Notes>23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Arial Bold</vt:lpstr>
      <vt:lpstr>Calibri</vt:lpstr>
      <vt:lpstr>Lucida Grande</vt:lpstr>
      <vt:lpstr>Verdana</vt:lpstr>
      <vt:lpstr>Wingdings</vt:lpstr>
      <vt:lpstr>Power_Point_template_16_9</vt:lpstr>
      <vt:lpstr>Advanced Product Quality Planning (APQP) and Production Part Approval Process (PPAP) Training Material</vt:lpstr>
      <vt:lpstr>Présentation PowerPoint</vt:lpstr>
      <vt:lpstr>What is APQP?</vt:lpstr>
      <vt:lpstr>APQP at Camso</vt:lpstr>
      <vt:lpstr>APQP Background</vt:lpstr>
      <vt:lpstr>APQP – timing chart and phases - AIAG</vt:lpstr>
      <vt:lpstr>Phase 1: Plan and Define Program</vt:lpstr>
      <vt:lpstr>Phase 2: Product Design and Development</vt:lpstr>
      <vt:lpstr>Phase 2: Product Design and Development</vt:lpstr>
      <vt:lpstr>Phase 3: Process Design and Development</vt:lpstr>
      <vt:lpstr>Phase 4. Product and Process Validation</vt:lpstr>
      <vt:lpstr>Feedback, Assessment, Corrective actions</vt:lpstr>
      <vt:lpstr>Application to Different Mfg. Environments</vt:lpstr>
      <vt:lpstr>APQP Summary:</vt:lpstr>
      <vt:lpstr>APQP Benefits:</vt:lpstr>
      <vt:lpstr>Key Take Aways: </vt:lpstr>
      <vt:lpstr>Production Part Approval Process (PPAP)</vt:lpstr>
      <vt:lpstr>What is PPAP?</vt:lpstr>
      <vt:lpstr>PPAP at Camso</vt:lpstr>
      <vt:lpstr>Production Run</vt:lpstr>
      <vt:lpstr>Purpose of PPAP</vt:lpstr>
      <vt:lpstr>When is PPAP Required?</vt:lpstr>
      <vt:lpstr>Benefits of PPAP Submissions</vt:lpstr>
      <vt:lpstr>PPAP Submission Levels</vt:lpstr>
      <vt:lpstr>PPAP Submission Requirements</vt:lpstr>
      <vt:lpstr>PPAP Element 17: Camso Requirements</vt:lpstr>
      <vt:lpstr>PPAP Status</vt:lpstr>
      <vt:lpstr>PPAP Sum up &amp; Take Aways</vt:lpstr>
      <vt:lpstr>Thanks</vt:lpstr>
    </vt:vector>
  </TitlesOfParts>
  <Company>Camoplast Solideal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Frederic Dionne</dc:creator>
  <cp:lastModifiedBy>Amelie Fausse</cp:lastModifiedBy>
  <cp:revision>1688</cp:revision>
  <cp:lastPrinted>2016-03-15T08:03:46Z</cp:lastPrinted>
  <dcterms:created xsi:type="dcterms:W3CDTF">2015-04-06T19:16:48Z</dcterms:created>
  <dcterms:modified xsi:type="dcterms:W3CDTF">2019-03-26T15:29:06Z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0x0101002B3D13B044326D4DBC5624356B36718E</vt:lpwstr>
  </property>
  <property fmtid="{D5CDD505-2E9C-101B-9397-08002B2CF9AE}" pid="3" name="Actions">
    <vt:lpwstr>&lt;Actions&gt;&lt;Run /&gt;&lt;History&gt;&lt;Execution ActionID="30ab373a-9a56-4038-8a33-869e41923365" Date="6/9/2015 11:36:05 AM" Outcome="Success" UserID="58" Message="" /&gt;&lt;Execution ActionID="d54e164f-5204-425a-b52d-c0c4bf6a6c9c" Date="6/9/2015 11:36:04 AM" Outcome="Succ</vt:lpwstr>
  </property>
  <property fmtid="{D5CDD505-2E9C-101B-9397-08002B2CF9AE}" pid="4" name="_dlc_DocIdItemGuid">
    <vt:lpwstr>281a5a01-406a-4184-8984-f622b7981255</vt:lpwstr>
  </property>
  <property fmtid="{D5CDD505-2E9C-101B-9397-08002B2CF9AE}" pid="5" name="Order">
    <vt:r8>33900</vt:r8>
  </property>
</Properties>
</file>