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5"/>
  </p:notesMasterIdLst>
  <p:sldIdLst>
    <p:sldId id="256" r:id="rId6"/>
    <p:sldId id="304" r:id="rId7"/>
    <p:sldId id="257" r:id="rId8"/>
    <p:sldId id="291" r:id="rId9"/>
    <p:sldId id="265" r:id="rId10"/>
    <p:sldId id="298" r:id="rId11"/>
    <p:sldId id="299" r:id="rId12"/>
    <p:sldId id="273" r:id="rId13"/>
    <p:sldId id="328" r:id="rId14"/>
    <p:sldId id="350" r:id="rId15"/>
    <p:sldId id="340" r:id="rId16"/>
    <p:sldId id="332" r:id="rId17"/>
    <p:sldId id="333" r:id="rId18"/>
    <p:sldId id="341" r:id="rId19"/>
    <p:sldId id="266" r:id="rId20"/>
    <p:sldId id="348" r:id="rId21"/>
    <p:sldId id="335" r:id="rId22"/>
    <p:sldId id="331" r:id="rId23"/>
    <p:sldId id="268" r:id="rId24"/>
    <p:sldId id="310" r:id="rId25"/>
    <p:sldId id="309" r:id="rId26"/>
    <p:sldId id="338" r:id="rId27"/>
    <p:sldId id="336" r:id="rId28"/>
    <p:sldId id="337" r:id="rId29"/>
    <p:sldId id="315" r:id="rId30"/>
    <p:sldId id="349" r:id="rId31"/>
    <p:sldId id="314" r:id="rId32"/>
    <p:sldId id="288" r:id="rId33"/>
    <p:sldId id="294" r:id="rId34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76640" autoAdjust="0"/>
  </p:normalViewPr>
  <p:slideViewPr>
    <p:cSldViewPr snapToGrid="0">
      <p:cViewPr varScale="1">
        <p:scale>
          <a:sx n="73" d="100"/>
          <a:sy n="73" d="100"/>
        </p:scale>
        <p:origin x="128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sz="1200" b="0">
                <a:solidFill>
                  <a:schemeClr val="bg1">
                    <a:lumMod val="50000"/>
                  </a:schemeClr>
                </a:solidFill>
              </a:rPr>
              <a:t>CYTD</a:t>
            </a:r>
            <a:r>
              <a:rPr lang="en-US" sz="1200" b="0" baseline="0">
                <a:solidFill>
                  <a:schemeClr val="bg1">
                    <a:lumMod val="50000"/>
                  </a:schemeClr>
                </a:solidFill>
              </a:rPr>
              <a:t> OTD</a:t>
            </a:r>
            <a:endParaRPr lang="en-US" sz="1200" b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8062397618094557"/>
          <c:y val="0.8662279505564597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905353703678946"/>
          <c:y val="5.0728016539831932E-3"/>
          <c:w val="0.57195221404433982"/>
          <c:h val="0.85313508995733078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28575">
                <a:noFill/>
              </a:ln>
            </c:spPr>
            <c:extLst>
              <c:ext xmlns:c16="http://schemas.microsoft.com/office/drawing/2014/chart" uri="{C3380CC4-5D6E-409C-BE32-E72D297353CC}">
                <c16:uniqueId val="{00000001-DF41-4892-AB1E-70312305FDA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F41-4892-AB1E-70312305FDA8}"/>
              </c:ext>
            </c:extLst>
          </c:dPt>
          <c:cat>
            <c:numRef>
              <c:f>GRAPH!$R$14</c:f>
              <c:numCache>
                <c:formatCode>mmm\-yy</c:formatCode>
                <c:ptCount val="1"/>
                <c:pt idx="0">
                  <c:v>43149</c:v>
                </c:pt>
              </c:numCache>
            </c:numRef>
          </c:cat>
          <c:val>
            <c:numRef>
              <c:f>GRAPH!$S$14:$T$14</c:f>
              <c:numCache>
                <c:formatCode>0%</c:formatCode>
                <c:ptCount val="2"/>
                <c:pt idx="0">
                  <c:v>0.73833333333333329</c:v>
                </c:pt>
                <c:pt idx="1">
                  <c:v>0.26166666666666671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41-4892-AB1E-70312305F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CYTD QTY RELIABILITY</a:t>
            </a:r>
          </a:p>
        </c:rich>
      </c:tx>
      <c:layout>
        <c:manualLayout>
          <c:xMode val="edge"/>
          <c:yMode val="edge"/>
          <c:x val="0.23401798081600672"/>
          <c:y val="0.87336293860144476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1203111008477774"/>
          <c:y val="6.3239474314369021E-2"/>
          <c:w val="0.59942775452837305"/>
          <c:h val="0.81317707379600801"/>
        </c:manualLayout>
      </c:layout>
      <c:doughnutChart>
        <c:varyColors val="1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46C-4B9D-9B37-245DF84DDD25}"/>
              </c:ext>
            </c:extLst>
          </c:dPt>
          <c:cat>
            <c:numRef>
              <c:f>GRAPH!$AB$14</c:f>
              <c:numCache>
                <c:formatCode>mmm\-yy</c:formatCode>
                <c:ptCount val="1"/>
                <c:pt idx="0">
                  <c:v>43149</c:v>
                </c:pt>
              </c:numCache>
            </c:numRef>
          </c:cat>
          <c:val>
            <c:numRef>
              <c:f>GRAPH!$AC$14:$AD$14</c:f>
              <c:numCache>
                <c:formatCode>0%</c:formatCode>
                <c:ptCount val="2"/>
                <c:pt idx="0">
                  <c:v>0.94333333333333347</c:v>
                </c:pt>
                <c:pt idx="1">
                  <c:v>5.6666666666666532E-2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6C-4B9D-9B37-245DF84DD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930835032176051E-2"/>
          <c:y val="8.6790529136613823E-2"/>
          <c:w val="0.92906916496782399"/>
          <c:h val="0.80290022802267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GRAPH!$AK$2</c:f>
              <c:strCache>
                <c:ptCount val="1"/>
                <c:pt idx="0">
                  <c:v>SPEND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D5A-473C-ABBC-4FAC721676E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D5A-473C-ABBC-4FAC721676E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D5A-473C-ABBC-4FAC721676E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D5A-473C-ABBC-4FAC721676E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D5A-473C-ABBC-4FAC721676E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D5A-473C-ABBC-4FAC721676E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9D5A-473C-ABBC-4FAC721676E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D5A-473C-ABBC-4FAC721676E7}"/>
              </c:ext>
            </c:extLst>
          </c:dPt>
          <c:dLbls>
            <c:numFmt formatCode="_ * #\,##0_)\ &quot;$&quot;_ ;_ * \(#\,##0\)\ &quot;$&quot;_ ;_ * &quot;-&quot;_)\ &quot;$&quot;_ ;_ @_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GRAPH!$AJ$3:$AJ$14</c:f>
              <c:numCache>
                <c:formatCode>mmm\-yy</c:formatCode>
                <c:ptCount val="12"/>
                <c:pt idx="0">
                  <c:v>42795</c:v>
                </c:pt>
                <c:pt idx="1">
                  <c:v>42826</c:v>
                </c:pt>
                <c:pt idx="2">
                  <c:v>42856</c:v>
                </c:pt>
                <c:pt idx="3">
                  <c:v>42887</c:v>
                </c:pt>
                <c:pt idx="4">
                  <c:v>42917</c:v>
                </c:pt>
                <c:pt idx="5">
                  <c:v>42948</c:v>
                </c:pt>
                <c:pt idx="6">
                  <c:v>42979</c:v>
                </c:pt>
                <c:pt idx="7">
                  <c:v>43009</c:v>
                </c:pt>
                <c:pt idx="8">
                  <c:v>43040</c:v>
                </c:pt>
                <c:pt idx="9">
                  <c:v>43070</c:v>
                </c:pt>
                <c:pt idx="10">
                  <c:v>43118</c:v>
                </c:pt>
                <c:pt idx="11">
                  <c:v>43149</c:v>
                </c:pt>
              </c:numCache>
            </c:numRef>
          </c:cat>
          <c:val>
            <c:numRef>
              <c:f>GRAPH!$AK$3:$AK$14</c:f>
              <c:numCache>
                <c:formatCode>_("$"* #\,##0.00_);_("$"* \(#\,##0.00\);_("$"* "-"??_);_(@_)</c:formatCode>
                <c:ptCount val="12"/>
                <c:pt idx="0">
                  <c:v>806200.29000000039</c:v>
                </c:pt>
                <c:pt idx="1">
                  <c:v>870936.80000000016</c:v>
                </c:pt>
                <c:pt idx="2">
                  <c:v>830143.25000000012</c:v>
                </c:pt>
                <c:pt idx="3">
                  <c:v>1005451.2299999995</c:v>
                </c:pt>
                <c:pt idx="4">
                  <c:v>544966.07999999996</c:v>
                </c:pt>
                <c:pt idx="5">
                  <c:v>785677.97000000032</c:v>
                </c:pt>
                <c:pt idx="6">
                  <c:v>738932.27000000014</c:v>
                </c:pt>
                <c:pt idx="7">
                  <c:v>949494.10000000044</c:v>
                </c:pt>
                <c:pt idx="8">
                  <c:v>846259.58000000042</c:v>
                </c:pt>
                <c:pt idx="9">
                  <c:v>677622.36999999976</c:v>
                </c:pt>
                <c:pt idx="10">
                  <c:v>1195421.4300000004</c:v>
                </c:pt>
                <c:pt idx="11">
                  <c:v>860197.9299999997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5A-473C-ABBC-4FAC72167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306335760"/>
        <c:axId val="306341248"/>
      </c:barChart>
      <c:dateAx>
        <c:axId val="306335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306341248"/>
        <c:crosses val="autoZero"/>
        <c:auto val="1"/>
        <c:lblOffset val="100"/>
        <c:baseTimeUnit val="months"/>
      </c:dateAx>
      <c:valAx>
        <c:axId val="306341248"/>
        <c:scaling>
          <c:orientation val="minMax"/>
        </c:scaling>
        <c:delete val="0"/>
        <c:axPos val="l"/>
        <c:numFmt formatCode="_(&quot;$&quot;* #\,##0.00_);_(&quot;$&quot;* \(#\,##0.00\);_(&quot;$&quot;* &quot;-&quot;??_);_(@_)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306335760"/>
        <c:crosses val="autoZero"/>
        <c:crossBetween val="between"/>
      </c:valAx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FYTD SPEND</a:t>
            </a:r>
          </a:p>
        </c:rich>
      </c:tx>
      <c:layout>
        <c:manualLayout>
          <c:xMode val="edge"/>
          <c:yMode val="edge"/>
          <c:x val="0.17644333094726797"/>
          <c:y val="0.86701819522721169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2917680744452398E-2"/>
          <c:y val="6.4318681388219487E-2"/>
          <c:w val="0.66875876879026486"/>
          <c:h val="0.806174722273836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3B5B-495E-9DD6-AF0BDD6FF0BD}"/>
              </c:ext>
            </c:extLst>
          </c:dPt>
          <c:dPt>
            <c:idx val="1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B5B-495E-9DD6-AF0BDD6FF0BD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B5B-495E-9DD6-AF0BDD6FF0B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B5B-495E-9DD6-AF0BDD6FF0BD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3B5B-495E-9DD6-AF0BDD6FF0BD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3B5B-495E-9DD6-AF0BDD6FF0BD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B5B-495E-9DD6-AF0BDD6FF0BD}"/>
              </c:ext>
            </c:extLst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3B5B-495E-9DD6-AF0BDD6FF0BD}"/>
              </c:ext>
            </c:extLst>
          </c:dPt>
          <c:cat>
            <c:numRef>
              <c:f>GRAPH!$AL$8:$AL$19</c:f>
              <c:numCache>
                <c:formatCode>mmm\-yy</c:formatCode>
                <c:ptCount val="12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43118</c:v>
                </c:pt>
                <c:pt idx="6">
                  <c:v>43149</c:v>
                </c:pt>
              </c:numCache>
            </c:numRef>
          </c:cat>
          <c:val>
            <c:numRef>
              <c:f>GRAPH!$AK$8:$AK$19</c:f>
              <c:numCache>
                <c:formatCode>_("$"* #\,##0.00_);_("$"* \(#\,##0.00\);_("$"* "-"??_);_(@_)</c:formatCode>
                <c:ptCount val="12"/>
                <c:pt idx="0">
                  <c:v>785677.97000000032</c:v>
                </c:pt>
                <c:pt idx="1">
                  <c:v>738932.27000000014</c:v>
                </c:pt>
                <c:pt idx="2">
                  <c:v>949494.10000000044</c:v>
                </c:pt>
                <c:pt idx="3">
                  <c:v>846259.58000000042</c:v>
                </c:pt>
                <c:pt idx="4">
                  <c:v>677622.36999999976</c:v>
                </c:pt>
                <c:pt idx="5">
                  <c:v>1195421.4300000004</c:v>
                </c:pt>
                <c:pt idx="6">
                  <c:v>860197.9299999997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B5B-495E-9DD6-AF0BDD6FF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03-436E-8F67-0E9FAA7862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03-436E-8F67-0E9FAA7862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03-436E-8F67-0E9FAA7862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03-436E-8F67-0E9FAA7862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03-436E-8F67-0E9FAA78621B}"/>
              </c:ext>
            </c:extLst>
          </c:dPt>
          <c:dLbls>
            <c:dLbl>
              <c:idx val="0"/>
              <c:layout>
                <c:manualLayout>
                  <c:x val="0.10014175538730934"/>
                  <c:y val="-0.198622221885961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03-436E-8F67-0E9FAA78621B}"/>
                </c:ext>
              </c:extLst>
            </c:dLbl>
            <c:dLbl>
              <c:idx val="1"/>
              <c:layout>
                <c:manualLayout>
                  <c:x val="0.24218014636614299"/>
                  <c:y val="-4.4830420856542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03-436E-8F67-0E9FAA78621B}"/>
                </c:ext>
              </c:extLst>
            </c:dLbl>
            <c:dLbl>
              <c:idx val="2"/>
              <c:layout>
                <c:manualLayout>
                  <c:x val="0.18993290999157025"/>
                  <c:y val="0.174118008517855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03-436E-8F67-0E9FAA78621B}"/>
                </c:ext>
              </c:extLst>
            </c:dLbl>
            <c:dLbl>
              <c:idx val="3"/>
              <c:layout>
                <c:manualLayout>
                  <c:x val="-0.16974524988775422"/>
                  <c:y val="0.167228788996722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03-436E-8F67-0E9FAA78621B}"/>
                </c:ext>
              </c:extLst>
            </c:dLbl>
            <c:dLbl>
              <c:idx val="4"/>
              <c:layout>
                <c:manualLayout>
                  <c:x val="-0.20502494372108282"/>
                  <c:y val="-8.57032329627262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03-436E-8F67-0E9FAA7862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'SALES INFORMATION'!$A$3:$A$7</c:f>
              <c:strCache>
                <c:ptCount val="5"/>
                <c:pt idx="0">
                  <c:v>CAMSO</c:v>
                </c:pt>
                <c:pt idx="1">
                  <c:v>CUSTOMER B</c:v>
                </c:pt>
                <c:pt idx="2">
                  <c:v>CUSTOMER C</c:v>
                </c:pt>
                <c:pt idx="3">
                  <c:v>CUSTOMER D</c:v>
                </c:pt>
                <c:pt idx="4">
                  <c:v>OTHERS</c:v>
                </c:pt>
              </c:strCache>
            </c:strRef>
          </c:cat>
          <c:val>
            <c:numRef>
              <c:f>'SALES INFORMATION'!$B$3:$B$7</c:f>
              <c:numCache>
                <c:formatCode>0%</c:formatCode>
                <c:ptCount val="5"/>
                <c:pt idx="0">
                  <c:v>0.25</c:v>
                </c:pt>
                <c:pt idx="1">
                  <c:v>0.16</c:v>
                </c:pt>
                <c:pt idx="2">
                  <c:v>7.0000000000000007E-2</c:v>
                </c:pt>
                <c:pt idx="3">
                  <c:v>0.05</c:v>
                </c:pt>
                <c:pt idx="4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03-436E-8F67-0E9FAA786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41736118484643"/>
          <c:y val="0.22460381418550404"/>
          <c:w val="0.22942215390585213"/>
          <c:h val="0.66503347884421971"/>
        </c:manualLayout>
      </c:layout>
      <c:radarChart>
        <c:radarStyle val="fill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cat>
            <c:strRef>
              <c:f>GRAPH!$AV$3:$AV$6</c:f>
              <c:strCache>
                <c:ptCount val="4"/>
                <c:pt idx="0">
                  <c:v>Quality</c:v>
                </c:pt>
                <c:pt idx="1">
                  <c:v>Delivery</c:v>
                </c:pt>
                <c:pt idx="2">
                  <c:v>Costs</c:v>
                </c:pt>
                <c:pt idx="3">
                  <c:v>General</c:v>
                </c:pt>
              </c:strCache>
            </c:strRef>
          </c:cat>
          <c:val>
            <c:numRef>
              <c:f>GRAPH!$AX$3:$AX$6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F-41A0-9468-E52D2D9F760C}"/>
            </c:ext>
          </c:extLst>
        </c:ser>
        <c:ser>
          <c:idx val="1"/>
          <c:order val="1"/>
          <c:spPr>
            <a:solidFill>
              <a:schemeClr val="accent1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-3.2093677602856511E-3"/>
                  <c:y val="-6.9815047597185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398188430729389E-2"/>
                      <c:h val="0.103439945622852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CF-41A0-9468-E52D2D9F760C}"/>
                </c:ext>
              </c:extLst>
            </c:dLbl>
            <c:dLbl>
              <c:idx val="1"/>
              <c:layout>
                <c:manualLayout>
                  <c:x val="4.198679294458902E-2"/>
                  <c:y val="6.5874560058500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CF-41A0-9468-E52D2D9F760C}"/>
                </c:ext>
              </c:extLst>
            </c:dLbl>
            <c:dLbl>
              <c:idx val="2"/>
              <c:layout>
                <c:manualLayout>
                  <c:x val="-1.6776157556684297E-3"/>
                  <c:y val="0.10179735990427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CF-41A0-9468-E52D2D9F760C}"/>
                </c:ext>
              </c:extLst>
            </c:dLbl>
            <c:dLbl>
              <c:idx val="3"/>
              <c:layout>
                <c:manualLayout>
                  <c:x val="-2.6811946451143046E-2"/>
                  <c:y val="7.621082278424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CF-41A0-9468-E52D2D9F7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GRAPH!$AV$3:$AV$6</c:f>
              <c:strCache>
                <c:ptCount val="4"/>
                <c:pt idx="0">
                  <c:v>Quality</c:v>
                </c:pt>
                <c:pt idx="1">
                  <c:v>Delivery</c:v>
                </c:pt>
                <c:pt idx="2">
                  <c:v>Costs</c:v>
                </c:pt>
                <c:pt idx="3">
                  <c:v>General</c:v>
                </c:pt>
              </c:strCache>
            </c:strRef>
          </c:cat>
          <c:val>
            <c:numRef>
              <c:f>GRAPH!$AW$3:$AW$6</c:f>
              <c:numCache>
                <c:formatCode>0%</c:formatCode>
                <c:ptCount val="4"/>
                <c:pt idx="0">
                  <c:v>0.99</c:v>
                </c:pt>
                <c:pt idx="1">
                  <c:v>0.91</c:v>
                </c:pt>
                <c:pt idx="2">
                  <c:v>0.83</c:v>
                </c:pt>
                <c:pt idx="3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CF-41A0-9468-E52D2D9F7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339288"/>
        <c:axId val="306340072"/>
      </c:radarChart>
      <c:catAx>
        <c:axId val="30633928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306340072"/>
        <c:crosses val="autoZero"/>
        <c:auto val="1"/>
        <c:lblAlgn val="ctr"/>
        <c:lblOffset val="100"/>
        <c:noMultiLvlLbl val="0"/>
      </c:catAx>
      <c:valAx>
        <c:axId val="306340072"/>
        <c:scaling>
          <c:orientation val="minMax"/>
        </c:scaling>
        <c:delete val="1"/>
        <c:axPos val="l"/>
        <c:numFmt formatCode="0%" sourceLinked="1"/>
        <c:majorTickMark val="cross"/>
        <c:minorTickMark val="none"/>
        <c:tickLblPos val="nextTo"/>
        <c:crossAx val="3063392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5DC68-1FB8-4F5A-9753-31B2752EC3F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E5AEC11-6FAC-46C1-B4F4-D4CBA72F8410}">
      <dgm:prSet phldrT="[Text]" custT="1"/>
      <dgm:spPr/>
      <dgm:t>
        <a:bodyPr anchor="t"/>
        <a:lstStyle/>
        <a:p>
          <a:pPr algn="l"/>
          <a:r>
            <a:rPr lang="en-CA" sz="1000" dirty="0">
              <a:solidFill>
                <a:schemeClr val="tx1"/>
              </a:solidFill>
            </a:rPr>
            <a:t>  </a:t>
          </a:r>
        </a:p>
      </dgm:t>
    </dgm:pt>
    <dgm:pt modelId="{831AC59B-389D-4124-AF32-09FA17ADE21D}" type="parTrans" cxnId="{8B6D5AF1-8391-409C-A0F2-5E0024FBFF9C}">
      <dgm:prSet/>
      <dgm:spPr/>
      <dgm:t>
        <a:bodyPr/>
        <a:lstStyle/>
        <a:p>
          <a:endParaRPr lang="en-CA"/>
        </a:p>
      </dgm:t>
    </dgm:pt>
    <dgm:pt modelId="{7624B0C8-771C-450E-8A02-6D52DF961B6C}" type="sibTrans" cxnId="{8B6D5AF1-8391-409C-A0F2-5E0024FBFF9C}">
      <dgm:prSet/>
      <dgm:spPr/>
      <dgm:t>
        <a:bodyPr/>
        <a:lstStyle/>
        <a:p>
          <a:endParaRPr lang="en-CA"/>
        </a:p>
      </dgm:t>
    </dgm:pt>
    <dgm:pt modelId="{082CF5E9-C365-4899-80EB-4BBD757E830C}">
      <dgm:prSet phldrT="[Text]" custT="1"/>
      <dgm:spPr/>
      <dgm:t>
        <a:bodyPr anchor="t"/>
        <a:lstStyle/>
        <a:p>
          <a:pPr algn="l"/>
          <a:endParaRPr lang="en-CA" sz="1000" noProof="0" dirty="0">
            <a:solidFill>
              <a:schemeClr val="tx1"/>
            </a:solidFill>
          </a:endParaRPr>
        </a:p>
      </dgm:t>
    </dgm:pt>
    <dgm:pt modelId="{713B6A31-DB71-487E-AE22-3EA5EA694240}" type="parTrans" cxnId="{A217AC85-94D3-4DAF-89C3-703BDA9EAFF8}">
      <dgm:prSet/>
      <dgm:spPr/>
      <dgm:t>
        <a:bodyPr/>
        <a:lstStyle/>
        <a:p>
          <a:endParaRPr lang="en-CA"/>
        </a:p>
      </dgm:t>
    </dgm:pt>
    <dgm:pt modelId="{F2564F14-29B0-4CD5-96E5-44421966738C}" type="sibTrans" cxnId="{A217AC85-94D3-4DAF-89C3-703BDA9EAFF8}">
      <dgm:prSet/>
      <dgm:spPr/>
      <dgm:t>
        <a:bodyPr/>
        <a:lstStyle/>
        <a:p>
          <a:endParaRPr lang="en-CA"/>
        </a:p>
      </dgm:t>
    </dgm:pt>
    <dgm:pt modelId="{A70E9439-6B2E-4D87-8944-422EF46FA581}">
      <dgm:prSet phldrT="[Text]" custT="1"/>
      <dgm:spPr/>
      <dgm:t>
        <a:bodyPr anchor="t"/>
        <a:lstStyle/>
        <a:p>
          <a:pPr algn="l"/>
          <a:endParaRPr lang="en-CA" sz="1000" dirty="0">
            <a:solidFill>
              <a:schemeClr val="tx1"/>
            </a:solidFill>
          </a:endParaRPr>
        </a:p>
      </dgm:t>
    </dgm:pt>
    <dgm:pt modelId="{A6FCC016-460A-49E6-ABA6-D1E5FEC446C0}" type="sibTrans" cxnId="{8EDB76C1-6559-40DC-9C7E-4B2214FAFF4F}">
      <dgm:prSet/>
      <dgm:spPr/>
      <dgm:t>
        <a:bodyPr/>
        <a:lstStyle/>
        <a:p>
          <a:endParaRPr lang="en-CA"/>
        </a:p>
      </dgm:t>
    </dgm:pt>
    <dgm:pt modelId="{6B1916A9-1B04-4AAB-A4F5-3A2263BC3F3D}" type="parTrans" cxnId="{8EDB76C1-6559-40DC-9C7E-4B2214FAFF4F}">
      <dgm:prSet/>
      <dgm:spPr/>
      <dgm:t>
        <a:bodyPr/>
        <a:lstStyle/>
        <a:p>
          <a:endParaRPr lang="en-CA"/>
        </a:p>
      </dgm:t>
    </dgm:pt>
    <dgm:pt modelId="{B0D8021E-3BC5-420C-9016-DECE3639318C}">
      <dgm:prSet phldrT="[Text]" custT="1"/>
      <dgm:spPr>
        <a:solidFill>
          <a:schemeClr val="bg1">
            <a:lumMod val="75000"/>
          </a:schemeClr>
        </a:solidFill>
      </dgm:spPr>
      <dgm:t>
        <a:bodyPr anchor="t"/>
        <a:lstStyle/>
        <a:p>
          <a:pPr algn="l"/>
          <a:endParaRPr lang="en-CA" sz="1000" noProof="0" dirty="0">
            <a:solidFill>
              <a:schemeClr val="tx1"/>
            </a:solidFill>
          </a:endParaRPr>
        </a:p>
      </dgm:t>
    </dgm:pt>
    <dgm:pt modelId="{E455352B-8FA3-4F75-AE00-50B3CCCD2CC8}" type="sibTrans" cxnId="{DC384620-3B5E-458D-8917-B2F58521CF76}">
      <dgm:prSet/>
      <dgm:spPr/>
      <dgm:t>
        <a:bodyPr/>
        <a:lstStyle/>
        <a:p>
          <a:endParaRPr lang="en-CA"/>
        </a:p>
      </dgm:t>
    </dgm:pt>
    <dgm:pt modelId="{2AB39AF5-23C3-4D57-8B15-455B878EFFC4}" type="parTrans" cxnId="{DC384620-3B5E-458D-8917-B2F58521CF76}">
      <dgm:prSet/>
      <dgm:spPr/>
      <dgm:t>
        <a:bodyPr/>
        <a:lstStyle/>
        <a:p>
          <a:endParaRPr lang="en-CA"/>
        </a:p>
      </dgm:t>
    </dgm:pt>
    <dgm:pt modelId="{44518103-919B-48E8-A564-C1FF7E65BE90}" type="pres">
      <dgm:prSet presAssocID="{E145DC68-1FB8-4F5A-9753-31B2752EC3FC}" presName="diagram" presStyleCnt="0">
        <dgm:presLayoutVars>
          <dgm:dir/>
          <dgm:resizeHandles val="exact"/>
        </dgm:presLayoutVars>
      </dgm:prSet>
      <dgm:spPr/>
    </dgm:pt>
    <dgm:pt modelId="{6AC19CC6-9076-4FB4-9CB1-D4419B46E61F}" type="pres">
      <dgm:prSet presAssocID="{4E5AEC11-6FAC-46C1-B4F4-D4CBA72F8410}" presName="node" presStyleLbl="node1" presStyleIdx="0" presStyleCnt="4" custScaleX="124580" custScaleY="131527" custLinFactNeighborX="-4065" custLinFactNeighborY="4342">
        <dgm:presLayoutVars>
          <dgm:bulletEnabled val="1"/>
        </dgm:presLayoutVars>
      </dgm:prSet>
      <dgm:spPr/>
    </dgm:pt>
    <dgm:pt modelId="{75214EB2-A71D-4A7C-8509-43A7D823FD8E}" type="pres">
      <dgm:prSet presAssocID="{7624B0C8-771C-450E-8A02-6D52DF961B6C}" presName="sibTrans" presStyleCnt="0"/>
      <dgm:spPr/>
    </dgm:pt>
    <dgm:pt modelId="{0D6619DA-4813-4DE2-8807-1E0EC2364CE1}" type="pres">
      <dgm:prSet presAssocID="{082CF5E9-C365-4899-80EB-4BBD757E830C}" presName="node" presStyleLbl="node1" presStyleIdx="1" presStyleCnt="4" custScaleX="125173" custScaleY="130303" custLinFactNeighborX="-6861" custLinFactNeighborY="6084">
        <dgm:presLayoutVars>
          <dgm:bulletEnabled val="1"/>
        </dgm:presLayoutVars>
      </dgm:prSet>
      <dgm:spPr/>
    </dgm:pt>
    <dgm:pt modelId="{0D74EA99-77E5-42CC-B348-8E9C57BAFE62}" type="pres">
      <dgm:prSet presAssocID="{F2564F14-29B0-4CD5-96E5-44421966738C}" presName="sibTrans" presStyleCnt="0"/>
      <dgm:spPr/>
    </dgm:pt>
    <dgm:pt modelId="{6C50DA1D-E6AA-4EF6-B956-B9B1E1F528CF}" type="pres">
      <dgm:prSet presAssocID="{A70E9439-6B2E-4D87-8944-422EF46FA581}" presName="node" presStyleLbl="node1" presStyleIdx="2" presStyleCnt="4" custScaleX="123705" custScaleY="137808" custLinFactNeighborX="-3976" custLinFactNeighborY="-2357">
        <dgm:presLayoutVars>
          <dgm:bulletEnabled val="1"/>
        </dgm:presLayoutVars>
      </dgm:prSet>
      <dgm:spPr/>
    </dgm:pt>
    <dgm:pt modelId="{10E2C89E-AE7D-44C9-8A23-4BEA10DFE1E4}" type="pres">
      <dgm:prSet presAssocID="{A6FCC016-460A-49E6-ABA6-D1E5FEC446C0}" presName="sibTrans" presStyleCnt="0"/>
      <dgm:spPr/>
    </dgm:pt>
    <dgm:pt modelId="{E989C93B-0914-4FF4-AAE7-426D7FAE5D33}" type="pres">
      <dgm:prSet presAssocID="{B0D8021E-3BC5-420C-9016-DECE3639318C}" presName="node" presStyleLbl="node1" presStyleIdx="3" presStyleCnt="4" custScaleX="124886" custScaleY="137586" custLinFactNeighborX="-5229" custLinFactNeighborY="-2468">
        <dgm:presLayoutVars>
          <dgm:bulletEnabled val="1"/>
        </dgm:presLayoutVars>
      </dgm:prSet>
      <dgm:spPr/>
    </dgm:pt>
  </dgm:ptLst>
  <dgm:cxnLst>
    <dgm:cxn modelId="{DC384620-3B5E-458D-8917-B2F58521CF76}" srcId="{E145DC68-1FB8-4F5A-9753-31B2752EC3FC}" destId="{B0D8021E-3BC5-420C-9016-DECE3639318C}" srcOrd="3" destOrd="0" parTransId="{2AB39AF5-23C3-4D57-8B15-455B878EFFC4}" sibTransId="{E455352B-8FA3-4F75-AE00-50B3CCCD2CC8}"/>
    <dgm:cxn modelId="{1F18E02D-2E79-4C3B-8DBC-4705635FAA82}" type="presOf" srcId="{082CF5E9-C365-4899-80EB-4BBD757E830C}" destId="{0D6619DA-4813-4DE2-8807-1E0EC2364CE1}" srcOrd="0" destOrd="0" presId="urn:microsoft.com/office/officeart/2005/8/layout/default"/>
    <dgm:cxn modelId="{B8227D56-87EC-4C67-BB42-51E5C0E4A942}" type="presOf" srcId="{4E5AEC11-6FAC-46C1-B4F4-D4CBA72F8410}" destId="{6AC19CC6-9076-4FB4-9CB1-D4419B46E61F}" srcOrd="0" destOrd="0" presId="urn:microsoft.com/office/officeart/2005/8/layout/default"/>
    <dgm:cxn modelId="{A217AC85-94D3-4DAF-89C3-703BDA9EAFF8}" srcId="{E145DC68-1FB8-4F5A-9753-31B2752EC3FC}" destId="{082CF5E9-C365-4899-80EB-4BBD757E830C}" srcOrd="1" destOrd="0" parTransId="{713B6A31-DB71-487E-AE22-3EA5EA694240}" sibTransId="{F2564F14-29B0-4CD5-96E5-44421966738C}"/>
    <dgm:cxn modelId="{8EDB76C1-6559-40DC-9C7E-4B2214FAFF4F}" srcId="{E145DC68-1FB8-4F5A-9753-31B2752EC3FC}" destId="{A70E9439-6B2E-4D87-8944-422EF46FA581}" srcOrd="2" destOrd="0" parTransId="{6B1916A9-1B04-4AAB-A4F5-3A2263BC3F3D}" sibTransId="{A6FCC016-460A-49E6-ABA6-D1E5FEC446C0}"/>
    <dgm:cxn modelId="{E9EBF8DE-DEB2-458C-8B13-C97F468A496F}" type="presOf" srcId="{E145DC68-1FB8-4F5A-9753-31B2752EC3FC}" destId="{44518103-919B-48E8-A564-C1FF7E65BE90}" srcOrd="0" destOrd="0" presId="urn:microsoft.com/office/officeart/2005/8/layout/default"/>
    <dgm:cxn modelId="{A2B301E7-AAC4-477C-AFA1-D0E58A00B704}" type="presOf" srcId="{A70E9439-6B2E-4D87-8944-422EF46FA581}" destId="{6C50DA1D-E6AA-4EF6-B956-B9B1E1F528CF}" srcOrd="0" destOrd="0" presId="urn:microsoft.com/office/officeart/2005/8/layout/default"/>
    <dgm:cxn modelId="{68C13DE8-79FC-46F2-B984-4FAFF37619F9}" type="presOf" srcId="{B0D8021E-3BC5-420C-9016-DECE3639318C}" destId="{E989C93B-0914-4FF4-AAE7-426D7FAE5D33}" srcOrd="0" destOrd="0" presId="urn:microsoft.com/office/officeart/2005/8/layout/default"/>
    <dgm:cxn modelId="{8B6D5AF1-8391-409C-A0F2-5E0024FBFF9C}" srcId="{E145DC68-1FB8-4F5A-9753-31B2752EC3FC}" destId="{4E5AEC11-6FAC-46C1-B4F4-D4CBA72F8410}" srcOrd="0" destOrd="0" parTransId="{831AC59B-389D-4124-AF32-09FA17ADE21D}" sibTransId="{7624B0C8-771C-450E-8A02-6D52DF961B6C}"/>
    <dgm:cxn modelId="{DC4B37BC-429A-4277-852F-0C63DAA892F0}" type="presParOf" srcId="{44518103-919B-48E8-A564-C1FF7E65BE90}" destId="{6AC19CC6-9076-4FB4-9CB1-D4419B46E61F}" srcOrd="0" destOrd="0" presId="urn:microsoft.com/office/officeart/2005/8/layout/default"/>
    <dgm:cxn modelId="{5CF1141B-F3AC-44E5-A2D8-6842370AFC51}" type="presParOf" srcId="{44518103-919B-48E8-A564-C1FF7E65BE90}" destId="{75214EB2-A71D-4A7C-8509-43A7D823FD8E}" srcOrd="1" destOrd="0" presId="urn:microsoft.com/office/officeart/2005/8/layout/default"/>
    <dgm:cxn modelId="{B3558C83-FC26-4A60-8233-7C3FBA6B591B}" type="presParOf" srcId="{44518103-919B-48E8-A564-C1FF7E65BE90}" destId="{0D6619DA-4813-4DE2-8807-1E0EC2364CE1}" srcOrd="2" destOrd="0" presId="urn:microsoft.com/office/officeart/2005/8/layout/default"/>
    <dgm:cxn modelId="{36B8EFE1-E739-47D9-A0D0-54D294D08B03}" type="presParOf" srcId="{44518103-919B-48E8-A564-C1FF7E65BE90}" destId="{0D74EA99-77E5-42CC-B348-8E9C57BAFE62}" srcOrd="3" destOrd="0" presId="urn:microsoft.com/office/officeart/2005/8/layout/default"/>
    <dgm:cxn modelId="{847E929B-383F-4088-B788-4D9F7A5EA4D0}" type="presParOf" srcId="{44518103-919B-48E8-A564-C1FF7E65BE90}" destId="{6C50DA1D-E6AA-4EF6-B956-B9B1E1F528CF}" srcOrd="4" destOrd="0" presId="urn:microsoft.com/office/officeart/2005/8/layout/default"/>
    <dgm:cxn modelId="{3FD7F245-16F1-4FFA-B7C8-E1480E3B9EA0}" type="presParOf" srcId="{44518103-919B-48E8-A564-C1FF7E65BE90}" destId="{10E2C89E-AE7D-44C9-8A23-4BEA10DFE1E4}" srcOrd="5" destOrd="0" presId="urn:microsoft.com/office/officeart/2005/8/layout/default"/>
    <dgm:cxn modelId="{2B09A8C3-2C3C-4146-AE69-2F9F94EF0FCF}" type="presParOf" srcId="{44518103-919B-48E8-A564-C1FF7E65BE90}" destId="{E989C93B-0914-4FF4-AAE7-426D7FAE5D3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19CC6-9076-4FB4-9CB1-D4419B46E61F}">
      <dsp:nvSpPr>
        <dsp:cNvPr id="0" name=""/>
        <dsp:cNvSpPr/>
      </dsp:nvSpPr>
      <dsp:spPr>
        <a:xfrm>
          <a:off x="384203" y="65539"/>
          <a:ext cx="3078556" cy="1950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 dirty="0">
              <a:solidFill>
                <a:schemeClr val="tx1"/>
              </a:solidFill>
            </a:rPr>
            <a:t>  </a:t>
          </a:r>
        </a:p>
      </dsp:txBody>
      <dsp:txXfrm>
        <a:off x="384203" y="65539"/>
        <a:ext cx="3078556" cy="1950136"/>
      </dsp:txXfrm>
    </dsp:sp>
    <dsp:sp modelId="{0D6619DA-4813-4DE2-8807-1E0EC2364CE1}">
      <dsp:nvSpPr>
        <dsp:cNvPr id="0" name=""/>
        <dsp:cNvSpPr/>
      </dsp:nvSpPr>
      <dsp:spPr>
        <a:xfrm>
          <a:off x="3640781" y="100441"/>
          <a:ext cx="3093210" cy="193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000" kern="1200" noProof="0" dirty="0">
            <a:solidFill>
              <a:schemeClr val="tx1"/>
            </a:solidFill>
          </a:endParaRPr>
        </a:p>
      </dsp:txBody>
      <dsp:txXfrm>
        <a:off x="3640781" y="100441"/>
        <a:ext cx="3093210" cy="1931988"/>
      </dsp:txXfrm>
    </dsp:sp>
    <dsp:sp modelId="{6C50DA1D-E6AA-4EF6-B956-B9B1E1F528CF}">
      <dsp:nvSpPr>
        <dsp:cNvPr id="0" name=""/>
        <dsp:cNvSpPr/>
      </dsp:nvSpPr>
      <dsp:spPr>
        <a:xfrm>
          <a:off x="400759" y="2163465"/>
          <a:ext cx="3056934" cy="20432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000" kern="1200" dirty="0">
            <a:solidFill>
              <a:schemeClr val="tx1"/>
            </a:solidFill>
          </a:endParaRPr>
        </a:p>
      </dsp:txBody>
      <dsp:txXfrm>
        <a:off x="400759" y="2163465"/>
        <a:ext cx="3056934" cy="2043264"/>
      </dsp:txXfrm>
    </dsp:sp>
    <dsp:sp modelId="{E989C93B-0914-4FF4-AAE7-426D7FAE5D33}">
      <dsp:nvSpPr>
        <dsp:cNvPr id="0" name=""/>
        <dsp:cNvSpPr/>
      </dsp:nvSpPr>
      <dsp:spPr>
        <a:xfrm>
          <a:off x="3673845" y="2163465"/>
          <a:ext cx="3086118" cy="2039972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000" kern="1200" noProof="0" dirty="0">
            <a:solidFill>
              <a:schemeClr val="tx1"/>
            </a:solidFill>
          </a:endParaRPr>
        </a:p>
      </dsp:txBody>
      <dsp:txXfrm>
        <a:off x="3673845" y="2163465"/>
        <a:ext cx="3086118" cy="2039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0.35227</cdr:x>
      <cdr:y>0.45601</cdr:y>
    </cdr:from>
    <cdr:to>
      <cdr:x>0.67727</cdr:x>
      <cdr:y>0.70175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9880" y="721020"/>
          <a:ext cx="802540" cy="388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fld id="{4D8C9BD3-9D37-4763-8563-DDA2ABD3CB9A}" type="TxLink">
            <a:rPr lang="en-US" sz="1600" b="1" i="0" u="none" strike="noStrike">
              <a:solidFill>
                <a:schemeClr val="accent1"/>
              </a:solidFill>
              <a:latin typeface="Calibri"/>
            </a:rPr>
            <a:pPr algn="ctr"/>
            <a:t>74%</a:t>
          </a:fld>
          <a:endParaRPr lang="en-US" sz="1600" b="1">
            <a:solidFill>
              <a:schemeClr val="accent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0.33297</cdr:x>
      <cdr:y>0.51325</cdr:y>
    </cdr:from>
    <cdr:to>
      <cdr:x>0.67265</cdr:x>
      <cdr:y>0.70697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1209" y="897485"/>
          <a:ext cx="827557" cy="338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fld id="{8633A3BC-6506-4A13-AA71-EB7DA89CB0E1}" type="TxLink">
            <a:rPr lang="en-US" sz="1600" b="1" i="0" u="none" strike="noStrike">
              <a:solidFill>
                <a:schemeClr val="accent1"/>
              </a:solidFill>
              <a:latin typeface="Calibri"/>
            </a:rPr>
            <a:pPr algn="ctr"/>
            <a:t>94%</a:t>
          </a:fld>
          <a:endParaRPr lang="en-US" sz="1600" b="1">
            <a:solidFill>
              <a:schemeClr val="accent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0.1202</cdr:x>
      <cdr:y>0.48332</cdr:y>
    </cdr:from>
    <cdr:to>
      <cdr:x>0.62921</cdr:x>
      <cdr:y>0.66041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882" y="840157"/>
          <a:ext cx="1066630" cy="307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12DB234B-858E-4886-B732-10BCEF7F80E2}" type="TxLink">
            <a:rPr lang="en-US" sz="1400" b="1" i="0" u="none" strike="noStrike">
              <a:solidFill>
                <a:schemeClr val="accent1"/>
              </a:solidFill>
              <a:latin typeface="Calibri"/>
            </a:rPr>
            <a:pPr/>
            <a:t> 10,111,303  $ </a:t>
          </a:fld>
          <a:endParaRPr lang="en-US" sz="1400" b="1">
            <a:solidFill>
              <a:schemeClr val="accent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0.46096</cdr:x>
      <cdr:y>0.06583</cdr:y>
    </cdr:from>
    <cdr:to>
      <cdr:x>1</cdr:x>
      <cdr:y>0.15418</cdr:y>
    </cdr:to>
    <cdr:sp macro="" textlink="">
      <cdr:nvSpPr>
        <cdr:cNvPr id="3" name="TextBox 9">
          <a:extLst xmlns:a="http://schemas.openxmlformats.org/drawingml/2006/main">
            <a:ext uri="{FF2B5EF4-FFF2-40B4-BE49-F238E27FC236}">
              <a16:creationId xmlns:a16="http://schemas.microsoft.com/office/drawing/2014/main" id="{0BCFDEEF-47C4-48E8-833C-3A0EAC2797D1}"/>
            </a:ext>
          </a:extLst>
        </cdr:cNvPr>
        <cdr:cNvSpPr txBox="1"/>
      </cdr:nvSpPr>
      <cdr:spPr>
        <a:xfrm xmlns:a="http://schemas.openxmlformats.org/drawingml/2006/main">
          <a:off x="3521693" y="275211"/>
          <a:ext cx="411818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dirty="0">
              <a:highlight>
                <a:srgbClr val="FFFF00"/>
              </a:highlight>
            </a:rPr>
            <a:t>TO BE UPDATED</a:t>
          </a:r>
          <a:endParaRPr lang="en-US" dirty="0">
            <a:highlight>
              <a:srgbClr val="FFFF00"/>
            </a:highligh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428C-5C8C-9A43-B7DF-FE25F9221B59}" type="datetimeFigureOut">
              <a:rPr lang="fr-FR" smtClean="0"/>
              <a:t>01/06/2019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1EE8D-3DDB-6B4D-9237-3E5E5AB9308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03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Precise</a:t>
            </a:r>
            <a:r>
              <a:rPr lang="fr-FR" baseline="0" dirty="0"/>
              <a:t> </a:t>
            </a:r>
            <a:r>
              <a:rPr lang="fr-FR" baseline="0" dirty="0" err="1"/>
              <a:t>your</a:t>
            </a:r>
            <a:r>
              <a:rPr lang="fr-FR" baseline="0" dirty="0"/>
              <a:t> </a:t>
            </a:r>
            <a:r>
              <a:rPr lang="fr-FR" baseline="0" dirty="0" err="1"/>
              <a:t>commodity</a:t>
            </a:r>
            <a:r>
              <a:rPr lang="fr-FR" baseline="0" dirty="0"/>
              <a:t> </a:t>
            </a:r>
            <a:r>
              <a:rPr lang="fr-FR" baseline="0" dirty="0" err="1"/>
              <a:t>name</a:t>
            </a:r>
            <a:endParaRPr lang="fr-FR" baseline="0" dirty="0"/>
          </a:p>
          <a:p>
            <a:r>
              <a:rPr lang="fr-FR" baseline="0" dirty="0"/>
              <a:t>Name of supplier </a:t>
            </a:r>
          </a:p>
          <a:p>
            <a:r>
              <a:rPr lang="fr-FR" baseline="0" dirty="0"/>
              <a:t>Quarter (fiscal </a:t>
            </a:r>
            <a:r>
              <a:rPr lang="fr-FR" baseline="0" dirty="0" err="1"/>
              <a:t>year</a:t>
            </a:r>
            <a:r>
              <a:rPr lang="fr-FR" baseline="0" dirty="0"/>
              <a:t>) – </a:t>
            </a:r>
            <a:r>
              <a:rPr lang="fr-FR" baseline="0" dirty="0" err="1"/>
              <a:t>starting</a:t>
            </a:r>
            <a:r>
              <a:rPr lang="fr-FR" baseline="0" dirty="0"/>
              <a:t> </a:t>
            </a:r>
            <a:r>
              <a:rPr lang="fr-FR" baseline="0" dirty="0" err="1"/>
              <a:t>month</a:t>
            </a:r>
            <a:r>
              <a:rPr lang="fr-FR" baseline="0" dirty="0"/>
              <a:t> to end </a:t>
            </a:r>
            <a:r>
              <a:rPr lang="fr-FR" baseline="0" dirty="0" err="1"/>
              <a:t>month</a:t>
            </a:r>
            <a:r>
              <a:rPr lang="fr-FR" baseline="0" dirty="0"/>
              <a:t> of the quarter in </a:t>
            </a:r>
            <a:r>
              <a:rPr lang="fr-FR" baseline="0" dirty="0" err="1"/>
              <a:t>study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393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err="1"/>
              <a:t>Spend</a:t>
            </a:r>
            <a:r>
              <a:rPr lang="fr-CA" dirty="0"/>
              <a:t> </a:t>
            </a:r>
            <a:r>
              <a:rPr lang="fr-CA" dirty="0" err="1"/>
              <a:t>is</a:t>
            </a:r>
            <a:r>
              <a:rPr lang="fr-CA" dirty="0"/>
              <a:t> for total business </a:t>
            </a:r>
            <a:r>
              <a:rPr lang="fr-CA" dirty="0" err="1"/>
              <a:t>with</a:t>
            </a:r>
            <a:r>
              <a:rPr lang="fr-CA" dirty="0"/>
              <a:t> supplier (all plants</a:t>
            </a:r>
            <a:r>
              <a:rPr lang="fr-CA" baseline="0" dirty="0"/>
              <a:t> </a:t>
            </a:r>
            <a:r>
              <a:rPr lang="fr-CA" baseline="0" dirty="0" err="1"/>
              <a:t>included</a:t>
            </a:r>
            <a:r>
              <a:rPr lang="fr-CA" baseline="0" dirty="0"/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Copy</a:t>
            </a:r>
            <a:r>
              <a:rPr lang="fr-CA" baseline="0" dirty="0"/>
              <a:t>-</a:t>
            </a:r>
            <a:r>
              <a:rPr lang="fr-CA" baseline="0" dirty="0" err="1"/>
              <a:t>paste</a:t>
            </a:r>
            <a:r>
              <a:rPr lang="fr-CA" baseline="0" dirty="0"/>
              <a:t> FYTD SPEND </a:t>
            </a:r>
            <a:r>
              <a:rPr lang="fr-CA" baseline="0" dirty="0" err="1"/>
              <a:t>diagram</a:t>
            </a:r>
            <a:r>
              <a:rPr lang="fr-CA" baseline="0" dirty="0"/>
              <a:t> </a:t>
            </a:r>
            <a:r>
              <a:rPr lang="fr-CA" baseline="0" dirty="0" err="1"/>
              <a:t>from</a:t>
            </a:r>
            <a:r>
              <a:rPr lang="fr-CA" baseline="0" dirty="0"/>
              <a:t> </a:t>
            </a:r>
            <a:r>
              <a:rPr lang="fr-CA" baseline="0" dirty="0" err="1"/>
              <a:t>excel</a:t>
            </a:r>
            <a:r>
              <a:rPr lang="fr-CA" baseline="0" dirty="0"/>
              <a:t> file « QBR </a:t>
            </a:r>
            <a:r>
              <a:rPr lang="fr-CA" baseline="0" dirty="0" err="1"/>
              <a:t>Camso</a:t>
            </a:r>
            <a:r>
              <a:rPr lang="fr-CA" baseline="0" dirty="0"/>
              <a:t> Input File ».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Copy-</a:t>
            </a:r>
            <a:r>
              <a:rPr lang="fr-CA" baseline="0" dirty="0" err="1"/>
              <a:t>paste</a:t>
            </a:r>
            <a:r>
              <a:rPr lang="fr-CA" baseline="0" dirty="0"/>
              <a:t> </a:t>
            </a:r>
            <a:r>
              <a:rPr lang="fr-CA" baseline="0" dirty="0" err="1"/>
              <a:t>Spend</a:t>
            </a:r>
            <a:r>
              <a:rPr lang="fr-CA" baseline="0" dirty="0"/>
              <a:t> graph </a:t>
            </a:r>
            <a:r>
              <a:rPr lang="fr-CA" baseline="0" dirty="0" err="1"/>
              <a:t>from</a:t>
            </a:r>
            <a:r>
              <a:rPr lang="fr-CA" baseline="0" dirty="0"/>
              <a:t> </a:t>
            </a:r>
            <a:r>
              <a:rPr lang="fr-CA" baseline="0" dirty="0" err="1"/>
              <a:t>excel</a:t>
            </a:r>
            <a:r>
              <a:rPr lang="fr-CA" baseline="0" dirty="0"/>
              <a:t> file « QBR </a:t>
            </a:r>
            <a:r>
              <a:rPr lang="fr-CA" baseline="0" dirty="0" err="1"/>
              <a:t>Camso</a:t>
            </a:r>
            <a:r>
              <a:rPr lang="fr-CA" baseline="0" dirty="0"/>
              <a:t> Input File ». </a:t>
            </a:r>
            <a:r>
              <a:rPr lang="fr-CA" baseline="0" dirty="0" err="1"/>
              <a:t>Remove</a:t>
            </a:r>
            <a:r>
              <a:rPr lang="fr-CA" baseline="0" dirty="0"/>
              <a:t> graph </a:t>
            </a:r>
            <a:r>
              <a:rPr lang="fr-CA" baseline="0" dirty="0" err="1"/>
              <a:t>title</a:t>
            </a:r>
            <a:r>
              <a:rPr lang="fr-CA" baseline="0" dirty="0"/>
              <a:t> </a:t>
            </a:r>
            <a:r>
              <a:rPr lang="fr-CA" baseline="0" dirty="0" err="1"/>
              <a:t>since</a:t>
            </a:r>
            <a:r>
              <a:rPr lang="fr-CA" baseline="0" dirty="0"/>
              <a:t> </a:t>
            </a:r>
            <a:r>
              <a:rPr lang="fr-CA" baseline="0" dirty="0" err="1"/>
              <a:t>it’s</a:t>
            </a:r>
            <a:r>
              <a:rPr lang="fr-CA" baseline="0" dirty="0"/>
              <a:t> </a:t>
            </a:r>
            <a:r>
              <a:rPr lang="fr-CA" baseline="0" dirty="0" err="1"/>
              <a:t>already</a:t>
            </a:r>
            <a:r>
              <a:rPr lang="fr-CA" baseline="0" dirty="0"/>
              <a:t> </a:t>
            </a:r>
            <a:r>
              <a:rPr lang="fr-CA" baseline="0" dirty="0" err="1"/>
              <a:t>mentionned</a:t>
            </a:r>
            <a:r>
              <a:rPr lang="fr-CA" baseline="0" dirty="0"/>
              <a:t> in the slide </a:t>
            </a:r>
            <a:r>
              <a:rPr lang="fr-CA" baseline="0" dirty="0" err="1"/>
              <a:t>title</a:t>
            </a:r>
            <a:r>
              <a:rPr lang="fr-CA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Update the volume </a:t>
            </a:r>
            <a:r>
              <a:rPr lang="fr-CA" baseline="0" dirty="0" err="1"/>
              <a:t>rebate</a:t>
            </a:r>
            <a:r>
              <a:rPr lang="fr-CA" baseline="0" dirty="0"/>
              <a:t> </a:t>
            </a:r>
            <a:r>
              <a:rPr lang="fr-CA" baseline="0" dirty="0" err="1"/>
              <a:t>amount</a:t>
            </a:r>
            <a:r>
              <a:rPr lang="fr-CA" baseline="0" dirty="0"/>
              <a:t> if applicable.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Do </a:t>
            </a:r>
            <a:r>
              <a:rPr lang="fr-CA" baseline="0" dirty="0" err="1"/>
              <a:t>we</a:t>
            </a:r>
            <a:r>
              <a:rPr lang="fr-CA" baseline="0" dirty="0"/>
              <a:t> </a:t>
            </a:r>
            <a:r>
              <a:rPr lang="fr-CA" baseline="0" dirty="0" err="1"/>
              <a:t>want</a:t>
            </a:r>
            <a:r>
              <a:rPr lang="fr-CA" baseline="0" dirty="0"/>
              <a:t> to show last 12 </a:t>
            </a:r>
            <a:r>
              <a:rPr lang="fr-CA" baseline="0" dirty="0" err="1"/>
              <a:t>months</a:t>
            </a:r>
            <a:r>
              <a:rPr lang="fr-CA" baseline="0" dirty="0"/>
              <a:t> trend? If positive, </a:t>
            </a:r>
            <a:r>
              <a:rPr lang="fr-CA" baseline="0" dirty="0" err="1"/>
              <a:t>we</a:t>
            </a:r>
            <a:r>
              <a:rPr lang="fr-CA" baseline="0" dirty="0"/>
              <a:t> </a:t>
            </a:r>
            <a:r>
              <a:rPr lang="fr-CA" baseline="0" dirty="0" err="1"/>
              <a:t>could</a:t>
            </a:r>
            <a:r>
              <a:rPr lang="fr-CA" baseline="0" dirty="0"/>
              <a:t> show.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9990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Strategic </a:t>
            </a:r>
            <a:r>
              <a:rPr lang="fr-CA" dirty="0" err="1"/>
              <a:t>buyer</a:t>
            </a:r>
            <a:r>
              <a:rPr lang="fr-CA" dirty="0"/>
              <a:t> to </a:t>
            </a:r>
            <a:r>
              <a:rPr lang="fr-CA" dirty="0" err="1"/>
              <a:t>send</a:t>
            </a:r>
            <a:r>
              <a:rPr lang="fr-CA" dirty="0"/>
              <a:t> file « </a:t>
            </a:r>
            <a:r>
              <a:rPr lang="fr-CA" baseline="0" dirty="0"/>
              <a:t>QBR SUPPLIER Input File</a:t>
            </a:r>
            <a:r>
              <a:rPr lang="fr-CA" dirty="0"/>
              <a:t> » to supplier 1 </a:t>
            </a:r>
            <a:r>
              <a:rPr lang="fr-CA" dirty="0" err="1"/>
              <a:t>week</a:t>
            </a:r>
            <a:r>
              <a:rPr lang="fr-CA" dirty="0"/>
              <a:t> </a:t>
            </a:r>
            <a:r>
              <a:rPr lang="fr-CA" dirty="0" err="1"/>
              <a:t>before</a:t>
            </a:r>
            <a:r>
              <a:rPr lang="fr-CA" dirty="0"/>
              <a:t> </a:t>
            </a:r>
            <a:r>
              <a:rPr lang="fr-CA" dirty="0" err="1"/>
              <a:t>scheduled</a:t>
            </a:r>
            <a:r>
              <a:rPr lang="fr-CA" dirty="0"/>
              <a:t> QBR.</a:t>
            </a:r>
          </a:p>
          <a:p>
            <a:r>
              <a:rPr lang="fr-CA" dirty="0" err="1"/>
              <a:t>When</a:t>
            </a:r>
            <a:r>
              <a:rPr lang="fr-CA" dirty="0"/>
              <a:t> supplier </a:t>
            </a:r>
            <a:r>
              <a:rPr lang="fr-CA" dirty="0" err="1"/>
              <a:t>completes</a:t>
            </a:r>
            <a:r>
              <a:rPr lang="fr-CA" dirty="0"/>
              <a:t> the </a:t>
            </a:r>
            <a:r>
              <a:rPr lang="fr-CA" dirty="0" err="1"/>
              <a:t>requested</a:t>
            </a:r>
            <a:r>
              <a:rPr lang="fr-CA" dirty="0"/>
              <a:t> information, copy-</a:t>
            </a:r>
            <a:r>
              <a:rPr lang="fr-CA" dirty="0" err="1"/>
              <a:t>paste</a:t>
            </a:r>
            <a:r>
              <a:rPr lang="fr-CA" dirty="0"/>
              <a:t> « Key Clients Proportion » graph to the slide and </a:t>
            </a:r>
            <a:r>
              <a:rPr lang="fr-CA" dirty="0" err="1"/>
              <a:t>remove</a:t>
            </a:r>
            <a:r>
              <a:rPr lang="fr-CA" dirty="0"/>
              <a:t> graph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since</a:t>
            </a:r>
            <a:r>
              <a:rPr lang="fr-CA" dirty="0"/>
              <a:t> </a:t>
            </a:r>
            <a:r>
              <a:rPr lang="fr-CA" dirty="0" err="1"/>
              <a:t>it’s</a:t>
            </a:r>
            <a:r>
              <a:rPr lang="fr-CA" dirty="0"/>
              <a:t> </a:t>
            </a:r>
            <a:r>
              <a:rPr lang="fr-CA" dirty="0" err="1"/>
              <a:t>already</a:t>
            </a:r>
            <a:r>
              <a:rPr lang="fr-CA" dirty="0"/>
              <a:t> </a:t>
            </a:r>
            <a:r>
              <a:rPr lang="fr-CA" dirty="0" err="1"/>
              <a:t>mentionned</a:t>
            </a:r>
            <a:r>
              <a:rPr lang="fr-CA" dirty="0"/>
              <a:t> in the slide.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1865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Include</a:t>
            </a:r>
            <a:r>
              <a:rPr lang="fr-CA" baseline="0" dirty="0"/>
              <a:t> </a:t>
            </a:r>
            <a:r>
              <a:rPr lang="fr-CA" baseline="0" dirty="0" err="1"/>
              <a:t>from</a:t>
            </a:r>
            <a:r>
              <a:rPr lang="fr-CA" baseline="0" dirty="0"/>
              <a:t> </a:t>
            </a:r>
            <a:r>
              <a:rPr lang="fr-CA" baseline="0" dirty="0" err="1"/>
              <a:t>general</a:t>
            </a:r>
            <a:r>
              <a:rPr lang="fr-CA" baseline="0" dirty="0"/>
              <a:t> </a:t>
            </a:r>
            <a:r>
              <a:rPr lang="fr-CA" baseline="0" dirty="0" err="1"/>
              <a:t>highlights</a:t>
            </a:r>
            <a:r>
              <a:rPr lang="fr-CA" baseline="0" dirty="0"/>
              <a:t> </a:t>
            </a:r>
            <a:r>
              <a:rPr lang="fr-CA" baseline="0" dirty="0" err="1"/>
              <a:t>regarding</a:t>
            </a:r>
            <a:r>
              <a:rPr lang="fr-CA" baseline="0" dirty="0"/>
              <a:t> </a:t>
            </a:r>
            <a:r>
              <a:rPr lang="fr-CA" baseline="0" dirty="0" err="1"/>
              <a:t>each</a:t>
            </a:r>
            <a:r>
              <a:rPr lang="fr-CA" baseline="0" dirty="0"/>
              <a:t> BU.</a:t>
            </a:r>
          </a:p>
          <a:p>
            <a:r>
              <a:rPr lang="fr-CA" baseline="0" dirty="0"/>
              <a:t>For </a:t>
            </a:r>
            <a:r>
              <a:rPr lang="fr-CA" baseline="0" dirty="0" err="1"/>
              <a:t>example</a:t>
            </a:r>
            <a:r>
              <a:rPr lang="fr-CA" baseline="0" dirty="0"/>
              <a:t>:</a:t>
            </a:r>
            <a:r>
              <a:rPr lang="en-US" baseline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 acquisition that can have an impact on the # of parts you will order from supplier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 err="1"/>
              <a:t>Increase</a:t>
            </a:r>
            <a:r>
              <a:rPr lang="fr-CA" baseline="0" dirty="0"/>
              <a:t> in </a:t>
            </a:r>
            <a:r>
              <a:rPr lang="fr-CA" baseline="0" dirty="0" err="1"/>
              <a:t>sells</a:t>
            </a:r>
            <a:r>
              <a:rPr lang="fr-CA" baseline="0" dirty="0"/>
              <a:t> </a:t>
            </a:r>
            <a:r>
              <a:rPr lang="fr-CA" baseline="0" dirty="0" err="1"/>
              <a:t>which</a:t>
            </a:r>
            <a:r>
              <a:rPr lang="fr-CA" baseline="0" dirty="0"/>
              <a:t> </a:t>
            </a:r>
            <a:r>
              <a:rPr lang="fr-CA" baseline="0" dirty="0" err="1"/>
              <a:t>can</a:t>
            </a:r>
            <a:r>
              <a:rPr lang="fr-CA" baseline="0" dirty="0"/>
              <a:t> have an impact of </a:t>
            </a:r>
            <a:r>
              <a:rPr lang="fr-CA" baseline="0" dirty="0" err="1"/>
              <a:t>capacity</a:t>
            </a:r>
            <a:r>
              <a:rPr lang="fr-CA" baseline="0" dirty="0"/>
              <a:t> at the supplier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Performance of the BU in </a:t>
            </a:r>
            <a:r>
              <a:rPr lang="fr-CA" baseline="0" dirty="0" err="1"/>
              <a:t>general</a:t>
            </a:r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Restructuration in BU </a:t>
            </a:r>
            <a:r>
              <a:rPr lang="fr-CA" baseline="0" dirty="0" err="1"/>
              <a:t>which</a:t>
            </a:r>
            <a:r>
              <a:rPr lang="fr-CA" baseline="0" dirty="0"/>
              <a:t> </a:t>
            </a:r>
            <a:r>
              <a:rPr lang="fr-CA" baseline="0" dirty="0" err="1"/>
              <a:t>can</a:t>
            </a:r>
            <a:r>
              <a:rPr lang="fr-CA" baseline="0" dirty="0"/>
              <a:t> impact </a:t>
            </a:r>
            <a:r>
              <a:rPr lang="fr-CA" baseline="0" dirty="0" err="1"/>
              <a:t>supplier’s</a:t>
            </a:r>
            <a:r>
              <a:rPr lang="fr-CA" baseline="0" dirty="0"/>
              <a:t> main contact </a:t>
            </a:r>
            <a:r>
              <a:rPr lang="fr-CA" baseline="0" dirty="0" err="1"/>
              <a:t>person</a:t>
            </a:r>
            <a:endParaRPr lang="fr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baseline="0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417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Adjust</a:t>
            </a:r>
            <a:r>
              <a:rPr lang="fr-CA" dirty="0"/>
              <a:t> the </a:t>
            </a:r>
            <a:r>
              <a:rPr lang="fr-CA" dirty="0" err="1"/>
              <a:t>arrow</a:t>
            </a:r>
            <a:r>
              <a:rPr lang="fr-CA" dirty="0"/>
              <a:t> for </a:t>
            </a:r>
            <a:r>
              <a:rPr lang="fr-CA" dirty="0" err="1"/>
              <a:t>each</a:t>
            </a:r>
            <a:r>
              <a:rPr lang="fr-CA" dirty="0"/>
              <a:t> </a:t>
            </a:r>
            <a:r>
              <a:rPr lang="fr-CA" dirty="0" err="1"/>
              <a:t>measured</a:t>
            </a:r>
            <a:r>
              <a:rPr lang="fr-CA" dirty="0"/>
              <a:t> </a:t>
            </a:r>
            <a:r>
              <a:rPr lang="fr-CA" dirty="0" err="1"/>
              <a:t>criteria</a:t>
            </a:r>
            <a:r>
              <a:rPr lang="fr-CA" dirty="0"/>
              <a:t> </a:t>
            </a:r>
            <a:r>
              <a:rPr lang="fr-CA" dirty="0" err="1"/>
              <a:t>according</a:t>
            </a:r>
            <a:r>
              <a:rPr lang="fr-CA" dirty="0"/>
              <a:t> to the </a:t>
            </a:r>
            <a:r>
              <a:rPr lang="fr-CA" dirty="0" err="1"/>
              <a:t>supplier’s</a:t>
            </a:r>
            <a:r>
              <a:rPr lang="fr-CA" dirty="0"/>
              <a:t> compliance </a:t>
            </a:r>
            <a:r>
              <a:rPr lang="fr-CA" dirty="0" err="1"/>
              <a:t>level</a:t>
            </a:r>
            <a:endParaRPr lang="fr-CA" dirty="0"/>
          </a:p>
          <a:p>
            <a:endParaRPr lang="fr-CA" dirty="0"/>
          </a:p>
          <a:p>
            <a:r>
              <a:rPr lang="fr-CA" dirty="0" err="1"/>
              <a:t>Could</a:t>
            </a:r>
            <a:r>
              <a:rPr lang="fr-CA" dirty="0"/>
              <a:t> </a:t>
            </a:r>
            <a:r>
              <a:rPr lang="fr-CA" dirty="0" err="1"/>
              <a:t>we</a:t>
            </a:r>
            <a:r>
              <a:rPr lang="fr-CA" dirty="0"/>
              <a:t> have a variance for Project Parts and </a:t>
            </a:r>
            <a:r>
              <a:rPr lang="fr-CA" dirty="0" err="1"/>
              <a:t>Market</a:t>
            </a:r>
            <a:r>
              <a:rPr lang="fr-CA" dirty="0"/>
              <a:t> Driver parts?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53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Copy-</a:t>
            </a:r>
            <a:r>
              <a:rPr lang="fr-CA" dirty="0" err="1"/>
              <a:t>past</a:t>
            </a:r>
            <a:r>
              <a:rPr lang="fr-CA" baseline="0" dirty="0"/>
              <a:t> </a:t>
            </a:r>
            <a:r>
              <a:rPr lang="fr-CA" baseline="0" dirty="0" err="1"/>
              <a:t>scorecard</a:t>
            </a:r>
            <a:r>
              <a:rPr lang="fr-CA" baseline="0" dirty="0"/>
              <a:t> graph </a:t>
            </a:r>
            <a:r>
              <a:rPr lang="fr-CA" baseline="0" dirty="0" err="1"/>
              <a:t>from</a:t>
            </a:r>
            <a:r>
              <a:rPr lang="fr-CA" baseline="0" dirty="0"/>
              <a:t> </a:t>
            </a:r>
            <a:r>
              <a:rPr lang="fr-CA" baseline="0" dirty="0" err="1"/>
              <a:t>excel</a:t>
            </a:r>
            <a:r>
              <a:rPr lang="fr-CA" baseline="0" dirty="0"/>
              <a:t> file « QBR </a:t>
            </a:r>
            <a:r>
              <a:rPr lang="fr-CA" baseline="0" dirty="0" err="1"/>
              <a:t>Camso</a:t>
            </a:r>
            <a:r>
              <a:rPr lang="fr-CA" baseline="0" dirty="0"/>
              <a:t> Input File ».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4934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Strategic </a:t>
            </a:r>
            <a:r>
              <a:rPr lang="fr-CA" dirty="0" err="1"/>
              <a:t>buyer</a:t>
            </a:r>
            <a:r>
              <a:rPr lang="fr-CA" dirty="0"/>
              <a:t> to </a:t>
            </a:r>
            <a:r>
              <a:rPr lang="fr-CA" dirty="0" err="1"/>
              <a:t>send</a:t>
            </a:r>
            <a:r>
              <a:rPr lang="fr-CA" dirty="0"/>
              <a:t> file « </a:t>
            </a:r>
            <a:r>
              <a:rPr lang="fr-CA" baseline="0" dirty="0"/>
              <a:t>QBR SUPPLIER Input File</a:t>
            </a:r>
            <a:r>
              <a:rPr lang="fr-CA" dirty="0"/>
              <a:t> » to supplier 1 </a:t>
            </a:r>
            <a:r>
              <a:rPr lang="fr-CA" dirty="0" err="1"/>
              <a:t>week</a:t>
            </a:r>
            <a:r>
              <a:rPr lang="fr-CA" dirty="0"/>
              <a:t> </a:t>
            </a:r>
            <a:r>
              <a:rPr lang="fr-CA" dirty="0" err="1"/>
              <a:t>before</a:t>
            </a:r>
            <a:r>
              <a:rPr lang="fr-CA" dirty="0"/>
              <a:t> </a:t>
            </a:r>
            <a:r>
              <a:rPr lang="fr-CA" dirty="0" err="1"/>
              <a:t>scheduled</a:t>
            </a:r>
            <a:r>
              <a:rPr lang="fr-CA" dirty="0"/>
              <a:t> QBR.</a:t>
            </a:r>
          </a:p>
          <a:p>
            <a:r>
              <a:rPr lang="fr-CA" dirty="0" err="1"/>
              <a:t>When</a:t>
            </a:r>
            <a:r>
              <a:rPr lang="fr-CA" dirty="0"/>
              <a:t> supplier </a:t>
            </a:r>
            <a:r>
              <a:rPr lang="fr-CA" dirty="0" err="1"/>
              <a:t>completes</a:t>
            </a:r>
            <a:r>
              <a:rPr lang="fr-CA" dirty="0"/>
              <a:t> the </a:t>
            </a:r>
            <a:r>
              <a:rPr lang="fr-CA" dirty="0" err="1"/>
              <a:t>requested</a:t>
            </a:r>
            <a:r>
              <a:rPr lang="fr-CA" dirty="0"/>
              <a:t> information, copy « </a:t>
            </a:r>
            <a:r>
              <a:rPr lang="fr-CA" dirty="0" err="1"/>
              <a:t>labor</a:t>
            </a:r>
            <a:r>
              <a:rPr lang="fr-CA" dirty="0"/>
              <a:t> force » graph to the slide and </a:t>
            </a:r>
            <a:r>
              <a:rPr lang="fr-CA" dirty="0" err="1"/>
              <a:t>remove</a:t>
            </a:r>
            <a:r>
              <a:rPr lang="fr-CA" dirty="0"/>
              <a:t> graph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since</a:t>
            </a:r>
            <a:r>
              <a:rPr lang="fr-CA" dirty="0"/>
              <a:t> </a:t>
            </a:r>
            <a:r>
              <a:rPr lang="fr-CA" dirty="0" err="1"/>
              <a:t>it’s</a:t>
            </a:r>
            <a:r>
              <a:rPr lang="fr-CA" dirty="0"/>
              <a:t> </a:t>
            </a:r>
            <a:r>
              <a:rPr lang="fr-CA" dirty="0" err="1"/>
              <a:t>already</a:t>
            </a:r>
            <a:r>
              <a:rPr lang="fr-CA" dirty="0"/>
              <a:t> </a:t>
            </a:r>
            <a:r>
              <a:rPr lang="fr-CA" dirty="0" err="1"/>
              <a:t>mentionned</a:t>
            </a:r>
            <a:r>
              <a:rPr lang="fr-CA" dirty="0"/>
              <a:t> in the slide.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569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Strategic </a:t>
            </a:r>
            <a:r>
              <a:rPr lang="fr-CA" dirty="0" err="1"/>
              <a:t>buyer</a:t>
            </a:r>
            <a:r>
              <a:rPr lang="fr-CA" dirty="0"/>
              <a:t> to </a:t>
            </a:r>
            <a:r>
              <a:rPr lang="fr-CA" dirty="0" err="1"/>
              <a:t>send</a:t>
            </a:r>
            <a:r>
              <a:rPr lang="fr-CA" dirty="0"/>
              <a:t> file « </a:t>
            </a:r>
            <a:r>
              <a:rPr lang="fr-CA" baseline="0" dirty="0"/>
              <a:t>QBR SUPPLIER Input File</a:t>
            </a:r>
            <a:r>
              <a:rPr lang="fr-CA" dirty="0"/>
              <a:t> » to supplier 1 </a:t>
            </a:r>
            <a:r>
              <a:rPr lang="fr-CA" dirty="0" err="1"/>
              <a:t>week</a:t>
            </a:r>
            <a:r>
              <a:rPr lang="fr-CA" dirty="0"/>
              <a:t> </a:t>
            </a:r>
            <a:r>
              <a:rPr lang="fr-CA" dirty="0" err="1"/>
              <a:t>before</a:t>
            </a:r>
            <a:r>
              <a:rPr lang="fr-CA" dirty="0"/>
              <a:t> </a:t>
            </a:r>
            <a:r>
              <a:rPr lang="fr-CA" dirty="0" err="1"/>
              <a:t>scheduled</a:t>
            </a:r>
            <a:r>
              <a:rPr lang="fr-CA" dirty="0"/>
              <a:t> QBR.</a:t>
            </a:r>
          </a:p>
          <a:p>
            <a:r>
              <a:rPr lang="fr-CA" dirty="0" err="1"/>
              <a:t>When</a:t>
            </a:r>
            <a:r>
              <a:rPr lang="fr-CA" dirty="0"/>
              <a:t> supplier </a:t>
            </a:r>
            <a:r>
              <a:rPr lang="fr-CA" dirty="0" err="1"/>
              <a:t>completes</a:t>
            </a:r>
            <a:r>
              <a:rPr lang="fr-CA" dirty="0"/>
              <a:t> the </a:t>
            </a:r>
            <a:r>
              <a:rPr lang="fr-CA" dirty="0" err="1"/>
              <a:t>requested</a:t>
            </a:r>
            <a:r>
              <a:rPr lang="fr-CA" dirty="0"/>
              <a:t> information, copy-</a:t>
            </a:r>
            <a:r>
              <a:rPr lang="fr-CA" dirty="0" err="1"/>
              <a:t>paste</a:t>
            </a:r>
            <a:r>
              <a:rPr lang="fr-CA" dirty="0"/>
              <a:t> « </a:t>
            </a:r>
            <a:r>
              <a:rPr lang="fr-CA" dirty="0" err="1"/>
              <a:t>equipment</a:t>
            </a:r>
            <a:r>
              <a:rPr lang="fr-CA" dirty="0"/>
              <a:t> and machines » graph to the slide and </a:t>
            </a:r>
            <a:r>
              <a:rPr lang="fr-CA" dirty="0" err="1"/>
              <a:t>remove</a:t>
            </a:r>
            <a:r>
              <a:rPr lang="fr-CA" dirty="0"/>
              <a:t> graph </a:t>
            </a:r>
            <a:r>
              <a:rPr lang="fr-CA" dirty="0" err="1"/>
              <a:t>title</a:t>
            </a:r>
            <a:r>
              <a:rPr lang="fr-CA" dirty="0"/>
              <a:t> </a:t>
            </a:r>
            <a:r>
              <a:rPr lang="fr-CA" dirty="0" err="1"/>
              <a:t>since</a:t>
            </a:r>
            <a:r>
              <a:rPr lang="fr-CA" dirty="0"/>
              <a:t> </a:t>
            </a:r>
            <a:r>
              <a:rPr lang="fr-CA" dirty="0" err="1"/>
              <a:t>it’s</a:t>
            </a:r>
            <a:r>
              <a:rPr lang="fr-CA" dirty="0"/>
              <a:t> </a:t>
            </a:r>
            <a:r>
              <a:rPr lang="fr-CA" dirty="0" err="1"/>
              <a:t>already</a:t>
            </a:r>
            <a:r>
              <a:rPr lang="fr-CA" dirty="0"/>
              <a:t> </a:t>
            </a:r>
            <a:r>
              <a:rPr lang="fr-CA" dirty="0" err="1"/>
              <a:t>mentionned</a:t>
            </a:r>
            <a:r>
              <a:rPr lang="fr-CA" dirty="0"/>
              <a:t> in the slide.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1845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Strategic </a:t>
            </a:r>
            <a:r>
              <a:rPr lang="fr-CA" dirty="0" err="1"/>
              <a:t>buyer</a:t>
            </a:r>
            <a:r>
              <a:rPr lang="fr-CA" dirty="0"/>
              <a:t> to </a:t>
            </a:r>
            <a:r>
              <a:rPr lang="fr-CA" dirty="0" err="1"/>
              <a:t>send</a:t>
            </a:r>
            <a:r>
              <a:rPr lang="fr-CA" dirty="0"/>
              <a:t> file « </a:t>
            </a:r>
            <a:r>
              <a:rPr lang="fr-CA" baseline="0" dirty="0"/>
              <a:t>QBR SUPPLIER Input File</a:t>
            </a:r>
            <a:r>
              <a:rPr lang="fr-CA" dirty="0"/>
              <a:t> » to supplier 1 </a:t>
            </a:r>
            <a:r>
              <a:rPr lang="fr-CA" dirty="0" err="1"/>
              <a:t>week</a:t>
            </a:r>
            <a:r>
              <a:rPr lang="fr-CA" dirty="0"/>
              <a:t> </a:t>
            </a:r>
            <a:r>
              <a:rPr lang="fr-CA" dirty="0" err="1"/>
              <a:t>before</a:t>
            </a:r>
            <a:r>
              <a:rPr lang="fr-CA" dirty="0"/>
              <a:t> </a:t>
            </a:r>
            <a:r>
              <a:rPr lang="fr-CA" dirty="0" err="1"/>
              <a:t>scheduled</a:t>
            </a:r>
            <a:r>
              <a:rPr lang="fr-CA" dirty="0"/>
              <a:t> QBR.</a:t>
            </a:r>
          </a:p>
          <a:p>
            <a:r>
              <a:rPr lang="fr-CA" dirty="0" err="1"/>
              <a:t>When</a:t>
            </a:r>
            <a:r>
              <a:rPr lang="fr-CA" dirty="0"/>
              <a:t> supplier </a:t>
            </a:r>
            <a:r>
              <a:rPr lang="fr-CA" dirty="0" err="1"/>
              <a:t>completes</a:t>
            </a:r>
            <a:r>
              <a:rPr lang="fr-CA" dirty="0"/>
              <a:t> the </a:t>
            </a:r>
            <a:r>
              <a:rPr lang="fr-CA" dirty="0" err="1"/>
              <a:t>requested</a:t>
            </a:r>
            <a:r>
              <a:rPr lang="fr-CA" dirty="0"/>
              <a:t> information, copy-</a:t>
            </a:r>
            <a:r>
              <a:rPr lang="fr-CA" dirty="0" err="1"/>
              <a:t>paste</a:t>
            </a:r>
            <a:r>
              <a:rPr lang="fr-CA" dirty="0"/>
              <a:t> « Risk Identification » table to the slide.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1152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="1" baseline="0" dirty="0"/>
              <a:t>Leader slide </a:t>
            </a:r>
            <a:r>
              <a:rPr lang="fr-CA" b="1" baseline="0" dirty="0" err="1"/>
              <a:t>presentation</a:t>
            </a:r>
            <a:r>
              <a:rPr lang="fr-CA" b="1" baseline="0" dirty="0"/>
              <a:t> </a:t>
            </a:r>
            <a:r>
              <a:rPr lang="fr-CA" b="1" baseline="0" dirty="0" err="1"/>
              <a:t>Commodity</a:t>
            </a:r>
            <a:r>
              <a:rPr lang="fr-CA" b="1" baseline="0" dirty="0"/>
              <a:t> </a:t>
            </a:r>
            <a:r>
              <a:rPr lang="fr-CA" b="1" baseline="0" dirty="0" err="1"/>
              <a:t>Sourcing</a:t>
            </a:r>
            <a:r>
              <a:rPr lang="fr-CA" b="1" baseline="0" dirty="0"/>
              <a:t> Manager or BU Procurement Manager</a:t>
            </a:r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5236-76A4-49D0-850E-A39A9CDAC28E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715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Update the </a:t>
            </a:r>
            <a:r>
              <a:rPr lang="fr-CA" dirty="0" err="1"/>
              <a:t>list</a:t>
            </a:r>
            <a:r>
              <a:rPr lang="fr-CA" dirty="0"/>
              <a:t> of open items </a:t>
            </a:r>
            <a:r>
              <a:rPr lang="fr-CA" dirty="0" err="1"/>
              <a:t>from</a:t>
            </a:r>
            <a:r>
              <a:rPr lang="fr-CA" dirty="0"/>
              <a:t> last QBR and </a:t>
            </a:r>
            <a:r>
              <a:rPr lang="fr-CA" dirty="0" err="1"/>
              <a:t>add</a:t>
            </a:r>
            <a:r>
              <a:rPr lang="fr-CA" dirty="0"/>
              <a:t> the new actions </a:t>
            </a:r>
            <a:r>
              <a:rPr lang="fr-CA" dirty="0" err="1"/>
              <a:t>from</a:t>
            </a:r>
            <a:r>
              <a:rPr lang="fr-CA" baseline="0" dirty="0"/>
              <a:t> </a:t>
            </a:r>
            <a:r>
              <a:rPr lang="fr-CA" baseline="0" dirty="0" err="1"/>
              <a:t>your</a:t>
            </a:r>
            <a:r>
              <a:rPr lang="fr-CA" baseline="0" dirty="0"/>
              <a:t> </a:t>
            </a:r>
            <a:r>
              <a:rPr lang="fr-CA" baseline="0" dirty="0" err="1"/>
              <a:t>actual</a:t>
            </a:r>
            <a:r>
              <a:rPr lang="fr-CA" baseline="0" dirty="0"/>
              <a:t> QBR.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38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Complete </a:t>
            </a:r>
            <a:r>
              <a:rPr lang="fr-CA" dirty="0" err="1"/>
              <a:t>with</a:t>
            </a:r>
            <a:r>
              <a:rPr lang="fr-CA" dirty="0"/>
              <a:t> the </a:t>
            </a:r>
            <a:r>
              <a:rPr lang="fr-CA" dirty="0" err="1"/>
              <a:t>names</a:t>
            </a:r>
            <a:r>
              <a:rPr lang="fr-CA" dirty="0"/>
              <a:t> of the </a:t>
            </a:r>
            <a:r>
              <a:rPr lang="fr-CA" dirty="0" err="1"/>
              <a:t>attendees</a:t>
            </a:r>
            <a:r>
              <a:rPr lang="fr-CA" dirty="0"/>
              <a:t> </a:t>
            </a:r>
            <a:r>
              <a:rPr lang="fr-CA" dirty="0" err="1"/>
              <a:t>from</a:t>
            </a:r>
            <a:r>
              <a:rPr lang="fr-CA" dirty="0"/>
              <a:t> </a:t>
            </a:r>
            <a:r>
              <a:rPr lang="fr-CA" dirty="0" err="1"/>
              <a:t>Camso</a:t>
            </a:r>
            <a:r>
              <a:rPr lang="fr-CA" dirty="0"/>
              <a:t> </a:t>
            </a:r>
            <a:r>
              <a:rPr lang="fr-CA" dirty="0" err="1"/>
              <a:t>only</a:t>
            </a:r>
            <a:r>
              <a:rPr lang="fr-CA" dirty="0"/>
              <a:t>.</a:t>
            </a:r>
          </a:p>
          <a:p>
            <a:r>
              <a:rPr lang="fr-CA" dirty="0" err="1"/>
              <a:t>Since</a:t>
            </a:r>
            <a:r>
              <a:rPr lang="fr-CA" baseline="0" dirty="0"/>
              <a:t> </a:t>
            </a:r>
            <a:r>
              <a:rPr lang="fr-CA" baseline="0" dirty="0" err="1"/>
              <a:t>you</a:t>
            </a:r>
            <a:r>
              <a:rPr lang="fr-CA" baseline="0" dirty="0"/>
              <a:t> </a:t>
            </a:r>
            <a:r>
              <a:rPr lang="fr-CA" baseline="0" dirty="0" err="1"/>
              <a:t>will</a:t>
            </a:r>
            <a:r>
              <a:rPr lang="fr-CA" baseline="0" dirty="0"/>
              <a:t> do </a:t>
            </a:r>
            <a:r>
              <a:rPr lang="fr-CA" baseline="0" dirty="0" err="1"/>
              <a:t>only</a:t>
            </a:r>
            <a:r>
              <a:rPr lang="fr-CA" baseline="0" dirty="0"/>
              <a:t> one </a:t>
            </a:r>
            <a:r>
              <a:rPr lang="fr-CA" baseline="0" dirty="0" err="1"/>
              <a:t>quaterly</a:t>
            </a:r>
            <a:r>
              <a:rPr lang="fr-CA" baseline="0" dirty="0"/>
              <a:t> business </a:t>
            </a:r>
            <a:r>
              <a:rPr lang="fr-CA" baseline="0" dirty="0" err="1"/>
              <a:t>review</a:t>
            </a:r>
            <a:r>
              <a:rPr lang="fr-CA" baseline="0" dirty="0"/>
              <a:t> for all BU, </a:t>
            </a:r>
            <a:r>
              <a:rPr lang="fr-CA" baseline="0" dirty="0" err="1"/>
              <a:t>it’s</a:t>
            </a:r>
            <a:r>
              <a:rPr lang="fr-CA" baseline="0" dirty="0"/>
              <a:t> possible </a:t>
            </a:r>
            <a:r>
              <a:rPr lang="fr-CA" baseline="0" dirty="0" err="1"/>
              <a:t>that</a:t>
            </a:r>
            <a:r>
              <a:rPr lang="fr-CA" baseline="0" dirty="0"/>
              <a:t> </a:t>
            </a:r>
            <a:r>
              <a:rPr lang="fr-CA" baseline="0" dirty="0" err="1"/>
              <a:t>you</a:t>
            </a:r>
            <a:r>
              <a:rPr lang="fr-CA" baseline="0" dirty="0"/>
              <a:t> have multiple </a:t>
            </a:r>
            <a:r>
              <a:rPr lang="fr-CA" baseline="0" dirty="0" err="1"/>
              <a:t>names</a:t>
            </a:r>
            <a:r>
              <a:rPr lang="fr-CA" baseline="0" dirty="0"/>
              <a:t> </a:t>
            </a:r>
            <a:r>
              <a:rPr lang="fr-CA" baseline="0" dirty="0" err="1"/>
              <a:t>under</a:t>
            </a:r>
            <a:r>
              <a:rPr lang="fr-CA" baseline="0" dirty="0"/>
              <a:t> one job </a:t>
            </a:r>
            <a:r>
              <a:rPr lang="fr-CA" baseline="0" dirty="0" err="1"/>
              <a:t>title</a:t>
            </a:r>
            <a:r>
              <a:rPr lang="fr-CA" baseline="0" dirty="0"/>
              <a:t>.</a:t>
            </a:r>
          </a:p>
          <a:p>
            <a:endParaRPr lang="fr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283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Include</a:t>
            </a:r>
            <a:r>
              <a:rPr lang="fr-CA" dirty="0"/>
              <a:t> data</a:t>
            </a:r>
            <a:r>
              <a:rPr lang="fr-CA" baseline="0" dirty="0"/>
              <a:t> </a:t>
            </a:r>
            <a:r>
              <a:rPr lang="fr-CA" baseline="0" dirty="0" err="1"/>
              <a:t>coming</a:t>
            </a:r>
            <a:r>
              <a:rPr lang="fr-CA" baseline="0" dirty="0"/>
              <a:t> </a:t>
            </a:r>
            <a:r>
              <a:rPr lang="fr-CA" baseline="0" dirty="0" err="1"/>
              <a:t>from</a:t>
            </a:r>
            <a:r>
              <a:rPr lang="fr-CA" baseline="0" dirty="0"/>
              <a:t> </a:t>
            </a:r>
            <a:r>
              <a:rPr lang="fr-CA" baseline="0" dirty="0" err="1"/>
              <a:t>Nordin’s</a:t>
            </a:r>
            <a:r>
              <a:rPr lang="fr-CA" baseline="0" dirty="0"/>
              <a:t> team </a:t>
            </a:r>
            <a:r>
              <a:rPr lang="fr-CA" baseline="0" dirty="0" err="1"/>
              <a:t>into</a:t>
            </a:r>
            <a:r>
              <a:rPr lang="fr-CA" baseline="0" dirty="0"/>
              <a:t> </a:t>
            </a:r>
            <a:r>
              <a:rPr lang="fr-CA" baseline="0" dirty="0" err="1"/>
              <a:t>excel</a:t>
            </a:r>
            <a:r>
              <a:rPr lang="fr-CA" baseline="0" dirty="0"/>
              <a:t> file « QBR </a:t>
            </a:r>
            <a:r>
              <a:rPr lang="fr-CA" baseline="0" dirty="0" err="1"/>
              <a:t>Camso</a:t>
            </a:r>
            <a:r>
              <a:rPr lang="fr-CA" baseline="0" dirty="0"/>
              <a:t> Input File ».</a:t>
            </a:r>
          </a:p>
          <a:p>
            <a:r>
              <a:rPr lang="fr-CA" dirty="0"/>
              <a:t>Copy</a:t>
            </a:r>
            <a:r>
              <a:rPr lang="fr-CA" baseline="0" dirty="0"/>
              <a:t>-</a:t>
            </a:r>
            <a:r>
              <a:rPr lang="fr-CA" baseline="0" dirty="0" err="1"/>
              <a:t>paste</a:t>
            </a:r>
            <a:r>
              <a:rPr lang="fr-CA" baseline="0" dirty="0"/>
              <a:t> FYTD </a:t>
            </a:r>
            <a:r>
              <a:rPr lang="fr-CA" baseline="0" dirty="0" err="1"/>
              <a:t>diagram</a:t>
            </a:r>
            <a:r>
              <a:rPr lang="fr-CA" baseline="0" dirty="0"/>
              <a:t> </a:t>
            </a:r>
            <a:r>
              <a:rPr lang="fr-CA" baseline="0" dirty="0" err="1"/>
              <a:t>from</a:t>
            </a:r>
            <a:r>
              <a:rPr lang="fr-CA" baseline="0" dirty="0"/>
              <a:t> </a:t>
            </a:r>
            <a:r>
              <a:rPr lang="fr-CA" baseline="0" dirty="0" err="1"/>
              <a:t>excel</a:t>
            </a:r>
            <a:r>
              <a:rPr lang="fr-CA" baseline="0" dirty="0"/>
              <a:t> file « QBR </a:t>
            </a:r>
            <a:r>
              <a:rPr lang="fr-CA" baseline="0" dirty="0" err="1"/>
              <a:t>Camso</a:t>
            </a:r>
            <a:r>
              <a:rPr lang="fr-CA" baseline="0" dirty="0"/>
              <a:t> Input File»</a:t>
            </a:r>
          </a:p>
          <a:p>
            <a:r>
              <a:rPr lang="fr-CA" baseline="0" dirty="0"/>
              <a:t>** One plant KPI information per slide. If </a:t>
            </a:r>
            <a:r>
              <a:rPr lang="fr-CA" baseline="0" dirty="0" err="1"/>
              <a:t>your</a:t>
            </a:r>
            <a:r>
              <a:rPr lang="fr-CA" baseline="0" dirty="0"/>
              <a:t> supplier supplies parts to </a:t>
            </a:r>
            <a:r>
              <a:rPr lang="fr-CA" baseline="0" dirty="0" err="1"/>
              <a:t>different</a:t>
            </a:r>
            <a:r>
              <a:rPr lang="fr-CA" baseline="0" dirty="0"/>
              <a:t> plant and </a:t>
            </a:r>
            <a:r>
              <a:rPr lang="fr-CA" baseline="0" dirty="0" err="1"/>
              <a:t>BU’s</a:t>
            </a:r>
            <a:r>
              <a:rPr lang="fr-CA" baseline="0" dirty="0"/>
              <a:t>, duplicate slides 6 to 10.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Copy</a:t>
            </a:r>
            <a:r>
              <a:rPr lang="fr-CA" baseline="0" dirty="0"/>
              <a:t>-</a:t>
            </a:r>
            <a:r>
              <a:rPr lang="fr-CA" baseline="0" dirty="0" err="1"/>
              <a:t>paste</a:t>
            </a:r>
            <a:r>
              <a:rPr lang="fr-CA" baseline="0" dirty="0"/>
              <a:t> FYTD OTD </a:t>
            </a:r>
            <a:r>
              <a:rPr lang="fr-CA" baseline="0" dirty="0" err="1"/>
              <a:t>diagram</a:t>
            </a:r>
            <a:r>
              <a:rPr lang="fr-CA" baseline="0" dirty="0"/>
              <a:t> </a:t>
            </a:r>
            <a:r>
              <a:rPr lang="fr-CA" baseline="0" dirty="0" err="1"/>
              <a:t>from</a:t>
            </a:r>
            <a:r>
              <a:rPr lang="fr-CA" baseline="0" dirty="0"/>
              <a:t> slide « Key Performance </a:t>
            </a:r>
            <a:r>
              <a:rPr lang="fr-CA" baseline="0" dirty="0" err="1"/>
              <a:t>indicator</a:t>
            </a:r>
            <a:r>
              <a:rPr lang="fr-CA" baseline="0" dirty="0"/>
              <a:t> 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/>
              <a:t>Copy-</a:t>
            </a:r>
            <a:r>
              <a:rPr lang="fr-CA" baseline="0" dirty="0" err="1"/>
              <a:t>paste</a:t>
            </a:r>
            <a:r>
              <a:rPr lang="fr-CA" baseline="0" dirty="0"/>
              <a:t> On time </a:t>
            </a:r>
            <a:r>
              <a:rPr lang="fr-CA" baseline="0" dirty="0" err="1"/>
              <a:t>delivery</a:t>
            </a:r>
            <a:r>
              <a:rPr lang="fr-CA" baseline="0" dirty="0"/>
              <a:t> graph </a:t>
            </a:r>
            <a:r>
              <a:rPr lang="fr-CA" baseline="0" dirty="0" err="1"/>
              <a:t>from</a:t>
            </a:r>
            <a:r>
              <a:rPr lang="fr-CA" baseline="0" dirty="0"/>
              <a:t> </a:t>
            </a:r>
            <a:r>
              <a:rPr lang="fr-CA" baseline="0" dirty="0" err="1"/>
              <a:t>excel</a:t>
            </a:r>
            <a:r>
              <a:rPr lang="fr-CA" baseline="0" dirty="0"/>
              <a:t> file « QBR </a:t>
            </a:r>
            <a:r>
              <a:rPr lang="fr-CA" baseline="0" dirty="0" err="1"/>
              <a:t>Camso</a:t>
            </a:r>
            <a:r>
              <a:rPr lang="fr-CA" baseline="0" dirty="0"/>
              <a:t> Input File ». </a:t>
            </a:r>
            <a:r>
              <a:rPr lang="fr-CA" baseline="0" dirty="0" err="1"/>
              <a:t>Remove</a:t>
            </a:r>
            <a:r>
              <a:rPr lang="fr-CA" baseline="0" dirty="0"/>
              <a:t> graph </a:t>
            </a:r>
            <a:r>
              <a:rPr lang="fr-CA" baseline="0" dirty="0" err="1"/>
              <a:t>title</a:t>
            </a:r>
            <a:r>
              <a:rPr lang="fr-CA" baseline="0" dirty="0"/>
              <a:t> </a:t>
            </a:r>
            <a:r>
              <a:rPr lang="fr-CA" baseline="0" dirty="0" err="1"/>
              <a:t>since</a:t>
            </a:r>
            <a:r>
              <a:rPr lang="fr-CA" baseline="0" dirty="0"/>
              <a:t> </a:t>
            </a:r>
            <a:r>
              <a:rPr lang="fr-CA" baseline="0" dirty="0" err="1"/>
              <a:t>it’s</a:t>
            </a:r>
            <a:r>
              <a:rPr lang="fr-CA" baseline="0" dirty="0"/>
              <a:t> </a:t>
            </a:r>
            <a:r>
              <a:rPr lang="fr-CA" baseline="0" dirty="0" err="1"/>
              <a:t>already</a:t>
            </a:r>
            <a:r>
              <a:rPr lang="fr-CA" baseline="0" dirty="0"/>
              <a:t> </a:t>
            </a:r>
            <a:r>
              <a:rPr lang="fr-CA" baseline="0" dirty="0" err="1"/>
              <a:t>mentionned</a:t>
            </a:r>
            <a:r>
              <a:rPr lang="fr-CA" baseline="0" dirty="0"/>
              <a:t> in the slide </a:t>
            </a:r>
            <a:r>
              <a:rPr lang="fr-CA" baseline="0" dirty="0" err="1"/>
              <a:t>title</a:t>
            </a:r>
            <a:r>
              <a:rPr lang="fr-CA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aseline="0" dirty="0" err="1"/>
              <a:t>Keep</a:t>
            </a:r>
            <a:r>
              <a:rPr lang="fr-CA" baseline="0" dirty="0"/>
              <a:t> </a:t>
            </a:r>
            <a:r>
              <a:rPr lang="fr-CA" baseline="0" dirty="0" err="1"/>
              <a:t>it</a:t>
            </a:r>
            <a:r>
              <a:rPr lang="fr-CA" baseline="0" dirty="0"/>
              <a:t> as an </a:t>
            </a:r>
            <a:r>
              <a:rPr lang="fr-CA" baseline="0" dirty="0" err="1"/>
              <a:t>hidden</a:t>
            </a:r>
            <a:r>
              <a:rPr lang="fr-CA" baseline="0" dirty="0"/>
              <a:t> slide (back-up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102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Section for </a:t>
            </a:r>
            <a:r>
              <a:rPr lang="fr-CA" dirty="0" err="1"/>
              <a:t>comments</a:t>
            </a:r>
            <a:r>
              <a:rPr lang="fr-CA" dirty="0"/>
              <a:t> </a:t>
            </a:r>
            <a:r>
              <a:rPr lang="fr-CA" dirty="0" err="1"/>
              <a:t>regarding</a:t>
            </a:r>
            <a:r>
              <a:rPr lang="fr-CA" baseline="0" dirty="0"/>
              <a:t> the </a:t>
            </a:r>
            <a:r>
              <a:rPr lang="fr-CA" baseline="0" dirty="0" err="1"/>
              <a:t>supplier’s</a:t>
            </a:r>
            <a:r>
              <a:rPr lang="fr-CA" baseline="0" dirty="0"/>
              <a:t> </a:t>
            </a:r>
            <a:r>
              <a:rPr lang="fr-CA" baseline="0" dirty="0" err="1"/>
              <a:t>quaterly</a:t>
            </a:r>
            <a:r>
              <a:rPr lang="fr-CA" baseline="0" dirty="0"/>
              <a:t> performance.</a:t>
            </a:r>
          </a:p>
          <a:p>
            <a:r>
              <a:rPr lang="fr-CA" baseline="0" dirty="0" err="1"/>
              <a:t>Only</a:t>
            </a:r>
            <a:r>
              <a:rPr lang="fr-CA" baseline="0" dirty="0"/>
              <a:t> but </a:t>
            </a:r>
            <a:r>
              <a:rPr lang="fr-CA" baseline="0" dirty="0" err="1"/>
              <a:t>bullet</a:t>
            </a:r>
            <a:r>
              <a:rPr lang="fr-CA" baseline="0" dirty="0"/>
              <a:t> point, </a:t>
            </a:r>
            <a:r>
              <a:rPr lang="fr-CA" baseline="0" dirty="0" err="1"/>
              <a:t>you</a:t>
            </a:r>
            <a:r>
              <a:rPr lang="fr-CA" baseline="0" dirty="0"/>
              <a:t> </a:t>
            </a:r>
            <a:r>
              <a:rPr lang="fr-CA" baseline="0" dirty="0" err="1"/>
              <a:t>can</a:t>
            </a:r>
            <a:r>
              <a:rPr lang="fr-CA" baseline="0" dirty="0"/>
              <a:t> </a:t>
            </a:r>
            <a:r>
              <a:rPr lang="fr-CA" baseline="0" dirty="0" err="1"/>
              <a:t>verbaly</a:t>
            </a:r>
            <a:r>
              <a:rPr lang="fr-CA" baseline="0" dirty="0"/>
              <a:t> </a:t>
            </a:r>
            <a:r>
              <a:rPr lang="fr-CA" baseline="0" dirty="0" err="1"/>
              <a:t>say</a:t>
            </a:r>
            <a:r>
              <a:rPr lang="fr-CA" baseline="0" dirty="0"/>
              <a:t> the </a:t>
            </a:r>
            <a:r>
              <a:rPr lang="fr-CA" baseline="0" dirty="0" err="1"/>
              <a:t>details</a:t>
            </a:r>
            <a:r>
              <a:rPr lang="fr-CA" baseline="0" dirty="0"/>
              <a:t>. </a:t>
            </a:r>
          </a:p>
          <a:p>
            <a:r>
              <a:rPr lang="fr-CA" baseline="0" dirty="0"/>
              <a:t>All meeting </a:t>
            </a:r>
            <a:r>
              <a:rPr lang="fr-CA" baseline="0" dirty="0" err="1"/>
              <a:t>attendees</a:t>
            </a:r>
            <a:r>
              <a:rPr lang="fr-CA" baseline="0" dirty="0"/>
              <a:t> </a:t>
            </a:r>
            <a:r>
              <a:rPr lang="fr-CA" baseline="0" dirty="0" err="1"/>
              <a:t>should</a:t>
            </a:r>
            <a:r>
              <a:rPr lang="fr-CA" baseline="0" dirty="0"/>
              <a:t> </a:t>
            </a:r>
            <a:r>
              <a:rPr lang="fr-CA" baseline="0" dirty="0" err="1"/>
              <a:t>provide</a:t>
            </a:r>
            <a:r>
              <a:rPr lang="fr-CA" baseline="0" dirty="0"/>
              <a:t> input for </a:t>
            </a:r>
            <a:r>
              <a:rPr lang="fr-CA" baseline="0" dirty="0" err="1"/>
              <a:t>this</a:t>
            </a:r>
            <a:r>
              <a:rPr lang="fr-CA" baseline="0" dirty="0"/>
              <a:t>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75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List the DEV </a:t>
            </a:r>
            <a:r>
              <a:rPr lang="fr-CA" dirty="0" err="1"/>
              <a:t>projects</a:t>
            </a:r>
            <a:r>
              <a:rPr lang="fr-CA" dirty="0"/>
              <a:t> (in </a:t>
            </a:r>
            <a:r>
              <a:rPr lang="fr-CA" dirty="0" err="1"/>
              <a:t>progress</a:t>
            </a:r>
            <a:r>
              <a:rPr lang="fr-CA" dirty="0"/>
              <a:t> or </a:t>
            </a:r>
            <a:r>
              <a:rPr lang="fr-CA" dirty="0" err="1"/>
              <a:t>upcoming</a:t>
            </a:r>
            <a:r>
              <a:rPr lang="fr-CA" dirty="0"/>
              <a:t>) for </a:t>
            </a:r>
            <a:r>
              <a:rPr lang="fr-CA" dirty="0" err="1"/>
              <a:t>each</a:t>
            </a:r>
            <a:r>
              <a:rPr lang="fr-CA" dirty="0"/>
              <a:t> BU.</a:t>
            </a:r>
          </a:p>
          <a:p>
            <a:r>
              <a:rPr lang="fr-CA" baseline="0" dirty="0" err="1"/>
              <a:t>Specifiy</a:t>
            </a:r>
            <a:r>
              <a:rPr lang="fr-CA" baseline="0" dirty="0"/>
              <a:t>: the business unit, </a:t>
            </a:r>
            <a:r>
              <a:rPr lang="fr-CA" baseline="0" dirty="0" err="1"/>
              <a:t>project</a:t>
            </a:r>
            <a:r>
              <a:rPr lang="fr-CA" baseline="0" dirty="0"/>
              <a:t> </a:t>
            </a:r>
            <a:r>
              <a:rPr lang="fr-CA" baseline="0" dirty="0" err="1"/>
              <a:t>name</a:t>
            </a:r>
            <a:r>
              <a:rPr lang="fr-CA" baseline="0" dirty="0"/>
              <a:t> and the </a:t>
            </a:r>
            <a:r>
              <a:rPr lang="fr-CA" baseline="0" dirty="0" err="1"/>
              <a:t>quantity</a:t>
            </a:r>
            <a:r>
              <a:rPr lang="fr-CA" baseline="0" dirty="0"/>
              <a:t> of parts in </a:t>
            </a:r>
            <a:r>
              <a:rPr lang="fr-CA" baseline="0" dirty="0" err="1"/>
              <a:t>development</a:t>
            </a:r>
            <a:r>
              <a:rPr lang="fr-CA" baseline="0" dirty="0"/>
              <a:t>  at the supplier.</a:t>
            </a:r>
          </a:p>
          <a:p>
            <a:r>
              <a:rPr lang="fr-CA" baseline="0" dirty="0" err="1"/>
              <a:t>Adjust</a:t>
            </a:r>
            <a:r>
              <a:rPr lang="fr-CA" baseline="0" dirty="0"/>
              <a:t> the </a:t>
            </a:r>
            <a:r>
              <a:rPr lang="fr-CA" baseline="0" dirty="0" err="1"/>
              <a:t>grey</a:t>
            </a:r>
            <a:r>
              <a:rPr lang="fr-CA" baseline="0" dirty="0"/>
              <a:t> line </a:t>
            </a:r>
            <a:r>
              <a:rPr lang="fr-CA" baseline="0" dirty="0" err="1"/>
              <a:t>according</a:t>
            </a:r>
            <a:r>
              <a:rPr lang="fr-CA" baseline="0" dirty="0"/>
              <a:t> to the </a:t>
            </a:r>
            <a:r>
              <a:rPr lang="fr-CA" baseline="0" dirty="0" err="1"/>
              <a:t>projects</a:t>
            </a:r>
            <a:r>
              <a:rPr lang="fr-CA" baseline="0" dirty="0"/>
              <a:t> timeline and </a:t>
            </a:r>
            <a:r>
              <a:rPr lang="fr-CA" baseline="0" dirty="0" err="1"/>
              <a:t>milestones</a:t>
            </a:r>
            <a:r>
              <a:rPr lang="fr-CA" baseline="0" dirty="0"/>
              <a:t>. </a:t>
            </a:r>
          </a:p>
          <a:p>
            <a:r>
              <a:rPr lang="fr-CA" baseline="0" dirty="0" err="1"/>
              <a:t>Specify</a:t>
            </a:r>
            <a:r>
              <a:rPr lang="fr-CA" baseline="0" dirty="0"/>
              <a:t> on the line the </a:t>
            </a:r>
            <a:r>
              <a:rPr lang="fr-CA" baseline="0" dirty="0" err="1"/>
              <a:t>following</a:t>
            </a:r>
            <a:r>
              <a:rPr lang="fr-CA" baseline="0" dirty="0"/>
              <a:t> phases: the </a:t>
            </a:r>
            <a:r>
              <a:rPr lang="fr-CA" baseline="0" dirty="0" err="1"/>
              <a:t>Durability</a:t>
            </a:r>
            <a:r>
              <a:rPr lang="fr-CA" baseline="0" dirty="0"/>
              <a:t> (or P3), LPB (or PPAP) and SOP</a:t>
            </a:r>
          </a:p>
          <a:p>
            <a:r>
              <a:rPr lang="fr-CA" baseline="0" dirty="0" err="1"/>
              <a:t>Specify</a:t>
            </a:r>
            <a:r>
              <a:rPr lang="fr-CA" baseline="0" dirty="0"/>
              <a:t> at the SOP date : the </a:t>
            </a:r>
            <a:r>
              <a:rPr lang="fr-CA" baseline="0" dirty="0" err="1"/>
              <a:t>estimated</a:t>
            </a:r>
            <a:r>
              <a:rPr lang="fr-CA" baseline="0" dirty="0"/>
              <a:t> annuel </a:t>
            </a:r>
            <a:r>
              <a:rPr lang="fr-CA" baseline="0" dirty="0" err="1"/>
              <a:t>units</a:t>
            </a:r>
            <a:r>
              <a:rPr lang="fr-CA" baseline="0" dirty="0"/>
              <a:t> and the business value </a:t>
            </a:r>
            <a:r>
              <a:rPr lang="fr-CA" baseline="0" dirty="0" err="1"/>
              <a:t>it</a:t>
            </a:r>
            <a:r>
              <a:rPr lang="fr-CA" baseline="0" dirty="0"/>
              <a:t> </a:t>
            </a:r>
            <a:r>
              <a:rPr lang="fr-CA" baseline="0" dirty="0" err="1"/>
              <a:t>represents</a:t>
            </a:r>
            <a:r>
              <a:rPr lang="fr-CA" baseline="0" dirty="0"/>
              <a:t> (EAU * part </a:t>
            </a:r>
            <a:r>
              <a:rPr lang="fr-CA" baseline="0" dirty="0" err="1"/>
              <a:t>price</a:t>
            </a:r>
            <a:r>
              <a:rPr lang="fr-CA" baseline="0" dirty="0"/>
              <a:t>)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C</a:t>
            </a:r>
            <a:r>
              <a:rPr lang="en-US" dirty="0" err="1"/>
              <a:t>ould</a:t>
            </a:r>
            <a:r>
              <a:rPr lang="en-US" dirty="0"/>
              <a:t> we integrate upcoming projects (future)?...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077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In the </a:t>
            </a:r>
            <a:r>
              <a:rPr lang="fr-CA" dirty="0" err="1"/>
              <a:t>grey</a:t>
            </a:r>
            <a:r>
              <a:rPr lang="fr-CA" dirty="0"/>
              <a:t> </a:t>
            </a:r>
            <a:r>
              <a:rPr lang="fr-CA" dirty="0" err="1"/>
              <a:t>bubbles</a:t>
            </a:r>
            <a:r>
              <a:rPr lang="fr-CA" dirty="0"/>
              <a:t>,</a:t>
            </a:r>
            <a:r>
              <a:rPr lang="fr-CA" baseline="0" dirty="0"/>
              <a:t> </a:t>
            </a:r>
            <a:r>
              <a:rPr lang="fr-CA" baseline="0" dirty="0" err="1"/>
              <a:t>i</a:t>
            </a:r>
            <a:r>
              <a:rPr lang="fr-CA" dirty="0" err="1"/>
              <a:t>nclude</a:t>
            </a:r>
            <a:r>
              <a:rPr lang="fr-CA" dirty="0"/>
              <a:t> new </a:t>
            </a:r>
            <a:r>
              <a:rPr lang="fr-CA" dirty="0" err="1"/>
              <a:t>projects</a:t>
            </a:r>
            <a:r>
              <a:rPr lang="fr-CA" dirty="0"/>
              <a:t> NAMES </a:t>
            </a:r>
            <a:r>
              <a:rPr lang="fr-CA" dirty="0" err="1"/>
              <a:t>that</a:t>
            </a:r>
            <a:r>
              <a:rPr lang="fr-CA" dirty="0"/>
              <a:t> are </a:t>
            </a:r>
            <a:r>
              <a:rPr lang="fr-CA" dirty="0" err="1"/>
              <a:t>coming</a:t>
            </a:r>
            <a:r>
              <a:rPr lang="fr-CA" dirty="0"/>
              <a:t> </a:t>
            </a:r>
            <a:r>
              <a:rPr lang="fr-CA" dirty="0" err="1"/>
              <a:t>ahead</a:t>
            </a:r>
            <a:r>
              <a:rPr lang="fr-CA" dirty="0"/>
              <a:t> </a:t>
            </a:r>
            <a:r>
              <a:rPr lang="fr-CA" dirty="0" err="1"/>
              <a:t>that</a:t>
            </a:r>
            <a:r>
              <a:rPr lang="fr-CA" dirty="0"/>
              <a:t> </a:t>
            </a:r>
            <a:r>
              <a:rPr lang="fr-CA" dirty="0" err="1"/>
              <a:t>your</a:t>
            </a:r>
            <a:r>
              <a:rPr lang="fr-CA" baseline="0" dirty="0"/>
              <a:t> supplier </a:t>
            </a:r>
            <a:r>
              <a:rPr lang="fr-CA" baseline="0" dirty="0" err="1"/>
              <a:t>could</a:t>
            </a:r>
            <a:r>
              <a:rPr lang="fr-CA" baseline="0" dirty="0"/>
              <a:t> or </a:t>
            </a:r>
            <a:r>
              <a:rPr lang="fr-CA" baseline="0" dirty="0" err="1"/>
              <a:t>will</a:t>
            </a:r>
            <a:r>
              <a:rPr lang="fr-CA" baseline="0" dirty="0"/>
              <a:t> </a:t>
            </a:r>
            <a:r>
              <a:rPr lang="fr-CA" baseline="0" dirty="0" err="1"/>
              <a:t>participate</a:t>
            </a:r>
            <a:r>
              <a:rPr lang="fr-CA" baseline="0" dirty="0"/>
              <a:t> in.</a:t>
            </a:r>
          </a:p>
          <a:p>
            <a:r>
              <a:rPr lang="fr-CA" baseline="0" dirty="0"/>
              <a:t>In the </a:t>
            </a:r>
            <a:r>
              <a:rPr lang="fr-CA" baseline="0" dirty="0" err="1"/>
              <a:t>text</a:t>
            </a:r>
            <a:r>
              <a:rPr lang="fr-CA" baseline="0" dirty="0"/>
              <a:t> areas, insert a </a:t>
            </a:r>
            <a:r>
              <a:rPr lang="fr-CA" baseline="0" dirty="0" err="1"/>
              <a:t>bullet</a:t>
            </a:r>
            <a:r>
              <a:rPr lang="fr-CA" baseline="0" dirty="0"/>
              <a:t> point description of </a:t>
            </a:r>
            <a:r>
              <a:rPr lang="fr-CA" baseline="0" dirty="0" err="1"/>
              <a:t>thoses</a:t>
            </a:r>
            <a:r>
              <a:rPr lang="fr-CA" baseline="0" dirty="0"/>
              <a:t> </a:t>
            </a:r>
            <a:r>
              <a:rPr lang="fr-CA" baseline="0" dirty="0" err="1"/>
              <a:t>projects</a:t>
            </a:r>
            <a:r>
              <a:rPr lang="fr-CA" baseline="0" dirty="0"/>
              <a:t>.</a:t>
            </a:r>
          </a:p>
          <a:p>
            <a:endParaRPr lang="fr-CA" baseline="0" dirty="0"/>
          </a:p>
          <a:p>
            <a:r>
              <a:rPr lang="fr-CA" baseline="0" dirty="0"/>
              <a:t>** </a:t>
            </a:r>
            <a:r>
              <a:rPr lang="fr-CA" baseline="0" dirty="0" err="1"/>
              <a:t>Only</a:t>
            </a:r>
            <a:r>
              <a:rPr lang="fr-CA" baseline="0" dirty="0"/>
              <a:t> </a:t>
            </a:r>
            <a:r>
              <a:rPr lang="fr-CA" baseline="0" dirty="0" err="1"/>
              <a:t>include</a:t>
            </a:r>
            <a:r>
              <a:rPr lang="fr-CA" baseline="0" dirty="0"/>
              <a:t> </a:t>
            </a:r>
            <a:r>
              <a:rPr lang="fr-CA" baseline="0" dirty="0" err="1"/>
              <a:t>projects</a:t>
            </a:r>
            <a:r>
              <a:rPr lang="fr-CA" baseline="0" dirty="0"/>
              <a:t> </a:t>
            </a:r>
            <a:r>
              <a:rPr lang="fr-CA" baseline="0" dirty="0" err="1"/>
              <a:t>that</a:t>
            </a:r>
            <a:r>
              <a:rPr lang="fr-CA" baseline="0" dirty="0"/>
              <a:t> </a:t>
            </a:r>
            <a:r>
              <a:rPr lang="fr-CA" baseline="0" dirty="0" err="1"/>
              <a:t>take</a:t>
            </a:r>
            <a:r>
              <a:rPr lang="fr-CA" baseline="0" dirty="0"/>
              <a:t> place in the </a:t>
            </a:r>
            <a:r>
              <a:rPr lang="fr-CA" baseline="0" dirty="0" err="1"/>
              <a:t>same</a:t>
            </a:r>
            <a:r>
              <a:rPr lang="fr-CA" baseline="0" dirty="0"/>
              <a:t> plant. If </a:t>
            </a:r>
            <a:r>
              <a:rPr lang="fr-CA" baseline="0" dirty="0" err="1"/>
              <a:t>you</a:t>
            </a:r>
            <a:r>
              <a:rPr lang="fr-CA" baseline="0" dirty="0"/>
              <a:t> have </a:t>
            </a:r>
            <a:r>
              <a:rPr lang="fr-CA" baseline="0" dirty="0" err="1"/>
              <a:t>many</a:t>
            </a:r>
            <a:r>
              <a:rPr lang="fr-CA" baseline="0" dirty="0"/>
              <a:t> </a:t>
            </a:r>
            <a:r>
              <a:rPr lang="fr-CA" baseline="0" dirty="0" err="1"/>
              <a:t>projects</a:t>
            </a:r>
            <a:r>
              <a:rPr lang="fr-CA" baseline="0" dirty="0"/>
              <a:t> </a:t>
            </a:r>
            <a:r>
              <a:rPr lang="fr-CA" baseline="0" dirty="0" err="1"/>
              <a:t>from</a:t>
            </a:r>
            <a:r>
              <a:rPr lang="fr-CA" baseline="0" dirty="0"/>
              <a:t> </a:t>
            </a:r>
            <a:r>
              <a:rPr lang="fr-CA" baseline="0" dirty="0" err="1"/>
              <a:t>many</a:t>
            </a:r>
            <a:r>
              <a:rPr lang="fr-CA" baseline="0" dirty="0"/>
              <a:t> plants, duplicate the slide to have </a:t>
            </a:r>
            <a:r>
              <a:rPr lang="fr-CA" u="sng" baseline="0" dirty="0"/>
              <a:t>one slide per plant</a:t>
            </a:r>
            <a:r>
              <a:rPr lang="fr-CA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830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Strategic </a:t>
            </a:r>
            <a:r>
              <a:rPr lang="fr-CA" dirty="0" err="1"/>
              <a:t>buyer</a:t>
            </a:r>
            <a:r>
              <a:rPr lang="fr-CA" dirty="0"/>
              <a:t> to </a:t>
            </a:r>
            <a:r>
              <a:rPr lang="fr-CA" dirty="0" err="1"/>
              <a:t>send</a:t>
            </a:r>
            <a:r>
              <a:rPr lang="fr-CA" dirty="0"/>
              <a:t> file « </a:t>
            </a:r>
            <a:r>
              <a:rPr lang="fr-CA" baseline="0" dirty="0"/>
              <a:t>QBR SUPPLIER Input File</a:t>
            </a:r>
            <a:r>
              <a:rPr lang="fr-CA" dirty="0"/>
              <a:t> » to supplier 1 </a:t>
            </a:r>
            <a:r>
              <a:rPr lang="fr-CA" dirty="0" err="1"/>
              <a:t>week</a:t>
            </a:r>
            <a:r>
              <a:rPr lang="fr-CA" dirty="0"/>
              <a:t> </a:t>
            </a:r>
            <a:r>
              <a:rPr lang="fr-CA" dirty="0" err="1"/>
              <a:t>before</a:t>
            </a:r>
            <a:r>
              <a:rPr lang="fr-CA" dirty="0"/>
              <a:t> </a:t>
            </a:r>
            <a:r>
              <a:rPr lang="fr-CA" dirty="0" err="1"/>
              <a:t>scheduled</a:t>
            </a:r>
            <a:r>
              <a:rPr lang="fr-CA" dirty="0"/>
              <a:t> QBR.</a:t>
            </a:r>
          </a:p>
          <a:p>
            <a:r>
              <a:rPr lang="fr-CA" dirty="0" err="1"/>
              <a:t>When</a:t>
            </a:r>
            <a:r>
              <a:rPr lang="fr-CA" dirty="0"/>
              <a:t> supplier </a:t>
            </a:r>
            <a:r>
              <a:rPr lang="fr-CA" dirty="0" err="1"/>
              <a:t>completes</a:t>
            </a:r>
            <a:r>
              <a:rPr lang="fr-CA" dirty="0"/>
              <a:t> the </a:t>
            </a:r>
            <a:r>
              <a:rPr lang="fr-CA" dirty="0" err="1"/>
              <a:t>requested</a:t>
            </a:r>
            <a:r>
              <a:rPr lang="fr-CA" dirty="0"/>
              <a:t> information, copy-</a:t>
            </a:r>
            <a:r>
              <a:rPr lang="fr-CA" dirty="0" err="1"/>
              <a:t>paste</a:t>
            </a:r>
            <a:r>
              <a:rPr lang="fr-CA" dirty="0"/>
              <a:t> « VAVE » information.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88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Material</a:t>
            </a:r>
            <a:r>
              <a:rPr lang="fr-CA" dirty="0"/>
              <a:t> manager to </a:t>
            </a:r>
            <a:r>
              <a:rPr lang="fr-CA" dirty="0" err="1"/>
              <a:t>list</a:t>
            </a:r>
            <a:r>
              <a:rPr lang="fr-CA" dirty="0"/>
              <a:t> the engineering changes in </a:t>
            </a:r>
            <a:r>
              <a:rPr lang="fr-CA" dirty="0" err="1"/>
              <a:t>progress</a:t>
            </a:r>
            <a:r>
              <a:rPr lang="fr-CA" dirty="0"/>
              <a:t> or to come.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1EE8D-3DDB-6B4D-9237-3E5E5AB93086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339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541035"/>
            <a:ext cx="8229600" cy="3053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© Copyright Camso 2017</a:t>
            </a:r>
          </a:p>
        </p:txBody>
      </p:sp>
    </p:spTree>
    <p:extLst>
      <p:ext uri="{BB962C8B-B14F-4D97-AF65-F5344CB8AC3E}">
        <p14:creationId xmlns:p14="http://schemas.microsoft.com/office/powerpoint/2010/main" val="63800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 noProof="0" dirty="0"/>
              <a:t>Click</a:t>
            </a:r>
            <a:r>
              <a:rPr lang="en-US" dirty="0"/>
              <a:t> to edit Master title style</a:t>
            </a:r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215900" y="4926807"/>
            <a:ext cx="469900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7F634-704A-4AE3-B460-51D936DD1D16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7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_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57B8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541035"/>
            <a:ext cx="4044930" cy="3053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42772" y="1541035"/>
            <a:ext cx="4044930" cy="3053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 dirty="0"/>
              <a:t>© Copyright Camso 2017</a:t>
            </a:r>
          </a:p>
        </p:txBody>
      </p:sp>
    </p:spTree>
    <p:extLst>
      <p:ext uri="{BB962C8B-B14F-4D97-AF65-F5344CB8AC3E}">
        <p14:creationId xmlns:p14="http://schemas.microsoft.com/office/powerpoint/2010/main" val="381113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_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57B8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© Copyright Camso 2017</a:t>
            </a:r>
          </a:p>
        </p:txBody>
      </p:sp>
    </p:spTree>
    <p:extLst>
      <p:ext uri="{BB962C8B-B14F-4D97-AF65-F5344CB8AC3E}">
        <p14:creationId xmlns:p14="http://schemas.microsoft.com/office/powerpoint/2010/main" val="152688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PT_1503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3"/>
          <a:stretch/>
        </p:blipFill>
        <p:spPr>
          <a:xfrm>
            <a:off x="7084786" y="0"/>
            <a:ext cx="2059214" cy="5150303"/>
          </a:xfrm>
          <a:prstGeom prst="rect">
            <a:avLst/>
          </a:prstGeom>
        </p:spPr>
      </p:pic>
      <p:pic>
        <p:nvPicPr>
          <p:cNvPr id="7" name="Image 6" descr="PPT_1503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1"/>
          <a:stretch/>
        </p:blipFill>
        <p:spPr>
          <a:xfrm>
            <a:off x="0" y="0"/>
            <a:ext cx="4572000" cy="515030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2208" y="1766750"/>
            <a:ext cx="5870117" cy="10310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CA" dirty="0"/>
              <a:t>Cliquez </a:t>
            </a:r>
            <a:br>
              <a:rPr lang="fr-CA" dirty="0"/>
            </a:br>
            <a:r>
              <a:rPr lang="fr-CA" dirty="0"/>
              <a:t>et modifiez le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342208" y="2858682"/>
            <a:ext cx="5870575" cy="461963"/>
          </a:xfrm>
        </p:spPr>
        <p:txBody>
          <a:bodyPr anchor="ctr">
            <a:normAutofit/>
          </a:bodyPr>
          <a:lstStyle>
            <a:lvl1pPr marL="0" indent="0">
              <a:buNone/>
              <a:defRPr sz="1600" b="1" i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99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_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PT_1503-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58345"/>
            <a:ext cx="8001000" cy="110251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© Copyright Camso 2017</a:t>
            </a:r>
          </a:p>
        </p:txBody>
      </p:sp>
    </p:spTree>
    <p:extLst>
      <p:ext uri="{BB962C8B-B14F-4D97-AF65-F5344CB8AC3E}">
        <p14:creationId xmlns:p14="http://schemas.microsoft.com/office/powerpoint/2010/main" val="35576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_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PT_1503-0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58345"/>
            <a:ext cx="8001000" cy="110251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© Copyright Camso 2017</a:t>
            </a:r>
          </a:p>
        </p:txBody>
      </p:sp>
    </p:spTree>
    <p:extLst>
      <p:ext uri="{BB962C8B-B14F-4D97-AF65-F5344CB8AC3E}">
        <p14:creationId xmlns:p14="http://schemas.microsoft.com/office/powerpoint/2010/main" val="236086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_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PT_1503-0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236" y="3558345"/>
            <a:ext cx="7401564" cy="11025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7B8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© Copyright Camso 2017</a:t>
            </a:r>
          </a:p>
        </p:txBody>
      </p:sp>
    </p:spTree>
    <p:extLst>
      <p:ext uri="{BB962C8B-B14F-4D97-AF65-F5344CB8AC3E}">
        <p14:creationId xmlns:p14="http://schemas.microsoft.com/office/powerpoint/2010/main" val="236086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PT_1503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9" descr="PPT_1503-0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7" b="25000"/>
          <a:stretch/>
        </p:blipFill>
        <p:spPr>
          <a:xfrm>
            <a:off x="4573588" y="0"/>
            <a:ext cx="4570412" cy="51435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7751" y="1346597"/>
            <a:ext cx="2713198" cy="23479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4"/>
          </p:nvPr>
        </p:nvSpPr>
        <p:spPr>
          <a:xfrm>
            <a:off x="471488" y="1346597"/>
            <a:ext cx="3644900" cy="23479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© Copyright Camso 2017</a:t>
            </a:r>
          </a:p>
        </p:txBody>
      </p:sp>
    </p:spTree>
    <p:extLst>
      <p:ext uri="{BB962C8B-B14F-4D97-AF65-F5344CB8AC3E}">
        <p14:creationId xmlns:p14="http://schemas.microsoft.com/office/powerpoint/2010/main" val="188811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graphique 10"/>
          <p:cNvSpPr>
            <a:spLocks noGrp="1"/>
          </p:cNvSpPr>
          <p:nvPr>
            <p:ph type="chart" sz="quarter" idx="13"/>
          </p:nvPr>
        </p:nvSpPr>
        <p:spPr>
          <a:xfrm>
            <a:off x="457201" y="1541035"/>
            <a:ext cx="5961063" cy="3053588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fr-FR" dirty="0"/>
          </a:p>
        </p:txBody>
      </p:sp>
      <p:sp>
        <p:nvSpPr>
          <p:cNvPr id="15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6554788" y="1541035"/>
            <a:ext cx="2132012" cy="3053588"/>
          </a:xfrm>
          <a:noFill/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© Copyright Camso 2017</a:t>
            </a:r>
          </a:p>
        </p:txBody>
      </p:sp>
    </p:spTree>
    <p:extLst>
      <p:ext uri="{BB962C8B-B14F-4D97-AF65-F5344CB8AC3E}">
        <p14:creationId xmlns:p14="http://schemas.microsoft.com/office/powerpoint/2010/main" val="34876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PT_1503-05.png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1" y="342235"/>
            <a:ext cx="7639423" cy="717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43940"/>
            <a:ext cx="8229600" cy="2950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20949" y="1421995"/>
            <a:ext cx="465851" cy="119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 i="0">
                <a:solidFill>
                  <a:srgbClr val="0057B8"/>
                </a:solidFill>
                <a:latin typeface="Arial"/>
                <a:cs typeface="Arial"/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60070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© Copyright Camso 2017</a:t>
            </a:r>
          </a:p>
        </p:txBody>
      </p:sp>
    </p:spTree>
    <p:extLst>
      <p:ext uri="{BB962C8B-B14F-4D97-AF65-F5344CB8AC3E}">
        <p14:creationId xmlns:p14="http://schemas.microsoft.com/office/powerpoint/2010/main" val="318930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49" r:id="rId5"/>
    <p:sldLayoutId id="2147483650" r:id="rId6"/>
    <p:sldLayoutId id="2147483651" r:id="rId7"/>
    <p:sldLayoutId id="2147483655" r:id="rId8"/>
    <p:sldLayoutId id="2147483657" r:id="rId9"/>
    <p:sldLayoutId id="2147483658" r:id="rId10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2563" indent="-182563" algn="l" defTabSz="457200" rtl="0" eaLnBrk="1" latinLnBrk="0" hangingPunct="1">
        <a:spcBef>
          <a:spcPct val="20000"/>
        </a:spcBef>
        <a:buClr>
          <a:srgbClr val="0640A9"/>
        </a:buClr>
        <a:buFont typeface="Wingdings" charset="2"/>
        <a:buChar char="§"/>
        <a:defRPr sz="2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Ko76-38rWAhXDKWMKHf23DgMQjRwIBw&amp;url=https://www.iconfinder.com/icons/331675/business_strategy_chess_knight_planning_icon&amp;psig=AFQjCNEVSibeUirC4rBA7NVvjy9HRuQI-Q&amp;ust=150678655214490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hyperlink" Target="https://www.google.ca/url?sa=i&amp;rct=j&amp;q=&amp;esrc=s&amp;source=images&amp;cd=&amp;cad=rja&amp;uact=8&amp;ved=0ahUKEwj_gqr_-srWAhUCHGMKHY6ACSkQjRwIBw&amp;url=https://www.shareicon.net/gears-machine-cogs-preferences-settings-878625&amp;psig=AFQjCNE4rClc062tfwq91msbK09XF6cVKw&amp;ust=1506793939329649" TargetMode="Externa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a/url?sa=i&amp;rct=j&amp;q=&amp;esrc=s&amp;source=images&amp;cd=&amp;cad=rja&amp;uact=8&amp;ved=0ahUKEwiN1LWNksbWAhVD1mMKHWY-CsYQjRwIBw&amp;url=https://thenounproject.com/term/spend/986411/&amp;psig=AFQjCNGb2LeGJJ39zDP1IXJRyIaH_akmNg&amp;ust=1506628335723760" TargetMode="External"/><Relationship Id="rId5" Type="http://schemas.microsoft.com/office/2007/relationships/hdphoto" Target="../media/hdphoto4.wdp"/><Relationship Id="rId4" Type="http://schemas.openxmlformats.org/officeDocument/2006/relationships/image" Target="../media/image32.png"/><Relationship Id="rId9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f6M7PgsvWAhVLyWMKHT34BIcQjRwIBw&amp;url=https://www.wmep.org/outcomes/certification-and-compliance/&amp;psig=AOvVaw1_FnKi9290eIZ4_pqRZwaT&amp;ust=150679598297872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Ko76-38rWAhXDKWMKHf23DgMQjRwIBw&amp;url=https://www.iconfinder.com/icons/331675/business_strategy_chess_knight_planning_icon&amp;psig=AFQjCNEVSibeUirC4rBA7NVvjy9HRuQI-Q&amp;ust=150678655214490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source=images&amp;cd=&amp;cad=rja&amp;uact=8&amp;ved=0ahUKEwip7ann4crWAhVL5mMKHYNPCdgQjRwIBw&amp;url=http://www.heartwoodcos.com/investment/&amp;psig=AFQjCNH4PEiPPKXCzatTKFKeeds6MQ-Chw&amp;ust=1506786060552113" TargetMode="External"/><Relationship Id="rId13" Type="http://schemas.microsoft.com/office/2007/relationships/hdphoto" Target="../media/hdphoto4.wdp"/><Relationship Id="rId18" Type="http://schemas.microsoft.com/office/2007/relationships/hdphoto" Target="../media/hdphoto5.wdp"/><Relationship Id="rId3" Type="http://schemas.openxmlformats.org/officeDocument/2006/relationships/image" Target="../media/image6.png"/><Relationship Id="rId21" Type="http://schemas.microsoft.com/office/2007/relationships/hdphoto" Target="../media/hdphoto6.wdp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hyperlink" Target="http://www.google.ca/url?sa=i&amp;rct=j&amp;q=&amp;esrc=s&amp;source=images&amp;cd=&amp;cad=rja&amp;uact=8&amp;ved=0ahUKEwjt-divvMjWAhVGWBoKHSlVC2EQjRwIBw&amp;url=http://web.bestchamber.com/events/YP-Leads-1208/details&amp;psig=AFQjCNHvKbbltFYIBzicb1FwnXwBU83MfA&amp;ust=1506708387913662" TargetMode="External"/><Relationship Id="rId16" Type="http://schemas.openxmlformats.org/officeDocument/2006/relationships/hyperlink" Target="https://www.google.ca/url?sa=i&amp;rct=j&amp;q=&amp;esrc=s&amp;source=images&amp;cd=&amp;cad=rja&amp;uact=8&amp;ved=0ahUKEwif6M7PgsvWAhVLyWMKHT34BIcQjRwIBw&amp;url=https://www.wmep.org/outcomes/certification-and-compliance/&amp;psig=AOvVaw1_FnKi9290eIZ4_pqRZwaT&amp;ust=1506795982978729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s://www.google.ca/url?sa=i&amp;rct=j&amp;q=&amp;esrc=s&amp;source=images&amp;cd=&amp;cad=rja&amp;uact=8&amp;ved=0ahUKEwj_gqr_-srWAhUCHGMKHY6ACSkQjRwIBw&amp;url=https://www.shareicon.net/gears-machine-cogs-preferences-settings-878625&amp;psig=AFQjCNE4rClc062tfwq91msbK09XF6cVKw&amp;ust=1506793939329649" TargetMode="External"/><Relationship Id="rId5" Type="http://schemas.openxmlformats.org/officeDocument/2006/relationships/hyperlink" Target="https://www.google.ca/url?sa=i&amp;rct=j&amp;q=&amp;esrc=s&amp;source=images&amp;cd=&amp;cad=rja&amp;uact=8&amp;ved=0ahUKEwiKo76-38rWAhXDKWMKHf23DgMQjRwIBw&amp;url=https://www.iconfinder.com/icons/331675/business_strategy_chess_knight_planning_icon&amp;psig=AFQjCNEVSibeUirC4rBA7NVvjy9HRuQI-Q&amp;ust=1506786552144904" TargetMode="External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19" Type="http://schemas.openxmlformats.org/officeDocument/2006/relationships/hyperlink" Target="http://learningaccelerator.org/state-leader-implementation-resources/sample" TargetMode="External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hyperlink" Target="https://www.google.ca/url?sa=i&amp;rct=j&amp;q=&amp;esrc=s&amp;source=images&amp;cd=&amp;cad=rja&amp;uact=8&amp;ved=0ahUKEwiphdPX_MrWAhVB4GMKHfVKBdkQjRwIBw&amp;url=https://www.iconfinder.com/icons/1126747/creative_idea_innovation_services_icon&amp;psig=AFQjCNElfsmrKYtdDlXdd3IG5u1_FlTiWQ&amp;ust=150679438002924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f6M7PgsvWAhVLyWMKHT34BIcQjRwIBw&amp;url=https://www.wmep.org/outcomes/certification-and-compliance/&amp;psig=AOvVaw1_FnKi9290eIZ4_pqRZwaT&amp;ust=150679598297872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f6M7PgsvWAhVLyWMKHT34BIcQjRwIBw&amp;url=https://www.wmep.org/outcomes/certification-and-compliance/&amp;psig=AOvVaw1_FnKi9290eIZ4_pqRZwaT&amp;ust=150679598297872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Ko76-38rWAhXDKWMKHf23DgMQjRwIBw&amp;url=https://www.iconfinder.com/icons/331675/business_strategy_chess_knight_planning_icon&amp;psig=AFQjCNEVSibeUirC4rBA7NVvjy9HRuQI-Q&amp;ust=150678655214490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Ko76-38rWAhXDKWMKHf23DgMQjRwIBw&amp;url=https://www.iconfinder.com/icons/331675/business_strategy_chess_knight_planning_icon&amp;psig=AFQjCNEVSibeUirC4rBA7NVvjy9HRuQI-Q&amp;ust=150678655214490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i&amp;rct=j&amp;q=&amp;esrc=s&amp;source=images&amp;cd=&amp;cad=rja&amp;uact=8&amp;ved=0ahUKEwif6M7PgsvWAhVLyWMKHT34BIcQjRwIBw&amp;url=https://www.wmep.org/outcomes/certification-and-compliance/&amp;psig=AOvVaw1_FnKi9290eIZ4_pqRZwaT&amp;ust=150679598297872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ccelerator.org/state-leader-implementation-resources/sampl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t-divvMjWAhVGWBoKHSlVC2EQjRwIBw&amp;url=http://web.bestchamber.com/events/YP-Leads-1208/details&amp;psig=AFQjCNHvKbbltFYIBzicb1FwnXwBU83MfA&amp;ust=150670838791366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www.google.ca/url?sa=i&amp;rct=j&amp;q=&amp;esrc=s&amp;source=images&amp;cd=&amp;cad=rja&amp;uact=8&amp;ved=0ahUKEwjhwffuk8bWAhVL2WMKHZ10DMAQjRwIBw&amp;url=http://lacasamorett.com/foxgallery/certified-icon-png.html&amp;psig=AFQjCNF2tLrI4KL5EjtA9bbJCplSWpXlDQ&amp;ust=1506628776112766" TargetMode="External"/><Relationship Id="rId18" Type="http://schemas.openxmlformats.org/officeDocument/2006/relationships/chart" Target="../charts/chart1.xml"/><Relationship Id="rId3" Type="http://schemas.openxmlformats.org/officeDocument/2006/relationships/hyperlink" Target="https://www.google.ca/url?sa=i&amp;rct=j&amp;q=&amp;esrc=s&amp;source=images&amp;cd=&amp;cad=rja&amp;uact=8&amp;ved=0ahUKEwiEu7TF1dfWAhVKzoMKHWamCl0QjRwIBw&amp;url=https://www.flaticon.com/free-icon/arrow-shoot-on-target-center_38614&amp;psig=AOvVaw1zSBEpyGbGcUR4eAvYMxxW&amp;ust=1507230198570961" TargetMode="External"/><Relationship Id="rId7" Type="http://schemas.openxmlformats.org/officeDocument/2006/relationships/hyperlink" Target="http://www.google.ca/url?sa=i&amp;rct=j&amp;q=&amp;esrc=s&amp;source=images&amp;cd=&amp;cad=rja&amp;uact=8&amp;ved=0ahUKEwjV9pPh3crWAhVR2mMKHULnBIMQjRwIBw&amp;url=http://www.heartwoodcos.com/investment/&amp;psig=AFQjCNH4PEiPPKXCzatTKFKeeds6MQ-Chw&amp;ust=1506786060552113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microsoft.com/office/2007/relationships/hdphoto" Target="../media/hdphoto7.wdp"/><Relationship Id="rId15" Type="http://schemas.openxmlformats.org/officeDocument/2006/relationships/image" Target="../media/image20.png"/><Relationship Id="rId10" Type="http://schemas.openxmlformats.org/officeDocument/2006/relationships/hyperlink" Target="http://www.google.ca/url?sa=i&amp;rct=j&amp;q=&amp;esrc=s&amp;source=images&amp;cd=&amp;cad=rja&amp;uact=8&amp;ved=0ahUKEwixnfqRkcbWAhUFwWMKHf-IAc0QjRwIBw&amp;url=http://freeflaticons.com/shopping-flat-icons/ontime-truck-ontime-delivery-truck-flat-icons&amp;psig=AFQjCNG9nPwx0Eexs8IBftaHMlW_e7x-kQ&amp;ust=1506628087889660" TargetMode="External"/><Relationship Id="rId19" Type="http://schemas.openxmlformats.org/officeDocument/2006/relationships/chart" Target="../charts/chart2.xml"/><Relationship Id="rId4" Type="http://schemas.openxmlformats.org/officeDocument/2006/relationships/image" Target="../media/image14.png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V9pPh3crWAhVR2mMKHULnBIMQjRwIBw&amp;url=http://www.heartwoodcos.com/investment/&amp;psig=AFQjCNH4PEiPPKXCzatTKFKeeds6MQ-Chw&amp;ust=150678606055211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hyperlink" Target="http://www.google.ca/url?sa=i&amp;rct=j&amp;q=&amp;esrc=s&amp;source=images&amp;cd=&amp;cad=rja&amp;uact=8&amp;ved=0ahUKEwjV9pPh3crWAhVR2mMKHULnBIMQjRwIBw&amp;url=http://www.heartwoodcos.com/investment/&amp;psig=AFQjCNH4PEiPPKXCzatTKFKeeds6MQ-Chw&amp;ust=1506786060552113" TargetMode="External"/><Relationship Id="rId7" Type="http://schemas.openxmlformats.org/officeDocument/2006/relationships/image" Target="../media/image24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source=images&amp;cd=&amp;cad=rja&amp;uact=8&amp;ved=0ahUKEwjhwffuk8bWAhVL2WMKHZ10DMAQjRwIBw&amp;url=http://lacasamorett.com/foxgallery/certified-icon-png.html&amp;psig=AFQjCNF2tLrI4KL5EjtA9bbJCplSWpXlDQ&amp;ust=1506628776112766" TargetMode="External"/><Relationship Id="rId11" Type="http://schemas.openxmlformats.org/officeDocument/2006/relationships/hyperlink" Target="http://www.google.ca/url?sa=i&amp;rct=j&amp;q=&amp;esrc=s&amp;source=images&amp;cd=&amp;cad=rja&amp;uact=8&amp;ved=0ahUKEwixnfqRkcbWAhUFwWMKHf-IAc0QjRwIBw&amp;url=http://freeflaticons.com/shopping-flat-icons/ontime-truck-ontime-delivery-truck-flat-icons&amp;psig=AFQjCNG9nPwx0Eexs8IBftaHMlW_e7x-kQ&amp;ust=1506628087889660" TargetMode="External"/><Relationship Id="rId5" Type="http://schemas.microsoft.com/office/2007/relationships/hdphoto" Target="../media/hdphoto3.wdp"/><Relationship Id="rId10" Type="http://schemas.microsoft.com/office/2007/relationships/hdphoto" Target="../media/hdphoto9.wdp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208" y="1766750"/>
            <a:ext cx="5870117" cy="1031063"/>
          </a:xfrm>
        </p:spPr>
        <p:txBody>
          <a:bodyPr>
            <a:normAutofit fontScale="90000"/>
          </a:bodyPr>
          <a:lstStyle/>
          <a:p>
            <a:r>
              <a:rPr lang="en-CA" noProof="0" dirty="0"/>
              <a:t>QBR</a:t>
            </a:r>
            <a:br>
              <a:rPr lang="en-CA" noProof="0" dirty="0"/>
            </a:br>
            <a:r>
              <a:rPr lang="en-CA" i="1" noProof="0" dirty="0"/>
              <a:t>Commodity Name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387706" y="2883491"/>
            <a:ext cx="5870575" cy="46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640A9"/>
              </a:buClr>
              <a:buFont typeface="Wingdings" charset="2"/>
              <a:buNone/>
              <a:defRPr sz="16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Supplier Name</a:t>
            </a:r>
            <a:br>
              <a:rPr lang="en-CA" dirty="0"/>
            </a:br>
            <a:r>
              <a:rPr lang="en-CA" dirty="0"/>
              <a:t>QQ YYYY</a:t>
            </a:r>
          </a:p>
        </p:txBody>
      </p:sp>
    </p:spTree>
    <p:extLst>
      <p:ext uri="{BB962C8B-B14F-4D97-AF65-F5344CB8AC3E}">
        <p14:creationId xmlns:p14="http://schemas.microsoft.com/office/powerpoint/2010/main" val="19423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Gears">
            <a:extLst>
              <a:ext uri="{FF2B5EF4-FFF2-40B4-BE49-F238E27FC236}">
                <a16:creationId xmlns:a16="http://schemas.microsoft.com/office/drawing/2014/main" id="{81932179-9A94-411F-A025-CBA6639422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265" b="28593"/>
          <a:stretch/>
        </p:blipFill>
        <p:spPr>
          <a:xfrm>
            <a:off x="-10127" y="2439035"/>
            <a:ext cx="2944116" cy="2704465"/>
          </a:xfrm>
          <a:prstGeom prst="rect">
            <a:avLst/>
          </a:prstGeom>
        </p:spPr>
      </p:pic>
      <p:sp>
        <p:nvSpPr>
          <p:cNvPr id="142" name="Rectangle 141"/>
          <p:cNvSpPr/>
          <p:nvPr/>
        </p:nvSpPr>
        <p:spPr>
          <a:xfrm>
            <a:off x="7165396" y="1537085"/>
            <a:ext cx="1499946" cy="2488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474702" y="1537085"/>
            <a:ext cx="1690694" cy="24889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3749134" y="1537085"/>
            <a:ext cx="1739021" cy="2488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16854" y="1537085"/>
            <a:ext cx="1544065" cy="2488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77" y="346467"/>
            <a:ext cx="7639423" cy="667263"/>
          </a:xfrm>
        </p:spPr>
        <p:txBody>
          <a:bodyPr/>
          <a:lstStyle/>
          <a:p>
            <a:r>
              <a:rPr lang="en-CA" noProof="0" dirty="0"/>
              <a:t>PROJECTS REVIEW</a:t>
            </a:r>
            <a:endParaRPr lang="en-CA" noProof="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791199" y="4814479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PROJECTS OVERVIEW (ALL BU’S)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814422"/>
              </p:ext>
            </p:extLst>
          </p:nvPr>
        </p:nvGraphicFramePr>
        <p:xfrm>
          <a:off x="158211" y="1814022"/>
          <a:ext cx="8737131" cy="3162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5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42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85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21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9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9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98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98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98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5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122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986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98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986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986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986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1894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9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#</a:t>
                      </a:r>
                      <a:r>
                        <a:rPr lang="fr-CA" sz="9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of parts</a:t>
                      </a:r>
                      <a:endParaRPr lang="en-US" sz="9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Q1</a:t>
                      </a:r>
                      <a:endParaRPr lang="en-US" sz="105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Q2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Q3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Q4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Q1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Q2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Q3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Q4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Q1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Q2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Q3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Q4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Q1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Q2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Q3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Q4</a:t>
                      </a:r>
                      <a:endParaRPr lang="en-US" sz="1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15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AG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PROJECT NAME 1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200" b="0" dirty="0">
                          <a:solidFill>
                            <a:schemeClr val="accent1"/>
                          </a:solidFill>
                        </a:rPr>
                        <a:t>7</a:t>
                      </a:r>
                      <a:r>
                        <a:rPr lang="fr-CA" dirty="0"/>
                        <a:t> 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solidFill>
                            <a:srgbClr val="00B050"/>
                          </a:solidFill>
                        </a:rPr>
                        <a:t>$10K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716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CONS</a:t>
                      </a:r>
                      <a:endParaRPr lang="en-US" sz="12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PROJECT NAME 2</a:t>
                      </a:r>
                      <a:endParaRPr lang="en-US" sz="12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  <a:endParaRPr lang="en-US" sz="12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solidFill>
                            <a:srgbClr val="00B050"/>
                          </a:solidFill>
                        </a:rPr>
                        <a:t>$40K</a:t>
                      </a:r>
                      <a:endParaRPr lang="en-US" sz="8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237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269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356"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kern="12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529455" y="1476866"/>
            <a:ext cx="108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2017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156538" y="1476123"/>
            <a:ext cx="108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2018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5825200" y="1476123"/>
            <a:ext cx="108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2019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7443463" y="1476866"/>
            <a:ext cx="108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</a:rPr>
              <a:t>2020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Ellipse 142">
            <a:extLst>
              <a:ext uri="{FF2B5EF4-FFF2-40B4-BE49-F238E27FC236}">
                <a16:creationId xmlns:a16="http://schemas.microsoft.com/office/drawing/2014/main" id="{FBE63A1C-C46C-41E3-8E06-FA42CEEFF2E6}"/>
              </a:ext>
            </a:extLst>
          </p:cNvPr>
          <p:cNvSpPr/>
          <p:nvPr/>
        </p:nvSpPr>
        <p:spPr>
          <a:xfrm>
            <a:off x="5031937" y="2592241"/>
            <a:ext cx="95693" cy="923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ZoneTexte 160">
            <a:extLst>
              <a:ext uri="{FF2B5EF4-FFF2-40B4-BE49-F238E27FC236}">
                <a16:creationId xmlns:a16="http://schemas.microsoft.com/office/drawing/2014/main" id="{75A3869A-695E-4788-A68B-44864A17D934}"/>
              </a:ext>
            </a:extLst>
          </p:cNvPr>
          <p:cNvSpPr txBox="1"/>
          <p:nvPr/>
        </p:nvSpPr>
        <p:spPr>
          <a:xfrm>
            <a:off x="4783108" y="2722125"/>
            <a:ext cx="6890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SOP</a:t>
            </a:r>
          </a:p>
        </p:txBody>
      </p:sp>
      <p:sp>
        <p:nvSpPr>
          <p:cNvPr id="36" name="Ellipse 142">
            <a:extLst>
              <a:ext uri="{FF2B5EF4-FFF2-40B4-BE49-F238E27FC236}">
                <a16:creationId xmlns:a16="http://schemas.microsoft.com/office/drawing/2014/main" id="{A1EA8945-5C70-459E-913B-CE957015B305}"/>
              </a:ext>
            </a:extLst>
          </p:cNvPr>
          <p:cNvSpPr/>
          <p:nvPr/>
        </p:nvSpPr>
        <p:spPr>
          <a:xfrm>
            <a:off x="4199696" y="2584445"/>
            <a:ext cx="95693" cy="923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ZoneTexte 160">
            <a:extLst>
              <a:ext uri="{FF2B5EF4-FFF2-40B4-BE49-F238E27FC236}">
                <a16:creationId xmlns:a16="http://schemas.microsoft.com/office/drawing/2014/main" id="{CF3A62A0-A257-4E00-9B64-6A01ED5CD483}"/>
              </a:ext>
            </a:extLst>
          </p:cNvPr>
          <p:cNvSpPr txBox="1"/>
          <p:nvPr/>
        </p:nvSpPr>
        <p:spPr>
          <a:xfrm>
            <a:off x="3897233" y="2754493"/>
            <a:ext cx="689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LOI</a:t>
            </a:r>
          </a:p>
          <a:p>
            <a:pPr algn="ctr"/>
            <a:endParaRPr lang="fr-CA" sz="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C77AAA-9855-41EA-8F55-6B9E5EC5A5C0}"/>
              </a:ext>
            </a:extLst>
          </p:cNvPr>
          <p:cNvCxnSpPr>
            <a:cxnSpLocks/>
          </p:cNvCxnSpPr>
          <p:nvPr/>
        </p:nvCxnSpPr>
        <p:spPr>
          <a:xfrm>
            <a:off x="4270510" y="2629800"/>
            <a:ext cx="746552" cy="61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Ellipse 142">
            <a:extLst>
              <a:ext uri="{FF2B5EF4-FFF2-40B4-BE49-F238E27FC236}">
                <a16:creationId xmlns:a16="http://schemas.microsoft.com/office/drawing/2014/main" id="{E223D3D6-24F6-405D-8DC3-FAB7E1658189}"/>
              </a:ext>
            </a:extLst>
          </p:cNvPr>
          <p:cNvSpPr/>
          <p:nvPr/>
        </p:nvSpPr>
        <p:spPr>
          <a:xfrm>
            <a:off x="4193907" y="3117865"/>
            <a:ext cx="95693" cy="923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A4417-372D-458B-9283-2734038D4C6F}"/>
              </a:ext>
            </a:extLst>
          </p:cNvPr>
          <p:cNvCxnSpPr>
            <a:cxnSpLocks/>
          </p:cNvCxnSpPr>
          <p:nvPr/>
        </p:nvCxnSpPr>
        <p:spPr>
          <a:xfrm>
            <a:off x="4239975" y="3170450"/>
            <a:ext cx="1232176" cy="99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142">
            <a:extLst>
              <a:ext uri="{FF2B5EF4-FFF2-40B4-BE49-F238E27FC236}">
                <a16:creationId xmlns:a16="http://schemas.microsoft.com/office/drawing/2014/main" id="{3AD5967B-4C6D-48FD-ABC3-CEC529E31848}"/>
              </a:ext>
            </a:extLst>
          </p:cNvPr>
          <p:cNvSpPr/>
          <p:nvPr/>
        </p:nvSpPr>
        <p:spPr>
          <a:xfrm>
            <a:off x="5453825" y="3140597"/>
            <a:ext cx="95693" cy="923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ZoneTexte 160">
            <a:extLst>
              <a:ext uri="{FF2B5EF4-FFF2-40B4-BE49-F238E27FC236}">
                <a16:creationId xmlns:a16="http://schemas.microsoft.com/office/drawing/2014/main" id="{C38023FB-2245-40C8-83F7-49E7F1841E7F}"/>
              </a:ext>
            </a:extLst>
          </p:cNvPr>
          <p:cNvSpPr txBox="1"/>
          <p:nvPr/>
        </p:nvSpPr>
        <p:spPr>
          <a:xfrm>
            <a:off x="5189376" y="3197872"/>
            <a:ext cx="6890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SOP</a:t>
            </a:r>
          </a:p>
        </p:txBody>
      </p:sp>
      <p:sp>
        <p:nvSpPr>
          <p:cNvPr id="26" name="ZoneTexte 160">
            <a:extLst>
              <a:ext uri="{FF2B5EF4-FFF2-40B4-BE49-F238E27FC236}">
                <a16:creationId xmlns:a16="http://schemas.microsoft.com/office/drawing/2014/main" id="{5E1782D5-D69A-4A0A-B93A-6504B2208E3E}"/>
              </a:ext>
            </a:extLst>
          </p:cNvPr>
          <p:cNvSpPr txBox="1"/>
          <p:nvPr/>
        </p:nvSpPr>
        <p:spPr>
          <a:xfrm>
            <a:off x="3903020" y="3185970"/>
            <a:ext cx="689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LOI</a:t>
            </a:r>
          </a:p>
          <a:p>
            <a:pPr algn="ctr"/>
            <a:endParaRPr lang="fr-CA" sz="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2EF6F-4AE9-4BCD-8A28-EBF9A406C563}"/>
              </a:ext>
            </a:extLst>
          </p:cNvPr>
          <p:cNvSpPr txBox="1"/>
          <p:nvPr/>
        </p:nvSpPr>
        <p:spPr>
          <a:xfrm>
            <a:off x="4005416" y="916839"/>
            <a:ext cx="411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ighlight>
                  <a:srgbClr val="FFFF00"/>
                </a:highlight>
              </a:rPr>
              <a:t>TO BE UPDATED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9235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Résultats de recherche d'images pour « STRATEGIC ICON »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7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43" y="2746284"/>
            <a:ext cx="2492311" cy="24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REVIEW </a:t>
            </a:r>
            <a:r>
              <a:rPr lang="en-CA" sz="2400" dirty="0">
                <a:solidFill>
                  <a:srgbClr val="FF0000"/>
                </a:solidFill>
              </a:rPr>
              <a:t>(Proc. Manager)</a:t>
            </a:r>
            <a:endParaRPr lang="en-CA" noProof="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791199" y="4660864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NEW PROJECTS OVERVIEW (HIGHLIGHTS/BOTTLENECKS)</a:t>
            </a:r>
            <a:endParaRPr lang="en-CA" sz="1400" i="1" noProof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4734" y="1899264"/>
            <a:ext cx="4283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Yeti</a:t>
            </a:r>
          </a:p>
        </p:txBody>
      </p:sp>
      <p:sp>
        <p:nvSpPr>
          <p:cNvPr id="56" name="Oval 55"/>
          <p:cNvSpPr/>
          <p:nvPr/>
        </p:nvSpPr>
        <p:spPr>
          <a:xfrm>
            <a:off x="2667804" y="1661080"/>
            <a:ext cx="809634" cy="7767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306029" y="1661080"/>
            <a:ext cx="809634" cy="7767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54993" y="1899264"/>
            <a:ext cx="22313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1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E6E23-28BB-47C8-8CFC-F641B9EA14B0}"/>
              </a:ext>
            </a:extLst>
          </p:cNvPr>
          <p:cNvSpPr txBox="1"/>
          <p:nvPr/>
        </p:nvSpPr>
        <p:spPr>
          <a:xfrm>
            <a:off x="418095" y="4665989"/>
            <a:ext cx="4812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00" dirty="0">
                <a:solidFill>
                  <a:schemeClr val="bg1"/>
                </a:solidFill>
              </a:rPr>
              <a:t>CONS</a:t>
            </a:r>
            <a:endParaRPr lang="en-US" sz="8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1FD37D5-5678-40EE-990D-14F45DB369D9}"/>
              </a:ext>
            </a:extLst>
          </p:cNvPr>
          <p:cNvSpPr/>
          <p:nvPr/>
        </p:nvSpPr>
        <p:spPr>
          <a:xfrm>
            <a:off x="1512974" y="4612655"/>
            <a:ext cx="403013" cy="38006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8C679-2358-4A72-9B38-BB07AF15A258}"/>
              </a:ext>
            </a:extLst>
          </p:cNvPr>
          <p:cNvSpPr txBox="1"/>
          <p:nvPr/>
        </p:nvSpPr>
        <p:spPr>
          <a:xfrm>
            <a:off x="1547607" y="4687157"/>
            <a:ext cx="3337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00" dirty="0">
                <a:solidFill>
                  <a:schemeClr val="bg1"/>
                </a:solidFill>
              </a:rPr>
              <a:t>AG</a:t>
            </a:r>
            <a:endParaRPr lang="en-US" sz="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A93333-2B54-42CE-B8B9-84265457D868}"/>
              </a:ext>
            </a:extLst>
          </p:cNvPr>
          <p:cNvSpPr/>
          <p:nvPr/>
        </p:nvSpPr>
        <p:spPr>
          <a:xfrm>
            <a:off x="457200" y="4594623"/>
            <a:ext cx="403013" cy="380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174376-5D71-4D43-800D-AA52D9FDEDAA}"/>
              </a:ext>
            </a:extLst>
          </p:cNvPr>
          <p:cNvSpPr txBox="1"/>
          <p:nvPr/>
        </p:nvSpPr>
        <p:spPr>
          <a:xfrm>
            <a:off x="418095" y="4672163"/>
            <a:ext cx="4812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00" dirty="0">
                <a:solidFill>
                  <a:schemeClr val="bg1"/>
                </a:solidFill>
              </a:rPr>
              <a:t>CONS</a:t>
            </a:r>
            <a:endParaRPr lang="en-US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3C036C-98C0-4319-A2A3-F285F550BCE1}"/>
              </a:ext>
            </a:extLst>
          </p:cNvPr>
          <p:cNvSpPr txBox="1"/>
          <p:nvPr/>
        </p:nvSpPr>
        <p:spPr>
          <a:xfrm>
            <a:off x="2748654" y="1809082"/>
            <a:ext cx="647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Blade</a:t>
            </a:r>
          </a:p>
          <a:p>
            <a:pPr algn="ctr"/>
            <a:r>
              <a:rPr lang="fr-CA" sz="1100" dirty="0">
                <a:solidFill>
                  <a:schemeClr val="bg1"/>
                </a:solidFill>
              </a:rPr>
              <a:t>R</a:t>
            </a:r>
            <a:r>
              <a:rPr lang="en-US" sz="1100" dirty="0" err="1">
                <a:solidFill>
                  <a:schemeClr val="bg1"/>
                </a:solidFill>
              </a:rPr>
              <a:t>unner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01024B4-29BE-4667-BBE6-BF0DE8884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59349"/>
              </p:ext>
            </p:extLst>
          </p:nvPr>
        </p:nvGraphicFramePr>
        <p:xfrm>
          <a:off x="2102869" y="2469438"/>
          <a:ext cx="2121415" cy="135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0831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204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100" dirty="0"/>
                        <a:t>Highlights 2</a:t>
                      </a:r>
                      <a:endParaRPr lang="en-CA" sz="1400" noProof="0" dirty="0"/>
                    </a:p>
                    <a:p>
                      <a:pPr marL="285750" indent="-285750" algn="l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n-CA" sz="1800" dirty="0"/>
                    </a:p>
                    <a:p>
                      <a:pPr marL="285750" indent="-285750" algn="l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n-CA" sz="1800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634EFB80-63FA-4D30-A16B-7B005125E003}"/>
              </a:ext>
            </a:extLst>
          </p:cNvPr>
          <p:cNvSpPr txBox="1"/>
          <p:nvPr/>
        </p:nvSpPr>
        <p:spPr>
          <a:xfrm>
            <a:off x="4418230" y="1809082"/>
            <a:ext cx="639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100" dirty="0">
                <a:solidFill>
                  <a:schemeClr val="bg1"/>
                </a:solidFill>
              </a:rPr>
              <a:t>TTS </a:t>
            </a:r>
          </a:p>
          <a:p>
            <a:pPr algn="ctr"/>
            <a:r>
              <a:rPr lang="fr-CA" sz="1100" dirty="0">
                <a:solidFill>
                  <a:schemeClr val="bg1"/>
                </a:solidFill>
              </a:rPr>
              <a:t>Europe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1E5602-17CD-4DE3-9A0B-3009AE7637A2}"/>
              </a:ext>
            </a:extLst>
          </p:cNvPr>
          <p:cNvSpPr/>
          <p:nvPr/>
        </p:nvSpPr>
        <p:spPr>
          <a:xfrm>
            <a:off x="5805880" y="1661080"/>
            <a:ext cx="809634" cy="7767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DAFB4D-B7F0-439E-93C1-74380592741D}"/>
              </a:ext>
            </a:extLst>
          </p:cNvPr>
          <p:cNvSpPr txBox="1"/>
          <p:nvPr/>
        </p:nvSpPr>
        <p:spPr>
          <a:xfrm>
            <a:off x="5796961" y="1834032"/>
            <a:ext cx="827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100" dirty="0">
                <a:solidFill>
                  <a:schemeClr val="bg1"/>
                </a:solidFill>
              </a:rPr>
              <a:t>A-Tractive</a:t>
            </a:r>
          </a:p>
          <a:p>
            <a:pPr algn="ctr"/>
            <a:r>
              <a:rPr lang="fr-CA" sz="1100" dirty="0">
                <a:solidFill>
                  <a:schemeClr val="bg1"/>
                </a:solidFill>
              </a:rPr>
              <a:t>(</a:t>
            </a:r>
            <a:r>
              <a:rPr lang="fr-CA" sz="1100" dirty="0" err="1">
                <a:solidFill>
                  <a:schemeClr val="bg1"/>
                </a:solidFill>
              </a:rPr>
              <a:t>Claas</a:t>
            </a:r>
            <a:r>
              <a:rPr lang="fr-CA" sz="1100" dirty="0">
                <a:solidFill>
                  <a:schemeClr val="bg1"/>
                </a:solidFill>
              </a:rPr>
              <a:t>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B6B23FB-EF14-4D06-BA91-A814976CBAB1}"/>
              </a:ext>
            </a:extLst>
          </p:cNvPr>
          <p:cNvSpPr/>
          <p:nvPr/>
        </p:nvSpPr>
        <p:spPr>
          <a:xfrm>
            <a:off x="993158" y="1642744"/>
            <a:ext cx="821676" cy="7635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210965-05D0-45DE-A0FB-AF84D439F7BC}"/>
              </a:ext>
            </a:extLst>
          </p:cNvPr>
          <p:cNvSpPr txBox="1"/>
          <p:nvPr/>
        </p:nvSpPr>
        <p:spPr>
          <a:xfrm>
            <a:off x="988049" y="1842375"/>
            <a:ext cx="914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TX750 &amp; TX2000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CONS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F0D8415-313C-4AC8-98CE-DB79DAE54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21910"/>
              </p:ext>
            </p:extLst>
          </p:nvPr>
        </p:nvGraphicFramePr>
        <p:xfrm>
          <a:off x="270606" y="2437873"/>
          <a:ext cx="2117622" cy="1979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990">
                <a:tc>
                  <a:txBody>
                    <a:bodyPr/>
                    <a:lstStyle/>
                    <a:p>
                      <a:pPr marL="285750" marR="0" indent="-28575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2641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dirty="0"/>
                        <a:t>Highlights 1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Oval 30">
            <a:extLst>
              <a:ext uri="{FF2B5EF4-FFF2-40B4-BE49-F238E27FC236}">
                <a16:creationId xmlns:a16="http://schemas.microsoft.com/office/drawing/2014/main" id="{8598103D-D72A-45B0-870E-82E98C453ACB}"/>
              </a:ext>
            </a:extLst>
          </p:cNvPr>
          <p:cNvSpPr/>
          <p:nvPr/>
        </p:nvSpPr>
        <p:spPr>
          <a:xfrm>
            <a:off x="7442523" y="1692645"/>
            <a:ext cx="809634" cy="776793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C0C0C0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7E2DAC-F47E-4D8C-92BD-26372C6C4978}"/>
              </a:ext>
            </a:extLst>
          </p:cNvPr>
          <p:cNvSpPr txBox="1"/>
          <p:nvPr/>
        </p:nvSpPr>
        <p:spPr>
          <a:xfrm>
            <a:off x="7528283" y="1865822"/>
            <a:ext cx="6559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100" dirty="0">
                <a:solidFill>
                  <a:schemeClr val="bg1"/>
                </a:solidFill>
              </a:rPr>
              <a:t>RV 046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E417C1B-10D6-4AFA-AC3A-62836B13300E}"/>
              </a:ext>
            </a:extLst>
          </p:cNvPr>
          <p:cNvSpPr/>
          <p:nvPr/>
        </p:nvSpPr>
        <p:spPr>
          <a:xfrm>
            <a:off x="2474917" y="4613002"/>
            <a:ext cx="403013" cy="380069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C9015D-5E59-473D-BB0C-7D72E3796CB3}"/>
              </a:ext>
            </a:extLst>
          </p:cNvPr>
          <p:cNvSpPr txBox="1"/>
          <p:nvPr/>
        </p:nvSpPr>
        <p:spPr>
          <a:xfrm>
            <a:off x="2467071" y="4694967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800" dirty="0">
                <a:solidFill>
                  <a:schemeClr val="bg1"/>
                </a:solidFill>
              </a:rPr>
              <a:t>PWS</a:t>
            </a:r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0C1FFB-1E53-4231-A4CA-699311F7BE04}"/>
              </a:ext>
            </a:extLst>
          </p:cNvPr>
          <p:cNvSpPr txBox="1"/>
          <p:nvPr/>
        </p:nvSpPr>
        <p:spPr>
          <a:xfrm>
            <a:off x="5788248" y="1115806"/>
            <a:ext cx="411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ighlight>
                  <a:srgbClr val="FFFF00"/>
                </a:highlight>
              </a:rPr>
              <a:t>TO BE UPDATED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97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791199" y="4660864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00" y="3329924"/>
            <a:ext cx="197657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>
                    <a:lumMod val="75000"/>
                  </a:schemeClr>
                </a:solidFill>
              </a:rPr>
              <a:t>04</a:t>
            </a:r>
            <a:endParaRPr 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28813" y="3300646"/>
            <a:ext cx="0" cy="144655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65754" y="3300646"/>
            <a:ext cx="2512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Innovation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0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ightbulb">
            <a:extLst>
              <a:ext uri="{FF2B5EF4-FFF2-40B4-BE49-F238E27FC236}">
                <a16:creationId xmlns:a16="http://schemas.microsoft.com/office/drawing/2014/main" id="{CFFA597A-55AD-46DE-B836-C1AF7CDB5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721" b="7874"/>
          <a:stretch/>
        </p:blipFill>
        <p:spPr>
          <a:xfrm>
            <a:off x="0" y="2780909"/>
            <a:ext cx="1930555" cy="2362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235"/>
            <a:ext cx="7639423" cy="667263"/>
          </a:xfrm>
        </p:spPr>
        <p:txBody>
          <a:bodyPr/>
          <a:lstStyle/>
          <a:p>
            <a:r>
              <a:rPr lang="en-CA" noProof="0" dirty="0"/>
              <a:t>INNOVATION </a:t>
            </a:r>
            <a:r>
              <a:rPr lang="en-CA" sz="2400" noProof="0" dirty="0">
                <a:solidFill>
                  <a:srgbClr val="FF0000"/>
                </a:solidFill>
              </a:rPr>
              <a:t>(supplier)</a:t>
            </a:r>
            <a:endParaRPr lang="en-CA" noProof="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791199" y="4814479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VAVE / NEW TECHNOLOGIES / OTHER</a:t>
            </a:r>
          </a:p>
        </p:txBody>
      </p:sp>
      <p:sp>
        <p:nvSpPr>
          <p:cNvPr id="37" name="Oval 36"/>
          <p:cNvSpPr/>
          <p:nvPr/>
        </p:nvSpPr>
        <p:spPr>
          <a:xfrm>
            <a:off x="1299147" y="1544695"/>
            <a:ext cx="880626" cy="8524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21474" y="2589435"/>
            <a:ext cx="143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accent1"/>
                </a:solidFill>
              </a:rPr>
              <a:t>DESCRIPTION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32452"/>
              </p:ext>
            </p:extLst>
          </p:nvPr>
        </p:nvGraphicFramePr>
        <p:xfrm>
          <a:off x="678754" y="2550808"/>
          <a:ext cx="2121415" cy="2293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54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717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XXXX</a:t>
                      </a:r>
                    </a:p>
                    <a:p>
                      <a:pPr marL="285750" indent="-285750" algn="l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en-CA" sz="1400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131CA57-413F-408D-BBDB-6ED33A9A8D7B}"/>
              </a:ext>
            </a:extLst>
          </p:cNvPr>
          <p:cNvSpPr txBox="1"/>
          <p:nvPr/>
        </p:nvSpPr>
        <p:spPr>
          <a:xfrm>
            <a:off x="1321840" y="1672731"/>
            <a:ext cx="95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</a:rPr>
              <a:t>AG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7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c 40" descr="Lightbulb">
            <a:extLst>
              <a:ext uri="{FF2B5EF4-FFF2-40B4-BE49-F238E27FC236}">
                <a16:creationId xmlns:a16="http://schemas.microsoft.com/office/drawing/2014/main" id="{2C5E3F3D-0E96-46AB-BF96-DCCA8B7D8A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721" b="7874"/>
          <a:stretch/>
        </p:blipFill>
        <p:spPr>
          <a:xfrm>
            <a:off x="0" y="2780909"/>
            <a:ext cx="1930555" cy="2362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235"/>
            <a:ext cx="7639423" cy="667263"/>
          </a:xfrm>
        </p:spPr>
        <p:txBody>
          <a:bodyPr/>
          <a:lstStyle/>
          <a:p>
            <a:r>
              <a:rPr lang="en-CA" noProof="0" dirty="0"/>
              <a:t>INNOVATION</a:t>
            </a:r>
            <a:endParaRPr lang="en-CA" sz="2400" noProof="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791199" y="4814479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CHANGES</a:t>
            </a:r>
          </a:p>
        </p:txBody>
      </p:sp>
      <p:sp>
        <p:nvSpPr>
          <p:cNvPr id="37" name="Oval 36"/>
          <p:cNvSpPr/>
          <p:nvPr/>
        </p:nvSpPr>
        <p:spPr>
          <a:xfrm>
            <a:off x="2756136" y="1850227"/>
            <a:ext cx="809634" cy="77679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57807" y="2077419"/>
            <a:ext cx="809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bg1"/>
                </a:solidFill>
              </a:rPr>
              <a:t>PID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571265" y="1819477"/>
            <a:ext cx="809634" cy="77679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72936" y="2046669"/>
            <a:ext cx="809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bg1"/>
                </a:solidFill>
              </a:rPr>
              <a:t>PID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44637" y="2627020"/>
            <a:ext cx="143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accent1"/>
                </a:solidFill>
              </a:rPr>
              <a:t>DESCRIPTION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58095" y="2619705"/>
            <a:ext cx="143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accent1"/>
                </a:solidFill>
              </a:rPr>
              <a:t>DESCRIPTION</a:t>
            </a:r>
            <a:endParaRPr lang="en-US" sz="1400" dirty="0">
              <a:solidFill>
                <a:schemeClr val="accent1"/>
              </a:solidFill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/>
          </p:nvPr>
        </p:nvGraphicFramePr>
        <p:xfrm>
          <a:off x="2101916" y="2603584"/>
          <a:ext cx="2121415" cy="2293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54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717">
                <a:tc>
                  <a:txBody>
                    <a:bodyPr/>
                    <a:lstStyle/>
                    <a:p>
                      <a:pPr marL="285750" lvl="0" indent="-285750" algn="l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</a:rPr>
                        <a:t>Details</a:t>
                      </a:r>
                      <a:r>
                        <a:rPr lang="fr-CA" sz="1400" baseline="0" dirty="0">
                          <a:solidFill>
                            <a:schemeClr val="tx1"/>
                          </a:solidFill>
                        </a:rPr>
                        <a:t> of the engineering change</a:t>
                      </a:r>
                    </a:p>
                    <a:p>
                      <a:pPr marL="285750" lvl="0" indent="-285750" algn="l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A" sz="1400" baseline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en-CA" sz="1800" dirty="0"/>
                    </a:p>
                    <a:p>
                      <a:pPr marL="285750" indent="-285750" algn="l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en-CA" sz="1800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/>
          </p:nvPr>
        </p:nvGraphicFramePr>
        <p:xfrm>
          <a:off x="4926229" y="2588955"/>
          <a:ext cx="2121415" cy="2293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548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717">
                <a:tc>
                  <a:txBody>
                    <a:bodyPr/>
                    <a:lstStyle/>
                    <a:p>
                      <a:pPr marL="285750" lvl="0" indent="-285750" algn="l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</a:rPr>
                        <a:t>Details</a:t>
                      </a:r>
                      <a:r>
                        <a:rPr lang="fr-CA" sz="1400" baseline="0" dirty="0">
                          <a:solidFill>
                            <a:schemeClr val="tx1"/>
                          </a:solidFill>
                        </a:rPr>
                        <a:t> of the engineering change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400" dirty="0"/>
                        <a:t>…</a:t>
                      </a:r>
                    </a:p>
                    <a:p>
                      <a:pPr marL="285750" indent="-285750" algn="l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en-CA" sz="1800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E67F1A-84E2-4842-9ACA-AB9EE914A096}"/>
              </a:ext>
            </a:extLst>
          </p:cNvPr>
          <p:cNvSpPr/>
          <p:nvPr/>
        </p:nvSpPr>
        <p:spPr>
          <a:xfrm>
            <a:off x="1649186" y="3016741"/>
            <a:ext cx="5812972" cy="6585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be prepared by Camso</a:t>
            </a:r>
          </a:p>
        </p:txBody>
      </p:sp>
    </p:spTree>
    <p:extLst>
      <p:ext uri="{BB962C8B-B14F-4D97-AF65-F5344CB8AC3E}">
        <p14:creationId xmlns:p14="http://schemas.microsoft.com/office/powerpoint/2010/main" val="414793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791199" y="4660864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00" y="3329924"/>
            <a:ext cx="197657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>
                    <a:lumMod val="75000"/>
                  </a:schemeClr>
                </a:solidFill>
              </a:rPr>
              <a:t>05</a:t>
            </a:r>
            <a:endParaRPr 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28813" y="3300646"/>
            <a:ext cx="0" cy="144655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65754" y="3300646"/>
            <a:ext cx="2512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Strategic </a:t>
            </a:r>
            <a:r>
              <a:rPr lang="fr-CA" sz="3200" dirty="0" err="1">
                <a:solidFill>
                  <a:schemeClr val="bg1"/>
                </a:solidFill>
              </a:rPr>
              <a:t>Review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04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2" descr="Résultats de recherche d'images pour « project icon »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19473"/>
          <a:stretch/>
        </p:blipFill>
        <p:spPr bwMode="auto">
          <a:xfrm flipV="1">
            <a:off x="0" y="2983437"/>
            <a:ext cx="2157984" cy="21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235"/>
            <a:ext cx="7639423" cy="667263"/>
          </a:xfrm>
        </p:spPr>
        <p:txBody>
          <a:bodyPr/>
          <a:lstStyle/>
          <a:p>
            <a:r>
              <a:rPr lang="en-CA" noProof="0" dirty="0"/>
              <a:t>STRATEGIC REVIEW</a:t>
            </a:r>
            <a:endParaRPr lang="en-CA" noProof="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791199" y="4814479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SPEND </a:t>
            </a:r>
            <a:r>
              <a:rPr lang="en-CA" sz="14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PLANT NAME </a:t>
            </a:r>
            <a:endParaRPr lang="en-CA" sz="1400" i="1" u="sng" noProof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" name="irc_mi" descr="Résultats de recherche d'images pour « SPEND icon »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51" y="2252189"/>
            <a:ext cx="469106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489794"/>
              </p:ext>
            </p:extLst>
          </p:nvPr>
        </p:nvGraphicFramePr>
        <p:xfrm>
          <a:off x="488840" y="1185454"/>
          <a:ext cx="6455299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368548"/>
              </p:ext>
            </p:extLst>
          </p:nvPr>
        </p:nvGraphicFramePr>
        <p:xfrm>
          <a:off x="7144630" y="1858092"/>
          <a:ext cx="2116932" cy="172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323286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235"/>
            <a:ext cx="7639423" cy="667263"/>
          </a:xfrm>
        </p:spPr>
        <p:txBody>
          <a:bodyPr/>
          <a:lstStyle/>
          <a:p>
            <a:r>
              <a:rPr lang="en-CA" dirty="0"/>
              <a:t>STRATEGIC REVIEW</a:t>
            </a:r>
            <a:endParaRPr lang="en-CA" noProof="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791199" y="4814479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CLIENTS PROPORTION</a:t>
            </a:r>
            <a:endParaRPr lang="en-CA" sz="1400" i="1" noProof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7" name="Picture 28" descr="Résultats de recherche d'images pour « compliance icon »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59"/>
          <a:stretch/>
        </p:blipFill>
        <p:spPr bwMode="auto">
          <a:xfrm>
            <a:off x="-80468" y="2612490"/>
            <a:ext cx="2004366" cy="25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1BE7590-3E75-4611-A4FE-20566DB0E7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021269"/>
              </p:ext>
            </p:extLst>
          </p:nvPr>
        </p:nvGraphicFramePr>
        <p:xfrm>
          <a:off x="2249007" y="1721914"/>
          <a:ext cx="4055810" cy="3039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BCFDEEF-47C4-48E8-833C-3A0EAC2797D1}"/>
              </a:ext>
            </a:extLst>
          </p:cNvPr>
          <p:cNvSpPr txBox="1"/>
          <p:nvPr/>
        </p:nvSpPr>
        <p:spPr>
          <a:xfrm>
            <a:off x="5350926" y="438043"/>
            <a:ext cx="411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ighlight>
                  <a:srgbClr val="FFFF00"/>
                </a:highlight>
              </a:rPr>
              <a:t>TO BE UPDATED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8572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Résultats de recherche d'images pour « STRATEGIC ICON »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7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43" y="2746284"/>
            <a:ext cx="2492311" cy="24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235"/>
            <a:ext cx="8089899" cy="717348"/>
          </a:xfrm>
        </p:spPr>
        <p:txBody>
          <a:bodyPr>
            <a:normAutofit fontScale="90000"/>
          </a:bodyPr>
          <a:lstStyle/>
          <a:p>
            <a:r>
              <a:rPr lang="en-CA" dirty="0"/>
              <a:t>STRATEGIC REVIEW </a:t>
            </a:r>
            <a:r>
              <a:rPr lang="en-CA" sz="2200" dirty="0">
                <a:solidFill>
                  <a:srgbClr val="FF0000"/>
                </a:solidFill>
              </a:rPr>
              <a:t>(Category sourcing + Proc </a:t>
            </a:r>
            <a:r>
              <a:rPr lang="en-CA" sz="2200" dirty="0" err="1">
                <a:solidFill>
                  <a:srgbClr val="FF0000"/>
                </a:solidFill>
              </a:rPr>
              <a:t>Mgrs</a:t>
            </a:r>
            <a:r>
              <a:rPr lang="en-CA" sz="2200" dirty="0">
                <a:solidFill>
                  <a:srgbClr val="FF0000"/>
                </a:solidFill>
              </a:rPr>
              <a:t>)</a:t>
            </a:r>
            <a:endParaRPr lang="en-CA" sz="2200" noProof="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791199" y="4814479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081737"/>
              </p:ext>
            </p:extLst>
          </p:nvPr>
        </p:nvGraphicFramePr>
        <p:xfrm>
          <a:off x="509889" y="2418722"/>
          <a:ext cx="1945849" cy="2666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565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6692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</a:rPr>
                        <a:t>Give</a:t>
                      </a:r>
                      <a:r>
                        <a:rPr lang="en-CA" sz="1200" baseline="0" dirty="0">
                          <a:solidFill>
                            <a:schemeClr val="tx1"/>
                          </a:solidFill>
                        </a:rPr>
                        <a:t> an update of the AG BU</a:t>
                      </a:r>
                    </a:p>
                    <a:p>
                      <a:pPr marL="285750" indent="-285750" algn="l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1200" baseline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n-CA" sz="1800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BUSINESS OVERVIEW</a:t>
            </a:r>
            <a:endParaRPr lang="en-CA" sz="1400" i="1" noProof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91199" y="1661664"/>
            <a:ext cx="96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</a:rPr>
              <a:t>CON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77996" y="1506931"/>
            <a:ext cx="909571" cy="85349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598" y="1702846"/>
            <a:ext cx="95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</a:rPr>
              <a:t>AG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1D365-A5B7-4CD8-A86A-FFA7209703FF}"/>
              </a:ext>
            </a:extLst>
          </p:cNvPr>
          <p:cNvSpPr txBox="1"/>
          <p:nvPr/>
        </p:nvSpPr>
        <p:spPr>
          <a:xfrm>
            <a:off x="3749177" y="1731995"/>
            <a:ext cx="95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</a:rPr>
              <a:t>PWS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2608BF-69AF-4C02-8BED-9D84C321F3FE}"/>
              </a:ext>
            </a:extLst>
          </p:cNvPr>
          <p:cNvSpPr txBox="1"/>
          <p:nvPr/>
        </p:nvSpPr>
        <p:spPr>
          <a:xfrm>
            <a:off x="6391420" y="1695494"/>
            <a:ext cx="95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</a:rPr>
              <a:t>CON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29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791199" y="4660864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00" y="3329924"/>
            <a:ext cx="197657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>
                    <a:lumMod val="75000"/>
                  </a:schemeClr>
                </a:solidFill>
              </a:rPr>
              <a:t>06</a:t>
            </a:r>
            <a:endParaRPr 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28813" y="3300646"/>
            <a:ext cx="0" cy="144655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C1BEE6B-AE21-4674-96BE-86D276037A60}"/>
              </a:ext>
            </a:extLst>
          </p:cNvPr>
          <p:cNvSpPr txBox="1"/>
          <p:nvPr/>
        </p:nvSpPr>
        <p:spPr>
          <a:xfrm>
            <a:off x="1878286" y="3257104"/>
            <a:ext cx="2512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Supplier Compliance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9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0436" y="0"/>
            <a:ext cx="7401564" cy="1102519"/>
          </a:xfrm>
        </p:spPr>
        <p:txBody>
          <a:bodyPr/>
          <a:lstStyle/>
          <a:p>
            <a:r>
              <a:rPr lang="en-CA" dirty="0"/>
              <a:t>AGENDA</a:t>
            </a:r>
            <a:endParaRPr lang="en-CA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791199" y="4660864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904886-C43F-41C8-8942-2EF13598EA67}"/>
              </a:ext>
            </a:extLst>
          </p:cNvPr>
          <p:cNvGrpSpPr/>
          <p:nvPr/>
        </p:nvGrpSpPr>
        <p:grpSpPr>
          <a:xfrm>
            <a:off x="913203" y="1591997"/>
            <a:ext cx="1837227" cy="740861"/>
            <a:chOff x="913203" y="1556533"/>
            <a:chExt cx="1837227" cy="740861"/>
          </a:xfrm>
        </p:grpSpPr>
        <p:sp>
          <p:nvSpPr>
            <p:cNvPr id="6" name="TextBox 5"/>
            <p:cNvSpPr txBox="1"/>
            <p:nvPr/>
          </p:nvSpPr>
          <p:spPr>
            <a:xfrm>
              <a:off x="913203" y="1556533"/>
              <a:ext cx="6927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dirty="0">
                  <a:solidFill>
                    <a:schemeClr val="accent1"/>
                  </a:solidFill>
                </a:rPr>
                <a:t>01</a:t>
              </a:r>
              <a:endParaRPr lang="en-US" sz="3600" dirty="0">
                <a:solidFill>
                  <a:schemeClr val="accent1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534702" y="1556533"/>
              <a:ext cx="0" cy="641926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512757" y="1561796"/>
              <a:ext cx="12376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>
                  <a:solidFill>
                    <a:schemeClr val="bg1">
                      <a:lumMod val="50000"/>
                    </a:schemeClr>
                  </a:solidFill>
                </a:rPr>
                <a:t>Attendees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30" name="Picture 2" descr="Résultats de recherche d'images pour « attendees icon »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471" y="1902311"/>
              <a:ext cx="423529" cy="395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AA34CC-B84E-4D76-A530-F4B730520870}"/>
              </a:ext>
            </a:extLst>
          </p:cNvPr>
          <p:cNvGrpSpPr/>
          <p:nvPr/>
        </p:nvGrpSpPr>
        <p:grpSpPr>
          <a:xfrm>
            <a:off x="1615163" y="1580161"/>
            <a:ext cx="4103551" cy="2319910"/>
            <a:chOff x="1615163" y="1552128"/>
            <a:chExt cx="4103551" cy="2319910"/>
          </a:xfrm>
        </p:grpSpPr>
        <p:sp>
          <p:nvSpPr>
            <p:cNvPr id="10" name="TextBox 9"/>
            <p:cNvSpPr txBox="1"/>
            <p:nvPr/>
          </p:nvSpPr>
          <p:spPr>
            <a:xfrm>
              <a:off x="5016750" y="1552128"/>
              <a:ext cx="701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dirty="0">
                  <a:solidFill>
                    <a:schemeClr val="accent1"/>
                  </a:solidFill>
                </a:rPr>
                <a:t>03</a:t>
              </a:r>
              <a:endParaRPr lang="en-US" sz="3600" dirty="0">
                <a:solidFill>
                  <a:schemeClr val="accent1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5682139" y="1561367"/>
              <a:ext cx="0" cy="641926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615163" y="3287263"/>
              <a:ext cx="12376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>
                  <a:solidFill>
                    <a:schemeClr val="bg1">
                      <a:lumMod val="50000"/>
                    </a:schemeClr>
                  </a:solidFill>
                </a:rPr>
                <a:t>Strategic Review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31" name="Picture 2" descr="Résultats de recherche d'images pour « STRATEGIC ICON »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  <a14:imgEffect>
                        <a14:brightnessContrast bright="77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583" y="3344012"/>
              <a:ext cx="421151" cy="42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9A67F46-F1DA-4E1D-81C5-9674625FA054}"/>
              </a:ext>
            </a:extLst>
          </p:cNvPr>
          <p:cNvGrpSpPr/>
          <p:nvPr/>
        </p:nvGrpSpPr>
        <p:grpSpPr>
          <a:xfrm>
            <a:off x="2822027" y="1579012"/>
            <a:ext cx="2138183" cy="679741"/>
            <a:chOff x="2822027" y="1542498"/>
            <a:chExt cx="2138183" cy="679741"/>
          </a:xfrm>
        </p:grpSpPr>
        <p:sp>
          <p:nvSpPr>
            <p:cNvPr id="11" name="TextBox 10"/>
            <p:cNvSpPr txBox="1"/>
            <p:nvPr/>
          </p:nvSpPr>
          <p:spPr>
            <a:xfrm>
              <a:off x="2822027" y="1556533"/>
              <a:ext cx="701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dirty="0">
                  <a:solidFill>
                    <a:schemeClr val="bg1">
                      <a:lumMod val="50000"/>
                    </a:schemeClr>
                  </a:solidFill>
                </a:rPr>
                <a:t>02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3472786" y="1560938"/>
              <a:ext cx="0" cy="64192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440829" y="1542498"/>
              <a:ext cx="15193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>
                  <a:solidFill>
                    <a:schemeClr val="bg1">
                      <a:lumMod val="50000"/>
                    </a:schemeClr>
                  </a:solidFill>
                </a:rPr>
                <a:t>Performance</a:t>
              </a:r>
              <a:r>
                <a:rPr lang="fr-CA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CA" sz="1600" dirty="0">
                  <a:solidFill>
                    <a:schemeClr val="bg1">
                      <a:lumMod val="50000"/>
                    </a:schemeClr>
                  </a:solidFill>
                </a:rPr>
                <a:t>Review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194" name="Picture 2" descr="Résultats de recherche d'images pour « PERFORMANCE REVIEW ICON »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288" y="1902311"/>
              <a:ext cx="350982" cy="319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54DB16C-35A3-44AF-8484-FE03A1404438}"/>
              </a:ext>
            </a:extLst>
          </p:cNvPr>
          <p:cNvGrpSpPr/>
          <p:nvPr/>
        </p:nvGrpSpPr>
        <p:grpSpPr>
          <a:xfrm>
            <a:off x="980436" y="1590807"/>
            <a:ext cx="5924494" cy="2317173"/>
            <a:chOff x="980436" y="1541740"/>
            <a:chExt cx="5924494" cy="2317173"/>
          </a:xfrm>
        </p:grpSpPr>
        <p:sp>
          <p:nvSpPr>
            <p:cNvPr id="8" name="TextBox 7"/>
            <p:cNvSpPr txBox="1"/>
            <p:nvPr/>
          </p:nvSpPr>
          <p:spPr>
            <a:xfrm>
              <a:off x="980436" y="3212582"/>
              <a:ext cx="701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dirty="0">
                  <a:solidFill>
                    <a:schemeClr val="bg1">
                      <a:lumMod val="50000"/>
                    </a:schemeClr>
                  </a:solidFill>
                </a:rPr>
                <a:t>05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1603886" y="3216353"/>
              <a:ext cx="0" cy="64192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67257" y="1541740"/>
              <a:ext cx="12376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>
                  <a:solidFill>
                    <a:schemeClr val="bg1">
                      <a:lumMod val="50000"/>
                    </a:schemeClr>
                  </a:solidFill>
                </a:rPr>
                <a:t>Projects</a:t>
              </a:r>
            </a:p>
            <a:p>
              <a:r>
                <a:rPr lang="fr-CA" sz="1600" dirty="0">
                  <a:solidFill>
                    <a:schemeClr val="bg1">
                      <a:lumMod val="50000"/>
                    </a:schemeClr>
                  </a:solidFill>
                </a:rPr>
                <a:t>Review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204" name="Picture 12" descr="Résultats de recherche d'images pour « project icon »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87641" flipV="1">
              <a:off x="6511065" y="1878331"/>
              <a:ext cx="349644" cy="349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2" name="Group 8191">
            <a:extLst>
              <a:ext uri="{FF2B5EF4-FFF2-40B4-BE49-F238E27FC236}">
                <a16:creationId xmlns:a16="http://schemas.microsoft.com/office/drawing/2014/main" id="{3E43E5F1-0ADD-4C1E-A157-BFEF8E7B1F25}"/>
              </a:ext>
            </a:extLst>
          </p:cNvPr>
          <p:cNvGrpSpPr/>
          <p:nvPr/>
        </p:nvGrpSpPr>
        <p:grpSpPr>
          <a:xfrm>
            <a:off x="7019191" y="1548234"/>
            <a:ext cx="1883535" cy="672704"/>
            <a:chOff x="7019191" y="1566961"/>
            <a:chExt cx="1883535" cy="672704"/>
          </a:xfrm>
        </p:grpSpPr>
        <p:sp>
          <p:nvSpPr>
            <p:cNvPr id="9" name="TextBox 8"/>
            <p:cNvSpPr txBox="1"/>
            <p:nvPr/>
          </p:nvSpPr>
          <p:spPr>
            <a:xfrm>
              <a:off x="7019191" y="1566961"/>
              <a:ext cx="701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dirty="0">
                  <a:solidFill>
                    <a:schemeClr val="bg1">
                      <a:lumMod val="50000"/>
                    </a:schemeClr>
                  </a:solidFill>
                </a:rPr>
                <a:t>04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671303" y="1597739"/>
              <a:ext cx="0" cy="64192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665053" y="1615987"/>
              <a:ext cx="12376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>
                  <a:solidFill>
                    <a:schemeClr val="bg1">
                      <a:lumMod val="50000"/>
                    </a:schemeClr>
                  </a:solidFill>
                </a:rPr>
                <a:t>Innovation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208" name="Picture 16" descr="Résultats de recherche d'images pour « innovation icon »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960" y="1884685"/>
              <a:ext cx="354980" cy="354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149153-8C13-4A7B-B3F5-0AB1BF430F0F}"/>
              </a:ext>
            </a:extLst>
          </p:cNvPr>
          <p:cNvGrpSpPr/>
          <p:nvPr/>
        </p:nvGrpSpPr>
        <p:grpSpPr>
          <a:xfrm>
            <a:off x="2928903" y="3237692"/>
            <a:ext cx="2142981" cy="665883"/>
            <a:chOff x="2928903" y="3256579"/>
            <a:chExt cx="2142981" cy="665883"/>
          </a:xfrm>
        </p:grpSpPr>
        <p:sp>
          <p:nvSpPr>
            <p:cNvPr id="12" name="TextBox 11"/>
            <p:cNvSpPr txBox="1"/>
            <p:nvPr/>
          </p:nvSpPr>
          <p:spPr>
            <a:xfrm>
              <a:off x="2928903" y="3268047"/>
              <a:ext cx="701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dirty="0">
                  <a:solidFill>
                    <a:schemeClr val="accent1"/>
                  </a:solidFill>
                </a:rPr>
                <a:t>06</a:t>
              </a:r>
              <a:endParaRPr lang="en-US" sz="3600" dirty="0">
                <a:solidFill>
                  <a:schemeClr val="accent1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630867" y="3280536"/>
              <a:ext cx="0" cy="641926"/>
            </a:xfrm>
            <a:prstGeom prst="line">
              <a:avLst/>
            </a:prstGeom>
            <a:ln w="381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631019" y="3296876"/>
              <a:ext cx="14408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>
                  <a:solidFill>
                    <a:schemeClr val="bg1">
                      <a:lumMod val="50000"/>
                    </a:schemeClr>
                  </a:solidFill>
                </a:rPr>
                <a:t>Supplier Compliance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220" name="Picture 28" descr="Résultats de recherche d'images pour « compliance icon »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851" y="3256579"/>
              <a:ext cx="247846" cy="342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3" name="Group 8192">
            <a:extLst>
              <a:ext uri="{FF2B5EF4-FFF2-40B4-BE49-F238E27FC236}">
                <a16:creationId xmlns:a16="http://schemas.microsoft.com/office/drawing/2014/main" id="{DF6DFC5F-1290-4F4C-BBE6-A3837928935B}"/>
              </a:ext>
            </a:extLst>
          </p:cNvPr>
          <p:cNvGrpSpPr/>
          <p:nvPr/>
        </p:nvGrpSpPr>
        <p:grpSpPr>
          <a:xfrm>
            <a:off x="5053054" y="3298211"/>
            <a:ext cx="3849672" cy="646331"/>
            <a:chOff x="5089235" y="3304037"/>
            <a:chExt cx="3849672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5089235" y="3304037"/>
              <a:ext cx="7019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dirty="0">
                  <a:solidFill>
                    <a:schemeClr val="bg1">
                      <a:lumMod val="50000"/>
                    </a:schemeClr>
                  </a:solidFill>
                </a:rPr>
                <a:t>07</a:t>
              </a:r>
              <a:endParaRPr lang="en-US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731224" y="3306239"/>
              <a:ext cx="0" cy="64192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693103" y="3328207"/>
              <a:ext cx="12376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>
                  <a:solidFill>
                    <a:schemeClr val="bg1">
                      <a:lumMod val="50000"/>
                    </a:schemeClr>
                  </a:solidFill>
                </a:rPr>
                <a:t>Actions </a:t>
              </a:r>
              <a:r>
                <a:rPr lang="fr-CA" sz="1600" dirty="0" err="1">
                  <a:solidFill>
                    <a:schemeClr val="bg1">
                      <a:lumMod val="50000"/>
                    </a:schemeClr>
                  </a:solidFill>
                </a:rPr>
                <a:t>Review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8226" name="Picture 34" descr="Résultats de recherche d'images pour « plan icon »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70000" contrast="4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5929" y="3529625"/>
              <a:ext cx="332978" cy="332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FDDD832-B5AB-413F-9316-DDEA8463AA3A}"/>
              </a:ext>
            </a:extLst>
          </p:cNvPr>
          <p:cNvSpPr txBox="1"/>
          <p:nvPr/>
        </p:nvSpPr>
        <p:spPr>
          <a:xfrm>
            <a:off x="7037702" y="3301995"/>
            <a:ext cx="7019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3600" dirty="0">
                <a:solidFill>
                  <a:schemeClr val="accent1"/>
                </a:solidFill>
              </a:rPr>
              <a:t>08</a:t>
            </a: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AD940CF-766B-4380-B64E-AF4850E0F0D8}"/>
              </a:ext>
            </a:extLst>
          </p:cNvPr>
          <p:cNvCxnSpPr/>
          <p:nvPr/>
        </p:nvCxnSpPr>
        <p:spPr>
          <a:xfrm flipV="1">
            <a:off x="7679142" y="3306400"/>
            <a:ext cx="0" cy="641926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7EF5469-6F09-4859-A2E5-427832FBB239}"/>
              </a:ext>
            </a:extLst>
          </p:cNvPr>
          <p:cNvSpPr txBox="1"/>
          <p:nvPr/>
        </p:nvSpPr>
        <p:spPr>
          <a:xfrm>
            <a:off x="5713324" y="3315295"/>
            <a:ext cx="144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bg1">
                    <a:lumMod val="50000"/>
                  </a:schemeClr>
                </a:solidFill>
              </a:rPr>
              <a:t>SWOT </a:t>
            </a:r>
            <a:r>
              <a:rPr lang="fr-CA" sz="1600" dirty="0" err="1">
                <a:solidFill>
                  <a:schemeClr val="bg1">
                    <a:lumMod val="50000"/>
                  </a:schemeClr>
                </a:solidFill>
              </a:rPr>
              <a:t>Review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8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235"/>
            <a:ext cx="7639423" cy="667263"/>
          </a:xfrm>
        </p:spPr>
        <p:txBody>
          <a:bodyPr/>
          <a:lstStyle/>
          <a:p>
            <a:r>
              <a:rPr lang="en-CA" dirty="0"/>
              <a:t>SUPPLIER COMPLIANCE</a:t>
            </a:r>
            <a:endParaRPr lang="en-CA" noProof="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791199" y="4814479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CONTRACT COMPLIANCE</a:t>
            </a:r>
            <a:endParaRPr lang="en-CA" sz="1400" i="1" noProof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7" name="Picture 28" descr="Résultats de recherche d'images pour « compliance icon »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59"/>
          <a:stretch/>
        </p:blipFill>
        <p:spPr bwMode="auto">
          <a:xfrm>
            <a:off x="-80468" y="2612490"/>
            <a:ext cx="2004366" cy="25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83322F-2476-446D-93C7-3C23FD8762CA}"/>
              </a:ext>
            </a:extLst>
          </p:cNvPr>
          <p:cNvGrpSpPr/>
          <p:nvPr/>
        </p:nvGrpSpPr>
        <p:grpSpPr>
          <a:xfrm>
            <a:off x="650054" y="2107362"/>
            <a:ext cx="7775463" cy="1356509"/>
            <a:chOff x="491304" y="1618412"/>
            <a:chExt cx="7775463" cy="135650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FE6DAA2-A480-427F-ABCD-FFA4E7D97BC3}"/>
                </a:ext>
              </a:extLst>
            </p:cNvPr>
            <p:cNvGrpSpPr/>
            <p:nvPr/>
          </p:nvGrpSpPr>
          <p:grpSpPr>
            <a:xfrm>
              <a:off x="491304" y="1618412"/>
              <a:ext cx="1792845" cy="1356509"/>
              <a:chOff x="856290" y="2098189"/>
              <a:chExt cx="1792845" cy="1356509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9B4B6BB-95B6-49B5-A9A2-D68F4976CA3B}"/>
                  </a:ext>
                </a:extLst>
              </p:cNvPr>
              <p:cNvSpPr txBox="1"/>
              <p:nvPr/>
            </p:nvSpPr>
            <p:spPr>
              <a:xfrm>
                <a:off x="1227060" y="2993033"/>
                <a:ext cx="10348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algn="ctr"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fr-CA" dirty="0" err="1"/>
                  <a:t>Payment</a:t>
                </a:r>
                <a:r>
                  <a:rPr lang="fr-CA" dirty="0"/>
                  <a:t> </a:t>
                </a:r>
                <a:r>
                  <a:rPr lang="fr-CA" dirty="0" err="1"/>
                  <a:t>terms</a:t>
                </a:r>
                <a:endParaRPr lang="en-CA" dirty="0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32A9060B-37DD-445D-92CA-E0203C4E120B}"/>
                  </a:ext>
                </a:extLst>
              </p:cNvPr>
              <p:cNvGrpSpPr/>
              <p:nvPr/>
            </p:nvGrpSpPr>
            <p:grpSpPr>
              <a:xfrm>
                <a:off x="856290" y="2098189"/>
                <a:ext cx="1792845" cy="1025323"/>
                <a:chOff x="4907046" y="2359292"/>
                <a:chExt cx="1792845" cy="1025323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9BE182A0-6A9D-42AB-BE51-1C73F469220B}"/>
                    </a:ext>
                  </a:extLst>
                </p:cNvPr>
                <p:cNvGrpSpPr/>
                <p:nvPr/>
              </p:nvGrpSpPr>
              <p:grpSpPr>
                <a:xfrm>
                  <a:off x="4907046" y="2359292"/>
                  <a:ext cx="1792845" cy="1025323"/>
                  <a:chOff x="4609154" y="2169228"/>
                  <a:chExt cx="2090738" cy="1215387"/>
                </a:xfrm>
              </p:grpSpPr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87700AD4-977E-4985-A56D-6ADD810E71D5}"/>
                      </a:ext>
                    </a:extLst>
                  </p:cNvPr>
                  <p:cNvGrpSpPr/>
                  <p:nvPr/>
                </p:nvGrpSpPr>
                <p:grpSpPr>
                  <a:xfrm>
                    <a:off x="4860773" y="2421640"/>
                    <a:ext cx="1585913" cy="795338"/>
                    <a:chOff x="2026619" y="2536508"/>
                    <a:chExt cx="1585913" cy="795338"/>
                  </a:xfrm>
                </p:grpSpPr>
                <p:sp>
                  <p:nvSpPr>
                    <p:cNvPr id="94" name="Freeform 6">
                      <a:extLst>
                        <a:ext uri="{FF2B5EF4-FFF2-40B4-BE49-F238E27FC236}">
                          <a16:creationId xmlns:a16="http://schemas.microsoft.com/office/drawing/2014/main" id="{26D2A46B-B1E2-441D-AD57-C20F5CAE6E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0369" y="2536508"/>
                      <a:ext cx="560388" cy="638175"/>
                    </a:xfrm>
                    <a:custGeom>
                      <a:avLst/>
                      <a:gdLst>
                        <a:gd name="T0" fmla="*/ 0 w 1856"/>
                        <a:gd name="T1" fmla="*/ 0 h 2105"/>
                        <a:gd name="T2" fmla="*/ 1856 w 1856"/>
                        <a:gd name="T3" fmla="*/ 769 h 2105"/>
                        <a:gd name="T4" fmla="*/ 520 w 1856"/>
                        <a:gd name="T5" fmla="*/ 2105 h 2105"/>
                        <a:gd name="T6" fmla="*/ 0 w 1856"/>
                        <a:gd name="T7" fmla="*/ 1890 h 2105"/>
                        <a:gd name="T8" fmla="*/ 0 w 1856"/>
                        <a:gd name="T9" fmla="*/ 0 h 2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6" h="2105">
                          <a:moveTo>
                            <a:pt x="0" y="0"/>
                          </a:moveTo>
                          <a:cubicBezTo>
                            <a:pt x="696" y="0"/>
                            <a:pt x="1363" y="277"/>
                            <a:pt x="1856" y="769"/>
                          </a:cubicBezTo>
                          <a:lnTo>
                            <a:pt x="520" y="2105"/>
                          </a:lnTo>
                          <a:cubicBezTo>
                            <a:pt x="382" y="1967"/>
                            <a:pt x="195" y="1890"/>
                            <a:pt x="0" y="189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 dirty="0"/>
                    </a:p>
                  </p:txBody>
                </p:sp>
                <p:sp>
                  <p:nvSpPr>
                    <p:cNvPr id="95" name="Freeform 7">
                      <a:extLst>
                        <a:ext uri="{FF2B5EF4-FFF2-40B4-BE49-F238E27FC236}">
                          <a16:creationId xmlns:a16="http://schemas.microsoft.com/office/drawing/2014/main" id="{CB9E04D1-E146-4A9C-B60D-8B817071F2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77532" y="2769871"/>
                      <a:ext cx="635000" cy="561975"/>
                    </a:xfrm>
                    <a:custGeom>
                      <a:avLst/>
                      <a:gdLst>
                        <a:gd name="T0" fmla="*/ 1336 w 2104"/>
                        <a:gd name="T1" fmla="*/ 0 h 1855"/>
                        <a:gd name="T2" fmla="*/ 2104 w 2104"/>
                        <a:gd name="T3" fmla="*/ 1855 h 1855"/>
                        <a:gd name="T4" fmla="*/ 215 w 2104"/>
                        <a:gd name="T5" fmla="*/ 1855 h 1855"/>
                        <a:gd name="T6" fmla="*/ 0 w 2104"/>
                        <a:gd name="T7" fmla="*/ 1336 h 1855"/>
                        <a:gd name="T8" fmla="*/ 1336 w 2104"/>
                        <a:gd name="T9" fmla="*/ 0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04" h="1855">
                          <a:moveTo>
                            <a:pt x="1336" y="0"/>
                          </a:moveTo>
                          <a:cubicBezTo>
                            <a:pt x="1828" y="492"/>
                            <a:pt x="2104" y="1160"/>
                            <a:pt x="2104" y="1855"/>
                          </a:cubicBezTo>
                          <a:lnTo>
                            <a:pt x="215" y="1855"/>
                          </a:lnTo>
                          <a:cubicBezTo>
                            <a:pt x="215" y="1661"/>
                            <a:pt x="137" y="1474"/>
                            <a:pt x="0" y="1336"/>
                          </a:cubicBezTo>
                          <a:lnTo>
                            <a:pt x="1336" y="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6" name="Freeform 12">
                      <a:extLst>
                        <a:ext uri="{FF2B5EF4-FFF2-40B4-BE49-F238E27FC236}">
                          <a16:creationId xmlns:a16="http://schemas.microsoft.com/office/drawing/2014/main" id="{7A76B071-2765-4156-9BBC-E8124A756F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6619" y="2769871"/>
                      <a:ext cx="636588" cy="561975"/>
                    </a:xfrm>
                    <a:custGeom>
                      <a:avLst/>
                      <a:gdLst>
                        <a:gd name="T0" fmla="*/ 0 w 2105"/>
                        <a:gd name="T1" fmla="*/ 1855 h 1855"/>
                        <a:gd name="T2" fmla="*/ 769 w 2105"/>
                        <a:gd name="T3" fmla="*/ 0 h 1855"/>
                        <a:gd name="T4" fmla="*/ 2105 w 2105"/>
                        <a:gd name="T5" fmla="*/ 1336 h 1855"/>
                        <a:gd name="T6" fmla="*/ 1889 w 2105"/>
                        <a:gd name="T7" fmla="*/ 1855 h 1855"/>
                        <a:gd name="T8" fmla="*/ 0 w 2105"/>
                        <a:gd name="T9" fmla="*/ 1855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05" h="1855">
                          <a:moveTo>
                            <a:pt x="0" y="1855"/>
                          </a:moveTo>
                          <a:cubicBezTo>
                            <a:pt x="0" y="1160"/>
                            <a:pt x="277" y="492"/>
                            <a:pt x="769" y="0"/>
                          </a:cubicBezTo>
                          <a:lnTo>
                            <a:pt x="2105" y="1336"/>
                          </a:lnTo>
                          <a:cubicBezTo>
                            <a:pt x="1967" y="1474"/>
                            <a:pt x="1889" y="1661"/>
                            <a:pt x="1889" y="1855"/>
                          </a:cubicBezTo>
                          <a:lnTo>
                            <a:pt x="0" y="185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5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7" name="Freeform 13">
                      <a:extLst>
                        <a:ext uri="{FF2B5EF4-FFF2-40B4-BE49-F238E27FC236}">
                          <a16:creationId xmlns:a16="http://schemas.microsoft.com/office/drawing/2014/main" id="{E4A95CD0-C92E-4D21-898C-87C7003920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58394" y="2536508"/>
                      <a:ext cx="561975" cy="638175"/>
                    </a:xfrm>
                    <a:custGeom>
                      <a:avLst/>
                      <a:gdLst>
                        <a:gd name="T0" fmla="*/ 0 w 1855"/>
                        <a:gd name="T1" fmla="*/ 769 h 2105"/>
                        <a:gd name="T2" fmla="*/ 1855 w 1855"/>
                        <a:gd name="T3" fmla="*/ 0 h 2105"/>
                        <a:gd name="T4" fmla="*/ 1855 w 1855"/>
                        <a:gd name="T5" fmla="*/ 1890 h 2105"/>
                        <a:gd name="T6" fmla="*/ 1336 w 1855"/>
                        <a:gd name="T7" fmla="*/ 2105 h 2105"/>
                        <a:gd name="T8" fmla="*/ 0 w 1855"/>
                        <a:gd name="T9" fmla="*/ 769 h 2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5" h="2105">
                          <a:moveTo>
                            <a:pt x="0" y="769"/>
                          </a:moveTo>
                          <a:cubicBezTo>
                            <a:pt x="492" y="277"/>
                            <a:pt x="1159" y="0"/>
                            <a:pt x="1855" y="0"/>
                          </a:cubicBezTo>
                          <a:lnTo>
                            <a:pt x="1855" y="1890"/>
                          </a:lnTo>
                          <a:cubicBezTo>
                            <a:pt x="1660" y="1890"/>
                            <a:pt x="1473" y="1967"/>
                            <a:pt x="1336" y="2105"/>
                          </a:cubicBezTo>
                          <a:lnTo>
                            <a:pt x="0" y="76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</p:grp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657353D5-96B6-4089-B570-49385C96A84C}"/>
                      </a:ext>
                    </a:extLst>
                  </p:cNvPr>
                  <p:cNvGrpSpPr/>
                  <p:nvPr/>
                </p:nvGrpSpPr>
                <p:grpSpPr>
                  <a:xfrm>
                    <a:off x="4609154" y="2169228"/>
                    <a:ext cx="2090738" cy="1047750"/>
                    <a:chOff x="2547786" y="2249900"/>
                    <a:chExt cx="2090738" cy="1047750"/>
                  </a:xfrm>
                </p:grpSpPr>
                <p:sp>
                  <p:nvSpPr>
                    <p:cNvPr id="90" name="Freeform 19">
                      <a:extLst>
                        <a:ext uri="{FF2B5EF4-FFF2-40B4-BE49-F238E27FC236}">
                          <a16:creationId xmlns:a16="http://schemas.microsoft.com/office/drawing/2014/main" id="{9BB2EF08-6AA3-428C-8067-6C47A3598B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2361" y="2249900"/>
                      <a:ext cx="739775" cy="492125"/>
                    </a:xfrm>
                    <a:custGeom>
                      <a:avLst/>
                      <a:gdLst>
                        <a:gd name="T0" fmla="*/ 0 w 1856"/>
                        <a:gd name="T1" fmla="*/ 0 h 1233"/>
                        <a:gd name="T2" fmla="*/ 1856 w 1856"/>
                        <a:gd name="T3" fmla="*/ 769 h 1233"/>
                        <a:gd name="T4" fmla="*/ 1392 w 1856"/>
                        <a:gd name="T5" fmla="*/ 1233 h 1233"/>
                        <a:gd name="T6" fmla="*/ 0 w 1856"/>
                        <a:gd name="T7" fmla="*/ 656 h 1233"/>
                        <a:gd name="T8" fmla="*/ 0 w 1856"/>
                        <a:gd name="T9" fmla="*/ 0 h 1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6" h="1233">
                          <a:moveTo>
                            <a:pt x="0" y="0"/>
                          </a:moveTo>
                          <a:cubicBezTo>
                            <a:pt x="696" y="0"/>
                            <a:pt x="1363" y="277"/>
                            <a:pt x="1856" y="769"/>
                          </a:cubicBezTo>
                          <a:lnTo>
                            <a:pt x="1392" y="1233"/>
                          </a:lnTo>
                          <a:cubicBezTo>
                            <a:pt x="1023" y="864"/>
                            <a:pt x="522" y="656"/>
                            <a:pt x="0" y="656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1" name="Freeform 20">
                      <a:extLst>
                        <a:ext uri="{FF2B5EF4-FFF2-40B4-BE49-F238E27FC236}">
                          <a16:creationId xmlns:a16="http://schemas.microsoft.com/office/drawing/2014/main" id="{FF584A75-7C4F-4790-B7C8-B7B73B4EF73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47986" y="2557875"/>
                      <a:ext cx="490538" cy="739775"/>
                    </a:xfrm>
                    <a:custGeom>
                      <a:avLst/>
                      <a:gdLst>
                        <a:gd name="T0" fmla="*/ 464 w 1232"/>
                        <a:gd name="T1" fmla="*/ 0 h 1855"/>
                        <a:gd name="T2" fmla="*/ 1232 w 1232"/>
                        <a:gd name="T3" fmla="*/ 1855 h 1855"/>
                        <a:gd name="T4" fmla="*/ 576 w 1232"/>
                        <a:gd name="T5" fmla="*/ 1855 h 1855"/>
                        <a:gd name="T6" fmla="*/ 0 w 1232"/>
                        <a:gd name="T7" fmla="*/ 464 h 1855"/>
                        <a:gd name="T8" fmla="*/ 464 w 1232"/>
                        <a:gd name="T9" fmla="*/ 0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32" h="1855">
                          <a:moveTo>
                            <a:pt x="464" y="0"/>
                          </a:moveTo>
                          <a:cubicBezTo>
                            <a:pt x="956" y="492"/>
                            <a:pt x="1232" y="1160"/>
                            <a:pt x="1232" y="1855"/>
                          </a:cubicBezTo>
                          <a:lnTo>
                            <a:pt x="576" y="1855"/>
                          </a:lnTo>
                          <a:cubicBezTo>
                            <a:pt x="576" y="1334"/>
                            <a:pt x="369" y="833"/>
                            <a:pt x="0" y="464"/>
                          </a:cubicBezTo>
                          <a:lnTo>
                            <a:pt x="464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2" name="Freeform 25">
                      <a:extLst>
                        <a:ext uri="{FF2B5EF4-FFF2-40B4-BE49-F238E27FC236}">
                          <a16:creationId xmlns:a16="http://schemas.microsoft.com/office/drawing/2014/main" id="{CD3200B5-4745-42A8-B509-A3452239C1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47786" y="2557875"/>
                      <a:ext cx="490538" cy="739775"/>
                    </a:xfrm>
                    <a:custGeom>
                      <a:avLst/>
                      <a:gdLst>
                        <a:gd name="T0" fmla="*/ 0 w 1233"/>
                        <a:gd name="T1" fmla="*/ 1855 h 1855"/>
                        <a:gd name="T2" fmla="*/ 769 w 1233"/>
                        <a:gd name="T3" fmla="*/ 0 h 1855"/>
                        <a:gd name="T4" fmla="*/ 1233 w 1233"/>
                        <a:gd name="T5" fmla="*/ 464 h 1855"/>
                        <a:gd name="T6" fmla="*/ 656 w 1233"/>
                        <a:gd name="T7" fmla="*/ 1855 h 1855"/>
                        <a:gd name="T8" fmla="*/ 0 w 1233"/>
                        <a:gd name="T9" fmla="*/ 1855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33" h="1855">
                          <a:moveTo>
                            <a:pt x="0" y="1855"/>
                          </a:moveTo>
                          <a:cubicBezTo>
                            <a:pt x="0" y="1160"/>
                            <a:pt x="277" y="492"/>
                            <a:pt x="769" y="0"/>
                          </a:cubicBezTo>
                          <a:lnTo>
                            <a:pt x="1233" y="464"/>
                          </a:lnTo>
                          <a:cubicBezTo>
                            <a:pt x="863" y="833"/>
                            <a:pt x="656" y="1334"/>
                            <a:pt x="656" y="1855"/>
                          </a:cubicBezTo>
                          <a:lnTo>
                            <a:pt x="0" y="18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93" name="Freeform 26">
                      <a:extLst>
                        <a:ext uri="{FF2B5EF4-FFF2-40B4-BE49-F238E27FC236}">
                          <a16:creationId xmlns:a16="http://schemas.microsoft.com/office/drawing/2014/main" id="{2A36A3D1-3130-4FCB-AB82-4A796C8F79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4173" y="2249900"/>
                      <a:ext cx="738188" cy="492125"/>
                    </a:xfrm>
                    <a:custGeom>
                      <a:avLst/>
                      <a:gdLst>
                        <a:gd name="T0" fmla="*/ 0 w 1855"/>
                        <a:gd name="T1" fmla="*/ 769 h 1233"/>
                        <a:gd name="T2" fmla="*/ 1855 w 1855"/>
                        <a:gd name="T3" fmla="*/ 0 h 1233"/>
                        <a:gd name="T4" fmla="*/ 1855 w 1855"/>
                        <a:gd name="T5" fmla="*/ 656 h 1233"/>
                        <a:gd name="T6" fmla="*/ 464 w 1855"/>
                        <a:gd name="T7" fmla="*/ 1233 h 1233"/>
                        <a:gd name="T8" fmla="*/ 0 w 1855"/>
                        <a:gd name="T9" fmla="*/ 769 h 1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5" h="1233">
                          <a:moveTo>
                            <a:pt x="0" y="769"/>
                          </a:moveTo>
                          <a:cubicBezTo>
                            <a:pt x="492" y="277"/>
                            <a:pt x="1159" y="0"/>
                            <a:pt x="1855" y="0"/>
                          </a:cubicBezTo>
                          <a:lnTo>
                            <a:pt x="1855" y="656"/>
                          </a:lnTo>
                          <a:cubicBezTo>
                            <a:pt x="1333" y="656"/>
                            <a:pt x="833" y="864"/>
                            <a:pt x="464" y="1233"/>
                          </a:cubicBezTo>
                          <a:lnTo>
                            <a:pt x="0" y="769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</p:grp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CC6282E-88A8-4355-AA34-0A222DBE136B}"/>
                      </a:ext>
                    </a:extLst>
                  </p:cNvPr>
                  <p:cNvSpPr txBox="1"/>
                  <p:nvPr/>
                </p:nvSpPr>
                <p:spPr>
                  <a:xfrm rot="17765535">
                    <a:off x="4354352" y="2781821"/>
                    <a:ext cx="954347" cy="2512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Bad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7FE2704-F228-4F6E-9148-AC0E25FB0E9A}"/>
                      </a:ext>
                    </a:extLst>
                  </p:cNvPr>
                  <p:cNvSpPr txBox="1"/>
                  <p:nvPr/>
                </p:nvSpPr>
                <p:spPr>
                  <a:xfrm rot="20402786">
                    <a:off x="4675937" y="2270979"/>
                    <a:ext cx="1283626" cy="255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Average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AE37FB14-5F41-461B-A4B7-402CE5711B9F}"/>
                      </a:ext>
                    </a:extLst>
                  </p:cNvPr>
                  <p:cNvSpPr txBox="1"/>
                  <p:nvPr/>
                </p:nvSpPr>
                <p:spPr>
                  <a:xfrm rot="1322830">
                    <a:off x="5528853" y="2253473"/>
                    <a:ext cx="954347" cy="255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Good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9C39FFBC-299D-4AA6-A513-148502279C3A}"/>
                      </a:ext>
                    </a:extLst>
                  </p:cNvPr>
                  <p:cNvSpPr txBox="1"/>
                  <p:nvPr/>
                </p:nvSpPr>
                <p:spPr>
                  <a:xfrm rot="3503083">
                    <a:off x="6029018" y="2781821"/>
                    <a:ext cx="954347" cy="2512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Better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DB7829E5-F9BC-4A57-B257-D81BF23A2472}"/>
                    </a:ext>
                  </a:extLst>
                </p:cNvPr>
                <p:cNvSpPr/>
                <p:nvPr/>
              </p:nvSpPr>
              <p:spPr>
                <a:xfrm>
                  <a:off x="5717391" y="3101252"/>
                  <a:ext cx="162169" cy="15550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200"/>
                </a:p>
              </p:txBody>
            </p:sp>
          </p:grp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1550F7F-2CE5-4896-AD84-23981A21331A}"/>
                </a:ext>
              </a:extLst>
            </p:cNvPr>
            <p:cNvGrpSpPr/>
            <p:nvPr/>
          </p:nvGrpSpPr>
          <p:grpSpPr>
            <a:xfrm>
              <a:off x="2485510" y="1618412"/>
              <a:ext cx="1792845" cy="1213042"/>
              <a:chOff x="856290" y="2098189"/>
              <a:chExt cx="1792845" cy="1213042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169C417-DE5B-4B2E-83DF-9F4BB1BF5125}"/>
                  </a:ext>
                </a:extLst>
              </p:cNvPr>
              <p:cNvSpPr txBox="1"/>
              <p:nvPr/>
            </p:nvSpPr>
            <p:spPr>
              <a:xfrm>
                <a:off x="1222602" y="3034232"/>
                <a:ext cx="11588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algn="ctr"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fr-CA" dirty="0" err="1"/>
                  <a:t>Safety</a:t>
                </a:r>
                <a:r>
                  <a:rPr lang="fr-CA" dirty="0"/>
                  <a:t> Stock</a:t>
                </a:r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4852146E-76B6-4986-83B3-8C633BD0964A}"/>
                  </a:ext>
                </a:extLst>
              </p:cNvPr>
              <p:cNvGrpSpPr/>
              <p:nvPr/>
            </p:nvGrpSpPr>
            <p:grpSpPr>
              <a:xfrm>
                <a:off x="856290" y="2098189"/>
                <a:ext cx="1792845" cy="1025323"/>
                <a:chOff x="4907046" y="2359292"/>
                <a:chExt cx="1792845" cy="1025323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D6FD8458-82D2-475A-93B0-A902DB57798B}"/>
                    </a:ext>
                  </a:extLst>
                </p:cNvPr>
                <p:cNvGrpSpPr/>
                <p:nvPr/>
              </p:nvGrpSpPr>
              <p:grpSpPr>
                <a:xfrm>
                  <a:off x="4907046" y="2359292"/>
                  <a:ext cx="1792845" cy="1025323"/>
                  <a:chOff x="4609154" y="2169228"/>
                  <a:chExt cx="2090738" cy="1215387"/>
                </a:xfrm>
              </p:grpSpPr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3A956ADE-9A69-4DE5-808F-D53C1A53BB01}"/>
                      </a:ext>
                    </a:extLst>
                  </p:cNvPr>
                  <p:cNvGrpSpPr/>
                  <p:nvPr/>
                </p:nvGrpSpPr>
                <p:grpSpPr>
                  <a:xfrm>
                    <a:off x="4860773" y="2421640"/>
                    <a:ext cx="1585913" cy="795338"/>
                    <a:chOff x="2026619" y="2536508"/>
                    <a:chExt cx="1585913" cy="795338"/>
                  </a:xfrm>
                </p:grpSpPr>
                <p:sp>
                  <p:nvSpPr>
                    <p:cNvPr id="115" name="Freeform 6">
                      <a:extLst>
                        <a:ext uri="{FF2B5EF4-FFF2-40B4-BE49-F238E27FC236}">
                          <a16:creationId xmlns:a16="http://schemas.microsoft.com/office/drawing/2014/main" id="{F38A95C1-D69F-4F52-AA4D-C70EAAADB7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0369" y="2536508"/>
                      <a:ext cx="560388" cy="638175"/>
                    </a:xfrm>
                    <a:custGeom>
                      <a:avLst/>
                      <a:gdLst>
                        <a:gd name="T0" fmla="*/ 0 w 1856"/>
                        <a:gd name="T1" fmla="*/ 0 h 2105"/>
                        <a:gd name="T2" fmla="*/ 1856 w 1856"/>
                        <a:gd name="T3" fmla="*/ 769 h 2105"/>
                        <a:gd name="T4" fmla="*/ 520 w 1856"/>
                        <a:gd name="T5" fmla="*/ 2105 h 2105"/>
                        <a:gd name="T6" fmla="*/ 0 w 1856"/>
                        <a:gd name="T7" fmla="*/ 1890 h 2105"/>
                        <a:gd name="T8" fmla="*/ 0 w 1856"/>
                        <a:gd name="T9" fmla="*/ 0 h 2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6" h="2105">
                          <a:moveTo>
                            <a:pt x="0" y="0"/>
                          </a:moveTo>
                          <a:cubicBezTo>
                            <a:pt x="696" y="0"/>
                            <a:pt x="1363" y="277"/>
                            <a:pt x="1856" y="769"/>
                          </a:cubicBezTo>
                          <a:lnTo>
                            <a:pt x="520" y="2105"/>
                          </a:lnTo>
                          <a:cubicBezTo>
                            <a:pt x="382" y="1967"/>
                            <a:pt x="195" y="1890"/>
                            <a:pt x="0" y="189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6" name="Freeform 7">
                      <a:extLst>
                        <a:ext uri="{FF2B5EF4-FFF2-40B4-BE49-F238E27FC236}">
                          <a16:creationId xmlns:a16="http://schemas.microsoft.com/office/drawing/2014/main" id="{852420DB-86DC-469D-8B95-EE9A989BE47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77532" y="2769871"/>
                      <a:ext cx="635000" cy="561975"/>
                    </a:xfrm>
                    <a:custGeom>
                      <a:avLst/>
                      <a:gdLst>
                        <a:gd name="T0" fmla="*/ 1336 w 2104"/>
                        <a:gd name="T1" fmla="*/ 0 h 1855"/>
                        <a:gd name="T2" fmla="*/ 2104 w 2104"/>
                        <a:gd name="T3" fmla="*/ 1855 h 1855"/>
                        <a:gd name="T4" fmla="*/ 215 w 2104"/>
                        <a:gd name="T5" fmla="*/ 1855 h 1855"/>
                        <a:gd name="T6" fmla="*/ 0 w 2104"/>
                        <a:gd name="T7" fmla="*/ 1336 h 1855"/>
                        <a:gd name="T8" fmla="*/ 1336 w 2104"/>
                        <a:gd name="T9" fmla="*/ 0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04" h="1855">
                          <a:moveTo>
                            <a:pt x="1336" y="0"/>
                          </a:moveTo>
                          <a:cubicBezTo>
                            <a:pt x="1828" y="492"/>
                            <a:pt x="2104" y="1160"/>
                            <a:pt x="2104" y="1855"/>
                          </a:cubicBezTo>
                          <a:lnTo>
                            <a:pt x="215" y="1855"/>
                          </a:lnTo>
                          <a:cubicBezTo>
                            <a:pt x="215" y="1661"/>
                            <a:pt x="137" y="1474"/>
                            <a:pt x="0" y="1336"/>
                          </a:cubicBezTo>
                          <a:lnTo>
                            <a:pt x="1336" y="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7" name="Freeform 12">
                      <a:extLst>
                        <a:ext uri="{FF2B5EF4-FFF2-40B4-BE49-F238E27FC236}">
                          <a16:creationId xmlns:a16="http://schemas.microsoft.com/office/drawing/2014/main" id="{B2EADC35-08E8-4E97-94A1-107E01D343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6619" y="2769871"/>
                      <a:ext cx="636588" cy="561975"/>
                    </a:xfrm>
                    <a:custGeom>
                      <a:avLst/>
                      <a:gdLst>
                        <a:gd name="T0" fmla="*/ 0 w 2105"/>
                        <a:gd name="T1" fmla="*/ 1855 h 1855"/>
                        <a:gd name="T2" fmla="*/ 769 w 2105"/>
                        <a:gd name="T3" fmla="*/ 0 h 1855"/>
                        <a:gd name="T4" fmla="*/ 2105 w 2105"/>
                        <a:gd name="T5" fmla="*/ 1336 h 1855"/>
                        <a:gd name="T6" fmla="*/ 1889 w 2105"/>
                        <a:gd name="T7" fmla="*/ 1855 h 1855"/>
                        <a:gd name="T8" fmla="*/ 0 w 2105"/>
                        <a:gd name="T9" fmla="*/ 1855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05" h="1855">
                          <a:moveTo>
                            <a:pt x="0" y="1855"/>
                          </a:moveTo>
                          <a:cubicBezTo>
                            <a:pt x="0" y="1160"/>
                            <a:pt x="277" y="492"/>
                            <a:pt x="769" y="0"/>
                          </a:cubicBezTo>
                          <a:lnTo>
                            <a:pt x="2105" y="1336"/>
                          </a:lnTo>
                          <a:cubicBezTo>
                            <a:pt x="1967" y="1474"/>
                            <a:pt x="1889" y="1661"/>
                            <a:pt x="1889" y="1855"/>
                          </a:cubicBezTo>
                          <a:lnTo>
                            <a:pt x="0" y="185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5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8" name="Freeform 13">
                      <a:extLst>
                        <a:ext uri="{FF2B5EF4-FFF2-40B4-BE49-F238E27FC236}">
                          <a16:creationId xmlns:a16="http://schemas.microsoft.com/office/drawing/2014/main" id="{3E0BC3EA-A7A5-47D0-9194-A8B388F5D8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58394" y="2536508"/>
                      <a:ext cx="561975" cy="638175"/>
                    </a:xfrm>
                    <a:custGeom>
                      <a:avLst/>
                      <a:gdLst>
                        <a:gd name="T0" fmla="*/ 0 w 1855"/>
                        <a:gd name="T1" fmla="*/ 769 h 2105"/>
                        <a:gd name="T2" fmla="*/ 1855 w 1855"/>
                        <a:gd name="T3" fmla="*/ 0 h 2105"/>
                        <a:gd name="T4" fmla="*/ 1855 w 1855"/>
                        <a:gd name="T5" fmla="*/ 1890 h 2105"/>
                        <a:gd name="T6" fmla="*/ 1336 w 1855"/>
                        <a:gd name="T7" fmla="*/ 2105 h 2105"/>
                        <a:gd name="T8" fmla="*/ 0 w 1855"/>
                        <a:gd name="T9" fmla="*/ 769 h 2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5" h="2105">
                          <a:moveTo>
                            <a:pt x="0" y="769"/>
                          </a:moveTo>
                          <a:cubicBezTo>
                            <a:pt x="492" y="277"/>
                            <a:pt x="1159" y="0"/>
                            <a:pt x="1855" y="0"/>
                          </a:cubicBezTo>
                          <a:lnTo>
                            <a:pt x="1855" y="1890"/>
                          </a:lnTo>
                          <a:cubicBezTo>
                            <a:pt x="1660" y="1890"/>
                            <a:pt x="1473" y="1967"/>
                            <a:pt x="1336" y="2105"/>
                          </a:cubicBezTo>
                          <a:lnTo>
                            <a:pt x="0" y="76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</p:grp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6C6D138D-7E43-4C07-850E-7EAE6FDBE515}"/>
                      </a:ext>
                    </a:extLst>
                  </p:cNvPr>
                  <p:cNvGrpSpPr/>
                  <p:nvPr/>
                </p:nvGrpSpPr>
                <p:grpSpPr>
                  <a:xfrm>
                    <a:off x="4609154" y="2169228"/>
                    <a:ext cx="2090738" cy="1047750"/>
                    <a:chOff x="2547786" y="2249900"/>
                    <a:chExt cx="2090738" cy="1047750"/>
                  </a:xfrm>
                </p:grpSpPr>
                <p:sp>
                  <p:nvSpPr>
                    <p:cNvPr id="111" name="Freeform 19">
                      <a:extLst>
                        <a:ext uri="{FF2B5EF4-FFF2-40B4-BE49-F238E27FC236}">
                          <a16:creationId xmlns:a16="http://schemas.microsoft.com/office/drawing/2014/main" id="{2D23F921-17CC-4628-9C14-B22A4B4077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2361" y="2249900"/>
                      <a:ext cx="739775" cy="492125"/>
                    </a:xfrm>
                    <a:custGeom>
                      <a:avLst/>
                      <a:gdLst>
                        <a:gd name="T0" fmla="*/ 0 w 1856"/>
                        <a:gd name="T1" fmla="*/ 0 h 1233"/>
                        <a:gd name="T2" fmla="*/ 1856 w 1856"/>
                        <a:gd name="T3" fmla="*/ 769 h 1233"/>
                        <a:gd name="T4" fmla="*/ 1392 w 1856"/>
                        <a:gd name="T5" fmla="*/ 1233 h 1233"/>
                        <a:gd name="T6" fmla="*/ 0 w 1856"/>
                        <a:gd name="T7" fmla="*/ 656 h 1233"/>
                        <a:gd name="T8" fmla="*/ 0 w 1856"/>
                        <a:gd name="T9" fmla="*/ 0 h 1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6" h="1233">
                          <a:moveTo>
                            <a:pt x="0" y="0"/>
                          </a:moveTo>
                          <a:cubicBezTo>
                            <a:pt x="696" y="0"/>
                            <a:pt x="1363" y="277"/>
                            <a:pt x="1856" y="769"/>
                          </a:cubicBezTo>
                          <a:lnTo>
                            <a:pt x="1392" y="1233"/>
                          </a:lnTo>
                          <a:cubicBezTo>
                            <a:pt x="1023" y="864"/>
                            <a:pt x="522" y="656"/>
                            <a:pt x="0" y="656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2" name="Freeform 20">
                      <a:extLst>
                        <a:ext uri="{FF2B5EF4-FFF2-40B4-BE49-F238E27FC236}">
                          <a16:creationId xmlns:a16="http://schemas.microsoft.com/office/drawing/2014/main" id="{82E9523D-164C-49DF-B17A-968619C0B9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47986" y="2557875"/>
                      <a:ext cx="490538" cy="739775"/>
                    </a:xfrm>
                    <a:custGeom>
                      <a:avLst/>
                      <a:gdLst>
                        <a:gd name="T0" fmla="*/ 464 w 1232"/>
                        <a:gd name="T1" fmla="*/ 0 h 1855"/>
                        <a:gd name="T2" fmla="*/ 1232 w 1232"/>
                        <a:gd name="T3" fmla="*/ 1855 h 1855"/>
                        <a:gd name="T4" fmla="*/ 576 w 1232"/>
                        <a:gd name="T5" fmla="*/ 1855 h 1855"/>
                        <a:gd name="T6" fmla="*/ 0 w 1232"/>
                        <a:gd name="T7" fmla="*/ 464 h 1855"/>
                        <a:gd name="T8" fmla="*/ 464 w 1232"/>
                        <a:gd name="T9" fmla="*/ 0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32" h="1855">
                          <a:moveTo>
                            <a:pt x="464" y="0"/>
                          </a:moveTo>
                          <a:cubicBezTo>
                            <a:pt x="956" y="492"/>
                            <a:pt x="1232" y="1160"/>
                            <a:pt x="1232" y="1855"/>
                          </a:cubicBezTo>
                          <a:lnTo>
                            <a:pt x="576" y="1855"/>
                          </a:lnTo>
                          <a:cubicBezTo>
                            <a:pt x="576" y="1334"/>
                            <a:pt x="369" y="833"/>
                            <a:pt x="0" y="464"/>
                          </a:cubicBezTo>
                          <a:lnTo>
                            <a:pt x="464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3" name="Freeform 25">
                      <a:extLst>
                        <a:ext uri="{FF2B5EF4-FFF2-40B4-BE49-F238E27FC236}">
                          <a16:creationId xmlns:a16="http://schemas.microsoft.com/office/drawing/2014/main" id="{894AFE67-8688-43AE-B065-2722EB3571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47786" y="2557875"/>
                      <a:ext cx="490538" cy="739775"/>
                    </a:xfrm>
                    <a:custGeom>
                      <a:avLst/>
                      <a:gdLst>
                        <a:gd name="T0" fmla="*/ 0 w 1233"/>
                        <a:gd name="T1" fmla="*/ 1855 h 1855"/>
                        <a:gd name="T2" fmla="*/ 769 w 1233"/>
                        <a:gd name="T3" fmla="*/ 0 h 1855"/>
                        <a:gd name="T4" fmla="*/ 1233 w 1233"/>
                        <a:gd name="T5" fmla="*/ 464 h 1855"/>
                        <a:gd name="T6" fmla="*/ 656 w 1233"/>
                        <a:gd name="T7" fmla="*/ 1855 h 1855"/>
                        <a:gd name="T8" fmla="*/ 0 w 1233"/>
                        <a:gd name="T9" fmla="*/ 1855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33" h="1855">
                          <a:moveTo>
                            <a:pt x="0" y="1855"/>
                          </a:moveTo>
                          <a:cubicBezTo>
                            <a:pt x="0" y="1160"/>
                            <a:pt x="277" y="492"/>
                            <a:pt x="769" y="0"/>
                          </a:cubicBezTo>
                          <a:lnTo>
                            <a:pt x="1233" y="464"/>
                          </a:lnTo>
                          <a:cubicBezTo>
                            <a:pt x="863" y="833"/>
                            <a:pt x="656" y="1334"/>
                            <a:pt x="656" y="1855"/>
                          </a:cubicBezTo>
                          <a:lnTo>
                            <a:pt x="0" y="18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14" name="Freeform 26">
                      <a:extLst>
                        <a:ext uri="{FF2B5EF4-FFF2-40B4-BE49-F238E27FC236}">
                          <a16:creationId xmlns:a16="http://schemas.microsoft.com/office/drawing/2014/main" id="{3631989A-C3B9-4981-8B87-6C574F3750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4173" y="2249900"/>
                      <a:ext cx="738188" cy="492125"/>
                    </a:xfrm>
                    <a:custGeom>
                      <a:avLst/>
                      <a:gdLst>
                        <a:gd name="T0" fmla="*/ 0 w 1855"/>
                        <a:gd name="T1" fmla="*/ 769 h 1233"/>
                        <a:gd name="T2" fmla="*/ 1855 w 1855"/>
                        <a:gd name="T3" fmla="*/ 0 h 1233"/>
                        <a:gd name="T4" fmla="*/ 1855 w 1855"/>
                        <a:gd name="T5" fmla="*/ 656 h 1233"/>
                        <a:gd name="T6" fmla="*/ 464 w 1855"/>
                        <a:gd name="T7" fmla="*/ 1233 h 1233"/>
                        <a:gd name="T8" fmla="*/ 0 w 1855"/>
                        <a:gd name="T9" fmla="*/ 769 h 1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5" h="1233">
                          <a:moveTo>
                            <a:pt x="0" y="769"/>
                          </a:moveTo>
                          <a:cubicBezTo>
                            <a:pt x="492" y="277"/>
                            <a:pt x="1159" y="0"/>
                            <a:pt x="1855" y="0"/>
                          </a:cubicBezTo>
                          <a:lnTo>
                            <a:pt x="1855" y="656"/>
                          </a:lnTo>
                          <a:cubicBezTo>
                            <a:pt x="1333" y="656"/>
                            <a:pt x="833" y="864"/>
                            <a:pt x="464" y="1233"/>
                          </a:cubicBezTo>
                          <a:lnTo>
                            <a:pt x="0" y="769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</p:grpSp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569B3487-0BC9-4B75-BAB5-954AE2E9CBAE}"/>
                      </a:ext>
                    </a:extLst>
                  </p:cNvPr>
                  <p:cNvSpPr txBox="1"/>
                  <p:nvPr/>
                </p:nvSpPr>
                <p:spPr>
                  <a:xfrm rot="17765535">
                    <a:off x="4354352" y="2781821"/>
                    <a:ext cx="954347" cy="2512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25%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921411C2-F386-45F0-A8CE-827FA39502D9}"/>
                      </a:ext>
                    </a:extLst>
                  </p:cNvPr>
                  <p:cNvSpPr txBox="1"/>
                  <p:nvPr/>
                </p:nvSpPr>
                <p:spPr>
                  <a:xfrm rot="20402786">
                    <a:off x="4675937" y="2270979"/>
                    <a:ext cx="1283626" cy="255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50%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560D032C-8A6A-4E18-BFF9-201E29AA116E}"/>
                      </a:ext>
                    </a:extLst>
                  </p:cNvPr>
                  <p:cNvSpPr txBox="1"/>
                  <p:nvPr/>
                </p:nvSpPr>
                <p:spPr>
                  <a:xfrm rot="1322830">
                    <a:off x="5515921" y="2261216"/>
                    <a:ext cx="954348" cy="255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75%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5E7C4A78-B9FD-4B14-B88D-AB68ED30B65B}"/>
                      </a:ext>
                    </a:extLst>
                  </p:cNvPr>
                  <p:cNvSpPr txBox="1"/>
                  <p:nvPr/>
                </p:nvSpPr>
                <p:spPr>
                  <a:xfrm rot="3503083">
                    <a:off x="6029018" y="2781821"/>
                    <a:ext cx="954347" cy="2512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100%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4326EF04-D0C7-49A2-9E17-D42F967F7446}"/>
                    </a:ext>
                  </a:extLst>
                </p:cNvPr>
                <p:cNvSpPr/>
                <p:nvPr/>
              </p:nvSpPr>
              <p:spPr>
                <a:xfrm>
                  <a:off x="5717391" y="3101252"/>
                  <a:ext cx="162169" cy="15550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200"/>
                </a:p>
              </p:txBody>
            </p:sp>
          </p:grp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8F69F1B-FB2E-41FB-A0F6-E1207BF0735C}"/>
                </a:ext>
              </a:extLst>
            </p:cNvPr>
            <p:cNvGrpSpPr/>
            <p:nvPr/>
          </p:nvGrpSpPr>
          <p:grpSpPr>
            <a:xfrm>
              <a:off x="4479716" y="1618412"/>
              <a:ext cx="1792845" cy="1356509"/>
              <a:chOff x="856290" y="2098189"/>
              <a:chExt cx="1792845" cy="1356509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17C7ABE9-7B3D-4918-A63B-72C8C6F506DE}"/>
                  </a:ext>
                </a:extLst>
              </p:cNvPr>
              <p:cNvSpPr txBox="1"/>
              <p:nvPr/>
            </p:nvSpPr>
            <p:spPr>
              <a:xfrm>
                <a:off x="1120729" y="2993033"/>
                <a:ext cx="12782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algn="ctr"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fr-CA" dirty="0"/>
                  <a:t>SCAR</a:t>
                </a:r>
              </a:p>
              <a:p>
                <a:r>
                  <a:rPr lang="fr-CA" dirty="0" err="1"/>
                  <a:t>Response</a:t>
                </a:r>
                <a:r>
                  <a:rPr lang="fr-CA" dirty="0"/>
                  <a:t> Time </a:t>
                </a:r>
                <a:endParaRPr lang="en-CA" dirty="0"/>
              </a:p>
            </p:txBody>
          </p: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EDB4D365-5764-4733-9CCC-6C6F58B6E2C7}"/>
                  </a:ext>
                </a:extLst>
              </p:cNvPr>
              <p:cNvGrpSpPr/>
              <p:nvPr/>
            </p:nvGrpSpPr>
            <p:grpSpPr>
              <a:xfrm>
                <a:off x="856290" y="2098189"/>
                <a:ext cx="1792845" cy="1025323"/>
                <a:chOff x="4907046" y="2359292"/>
                <a:chExt cx="1792845" cy="1025323"/>
              </a:xfrm>
            </p:grpSpPr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57C82214-0365-4698-B633-454296682F7B}"/>
                    </a:ext>
                  </a:extLst>
                </p:cNvPr>
                <p:cNvGrpSpPr/>
                <p:nvPr/>
              </p:nvGrpSpPr>
              <p:grpSpPr>
                <a:xfrm>
                  <a:off x="4907046" y="2359292"/>
                  <a:ext cx="1792845" cy="1025323"/>
                  <a:chOff x="4609154" y="2169228"/>
                  <a:chExt cx="2090738" cy="1215387"/>
                </a:xfrm>
              </p:grpSpPr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9B3B9910-451B-4B25-BD4C-5EA815468AA7}"/>
                      </a:ext>
                    </a:extLst>
                  </p:cNvPr>
                  <p:cNvGrpSpPr/>
                  <p:nvPr/>
                </p:nvGrpSpPr>
                <p:grpSpPr>
                  <a:xfrm>
                    <a:off x="4860773" y="2421640"/>
                    <a:ext cx="1585913" cy="795338"/>
                    <a:chOff x="2026619" y="2536508"/>
                    <a:chExt cx="1585913" cy="795338"/>
                  </a:xfrm>
                </p:grpSpPr>
                <p:sp>
                  <p:nvSpPr>
                    <p:cNvPr id="134" name="Freeform 6">
                      <a:extLst>
                        <a:ext uri="{FF2B5EF4-FFF2-40B4-BE49-F238E27FC236}">
                          <a16:creationId xmlns:a16="http://schemas.microsoft.com/office/drawing/2014/main" id="{AC9FF12C-9AAE-4820-960C-4515E5EAF6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0369" y="2536508"/>
                      <a:ext cx="560388" cy="638175"/>
                    </a:xfrm>
                    <a:custGeom>
                      <a:avLst/>
                      <a:gdLst>
                        <a:gd name="T0" fmla="*/ 0 w 1856"/>
                        <a:gd name="T1" fmla="*/ 0 h 2105"/>
                        <a:gd name="T2" fmla="*/ 1856 w 1856"/>
                        <a:gd name="T3" fmla="*/ 769 h 2105"/>
                        <a:gd name="T4" fmla="*/ 520 w 1856"/>
                        <a:gd name="T5" fmla="*/ 2105 h 2105"/>
                        <a:gd name="T6" fmla="*/ 0 w 1856"/>
                        <a:gd name="T7" fmla="*/ 1890 h 2105"/>
                        <a:gd name="T8" fmla="*/ 0 w 1856"/>
                        <a:gd name="T9" fmla="*/ 0 h 2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6" h="2105">
                          <a:moveTo>
                            <a:pt x="0" y="0"/>
                          </a:moveTo>
                          <a:cubicBezTo>
                            <a:pt x="696" y="0"/>
                            <a:pt x="1363" y="277"/>
                            <a:pt x="1856" y="769"/>
                          </a:cubicBezTo>
                          <a:lnTo>
                            <a:pt x="520" y="2105"/>
                          </a:lnTo>
                          <a:cubicBezTo>
                            <a:pt x="382" y="1967"/>
                            <a:pt x="195" y="1890"/>
                            <a:pt x="0" y="189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5" name="Freeform 7">
                      <a:extLst>
                        <a:ext uri="{FF2B5EF4-FFF2-40B4-BE49-F238E27FC236}">
                          <a16:creationId xmlns:a16="http://schemas.microsoft.com/office/drawing/2014/main" id="{B322EF83-EF02-400C-BB63-49BC27BC6C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77532" y="2769871"/>
                      <a:ext cx="635000" cy="561975"/>
                    </a:xfrm>
                    <a:custGeom>
                      <a:avLst/>
                      <a:gdLst>
                        <a:gd name="T0" fmla="*/ 1336 w 2104"/>
                        <a:gd name="T1" fmla="*/ 0 h 1855"/>
                        <a:gd name="T2" fmla="*/ 2104 w 2104"/>
                        <a:gd name="T3" fmla="*/ 1855 h 1855"/>
                        <a:gd name="T4" fmla="*/ 215 w 2104"/>
                        <a:gd name="T5" fmla="*/ 1855 h 1855"/>
                        <a:gd name="T6" fmla="*/ 0 w 2104"/>
                        <a:gd name="T7" fmla="*/ 1336 h 1855"/>
                        <a:gd name="T8" fmla="*/ 1336 w 2104"/>
                        <a:gd name="T9" fmla="*/ 0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04" h="1855">
                          <a:moveTo>
                            <a:pt x="1336" y="0"/>
                          </a:moveTo>
                          <a:cubicBezTo>
                            <a:pt x="1828" y="492"/>
                            <a:pt x="2104" y="1160"/>
                            <a:pt x="2104" y="1855"/>
                          </a:cubicBezTo>
                          <a:lnTo>
                            <a:pt x="215" y="1855"/>
                          </a:lnTo>
                          <a:cubicBezTo>
                            <a:pt x="215" y="1661"/>
                            <a:pt x="137" y="1474"/>
                            <a:pt x="0" y="1336"/>
                          </a:cubicBezTo>
                          <a:lnTo>
                            <a:pt x="1336" y="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6" name="Freeform 12">
                      <a:extLst>
                        <a:ext uri="{FF2B5EF4-FFF2-40B4-BE49-F238E27FC236}">
                          <a16:creationId xmlns:a16="http://schemas.microsoft.com/office/drawing/2014/main" id="{648304E4-F1E2-4417-84BB-2E6ED427C55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6619" y="2769871"/>
                      <a:ext cx="636588" cy="561975"/>
                    </a:xfrm>
                    <a:custGeom>
                      <a:avLst/>
                      <a:gdLst>
                        <a:gd name="T0" fmla="*/ 0 w 2105"/>
                        <a:gd name="T1" fmla="*/ 1855 h 1855"/>
                        <a:gd name="T2" fmla="*/ 769 w 2105"/>
                        <a:gd name="T3" fmla="*/ 0 h 1855"/>
                        <a:gd name="T4" fmla="*/ 2105 w 2105"/>
                        <a:gd name="T5" fmla="*/ 1336 h 1855"/>
                        <a:gd name="T6" fmla="*/ 1889 w 2105"/>
                        <a:gd name="T7" fmla="*/ 1855 h 1855"/>
                        <a:gd name="T8" fmla="*/ 0 w 2105"/>
                        <a:gd name="T9" fmla="*/ 1855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05" h="1855">
                          <a:moveTo>
                            <a:pt x="0" y="1855"/>
                          </a:moveTo>
                          <a:cubicBezTo>
                            <a:pt x="0" y="1160"/>
                            <a:pt x="277" y="492"/>
                            <a:pt x="769" y="0"/>
                          </a:cubicBezTo>
                          <a:lnTo>
                            <a:pt x="2105" y="1336"/>
                          </a:lnTo>
                          <a:cubicBezTo>
                            <a:pt x="1967" y="1474"/>
                            <a:pt x="1889" y="1661"/>
                            <a:pt x="1889" y="1855"/>
                          </a:cubicBezTo>
                          <a:lnTo>
                            <a:pt x="0" y="185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5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7" name="Freeform 13">
                      <a:extLst>
                        <a:ext uri="{FF2B5EF4-FFF2-40B4-BE49-F238E27FC236}">
                          <a16:creationId xmlns:a16="http://schemas.microsoft.com/office/drawing/2014/main" id="{8A5DEB69-E1E1-4DD6-A2C2-87E4587041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58394" y="2536508"/>
                      <a:ext cx="561975" cy="638175"/>
                    </a:xfrm>
                    <a:custGeom>
                      <a:avLst/>
                      <a:gdLst>
                        <a:gd name="T0" fmla="*/ 0 w 1855"/>
                        <a:gd name="T1" fmla="*/ 769 h 2105"/>
                        <a:gd name="T2" fmla="*/ 1855 w 1855"/>
                        <a:gd name="T3" fmla="*/ 0 h 2105"/>
                        <a:gd name="T4" fmla="*/ 1855 w 1855"/>
                        <a:gd name="T5" fmla="*/ 1890 h 2105"/>
                        <a:gd name="T6" fmla="*/ 1336 w 1855"/>
                        <a:gd name="T7" fmla="*/ 2105 h 2105"/>
                        <a:gd name="T8" fmla="*/ 0 w 1855"/>
                        <a:gd name="T9" fmla="*/ 769 h 2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5" h="2105">
                          <a:moveTo>
                            <a:pt x="0" y="769"/>
                          </a:moveTo>
                          <a:cubicBezTo>
                            <a:pt x="492" y="277"/>
                            <a:pt x="1159" y="0"/>
                            <a:pt x="1855" y="0"/>
                          </a:cubicBezTo>
                          <a:lnTo>
                            <a:pt x="1855" y="1890"/>
                          </a:lnTo>
                          <a:cubicBezTo>
                            <a:pt x="1660" y="1890"/>
                            <a:pt x="1473" y="1967"/>
                            <a:pt x="1336" y="2105"/>
                          </a:cubicBezTo>
                          <a:lnTo>
                            <a:pt x="0" y="76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</p:grpSp>
              <p:grpSp>
                <p:nvGrpSpPr>
                  <p:cNvPr id="125" name="Group 124">
                    <a:extLst>
                      <a:ext uri="{FF2B5EF4-FFF2-40B4-BE49-F238E27FC236}">
                        <a16:creationId xmlns:a16="http://schemas.microsoft.com/office/drawing/2014/main" id="{A2AB8827-25D5-4372-872B-644E5B64E452}"/>
                      </a:ext>
                    </a:extLst>
                  </p:cNvPr>
                  <p:cNvGrpSpPr/>
                  <p:nvPr/>
                </p:nvGrpSpPr>
                <p:grpSpPr>
                  <a:xfrm>
                    <a:off x="4609154" y="2169228"/>
                    <a:ext cx="2090738" cy="1047750"/>
                    <a:chOff x="2547786" y="2249900"/>
                    <a:chExt cx="2090738" cy="1047750"/>
                  </a:xfrm>
                </p:grpSpPr>
                <p:sp>
                  <p:nvSpPr>
                    <p:cNvPr id="130" name="Freeform 19">
                      <a:extLst>
                        <a:ext uri="{FF2B5EF4-FFF2-40B4-BE49-F238E27FC236}">
                          <a16:creationId xmlns:a16="http://schemas.microsoft.com/office/drawing/2014/main" id="{0C3D1578-CE20-471F-AF5A-F8C42FA41E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2361" y="2249900"/>
                      <a:ext cx="739775" cy="492125"/>
                    </a:xfrm>
                    <a:custGeom>
                      <a:avLst/>
                      <a:gdLst>
                        <a:gd name="T0" fmla="*/ 0 w 1856"/>
                        <a:gd name="T1" fmla="*/ 0 h 1233"/>
                        <a:gd name="T2" fmla="*/ 1856 w 1856"/>
                        <a:gd name="T3" fmla="*/ 769 h 1233"/>
                        <a:gd name="T4" fmla="*/ 1392 w 1856"/>
                        <a:gd name="T5" fmla="*/ 1233 h 1233"/>
                        <a:gd name="T6" fmla="*/ 0 w 1856"/>
                        <a:gd name="T7" fmla="*/ 656 h 1233"/>
                        <a:gd name="T8" fmla="*/ 0 w 1856"/>
                        <a:gd name="T9" fmla="*/ 0 h 1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6" h="1233">
                          <a:moveTo>
                            <a:pt x="0" y="0"/>
                          </a:moveTo>
                          <a:cubicBezTo>
                            <a:pt x="696" y="0"/>
                            <a:pt x="1363" y="277"/>
                            <a:pt x="1856" y="769"/>
                          </a:cubicBezTo>
                          <a:lnTo>
                            <a:pt x="1392" y="1233"/>
                          </a:lnTo>
                          <a:cubicBezTo>
                            <a:pt x="1023" y="864"/>
                            <a:pt x="522" y="656"/>
                            <a:pt x="0" y="656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1" name="Freeform 20">
                      <a:extLst>
                        <a:ext uri="{FF2B5EF4-FFF2-40B4-BE49-F238E27FC236}">
                          <a16:creationId xmlns:a16="http://schemas.microsoft.com/office/drawing/2014/main" id="{80E516AE-42BA-4AA6-AA2A-20DA780C1E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47986" y="2557875"/>
                      <a:ext cx="490538" cy="739775"/>
                    </a:xfrm>
                    <a:custGeom>
                      <a:avLst/>
                      <a:gdLst>
                        <a:gd name="T0" fmla="*/ 464 w 1232"/>
                        <a:gd name="T1" fmla="*/ 0 h 1855"/>
                        <a:gd name="T2" fmla="*/ 1232 w 1232"/>
                        <a:gd name="T3" fmla="*/ 1855 h 1855"/>
                        <a:gd name="T4" fmla="*/ 576 w 1232"/>
                        <a:gd name="T5" fmla="*/ 1855 h 1855"/>
                        <a:gd name="T6" fmla="*/ 0 w 1232"/>
                        <a:gd name="T7" fmla="*/ 464 h 1855"/>
                        <a:gd name="T8" fmla="*/ 464 w 1232"/>
                        <a:gd name="T9" fmla="*/ 0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32" h="1855">
                          <a:moveTo>
                            <a:pt x="464" y="0"/>
                          </a:moveTo>
                          <a:cubicBezTo>
                            <a:pt x="956" y="492"/>
                            <a:pt x="1232" y="1160"/>
                            <a:pt x="1232" y="1855"/>
                          </a:cubicBezTo>
                          <a:lnTo>
                            <a:pt x="576" y="1855"/>
                          </a:lnTo>
                          <a:cubicBezTo>
                            <a:pt x="576" y="1334"/>
                            <a:pt x="369" y="833"/>
                            <a:pt x="0" y="464"/>
                          </a:cubicBezTo>
                          <a:lnTo>
                            <a:pt x="464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2" name="Freeform 25">
                      <a:extLst>
                        <a:ext uri="{FF2B5EF4-FFF2-40B4-BE49-F238E27FC236}">
                          <a16:creationId xmlns:a16="http://schemas.microsoft.com/office/drawing/2014/main" id="{D0D4C6F5-9CDF-4C88-80E7-373AFFA0CD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47786" y="2557875"/>
                      <a:ext cx="490538" cy="739775"/>
                    </a:xfrm>
                    <a:custGeom>
                      <a:avLst/>
                      <a:gdLst>
                        <a:gd name="T0" fmla="*/ 0 w 1233"/>
                        <a:gd name="T1" fmla="*/ 1855 h 1855"/>
                        <a:gd name="T2" fmla="*/ 769 w 1233"/>
                        <a:gd name="T3" fmla="*/ 0 h 1855"/>
                        <a:gd name="T4" fmla="*/ 1233 w 1233"/>
                        <a:gd name="T5" fmla="*/ 464 h 1855"/>
                        <a:gd name="T6" fmla="*/ 656 w 1233"/>
                        <a:gd name="T7" fmla="*/ 1855 h 1855"/>
                        <a:gd name="T8" fmla="*/ 0 w 1233"/>
                        <a:gd name="T9" fmla="*/ 1855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33" h="1855">
                          <a:moveTo>
                            <a:pt x="0" y="1855"/>
                          </a:moveTo>
                          <a:cubicBezTo>
                            <a:pt x="0" y="1160"/>
                            <a:pt x="277" y="492"/>
                            <a:pt x="769" y="0"/>
                          </a:cubicBezTo>
                          <a:lnTo>
                            <a:pt x="1233" y="464"/>
                          </a:lnTo>
                          <a:cubicBezTo>
                            <a:pt x="863" y="833"/>
                            <a:pt x="656" y="1334"/>
                            <a:pt x="656" y="1855"/>
                          </a:cubicBezTo>
                          <a:lnTo>
                            <a:pt x="0" y="18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33" name="Freeform 26">
                      <a:extLst>
                        <a:ext uri="{FF2B5EF4-FFF2-40B4-BE49-F238E27FC236}">
                          <a16:creationId xmlns:a16="http://schemas.microsoft.com/office/drawing/2014/main" id="{484379BA-42FA-4651-835C-39AEC6DF0B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4173" y="2249900"/>
                      <a:ext cx="738188" cy="492125"/>
                    </a:xfrm>
                    <a:custGeom>
                      <a:avLst/>
                      <a:gdLst>
                        <a:gd name="T0" fmla="*/ 0 w 1855"/>
                        <a:gd name="T1" fmla="*/ 769 h 1233"/>
                        <a:gd name="T2" fmla="*/ 1855 w 1855"/>
                        <a:gd name="T3" fmla="*/ 0 h 1233"/>
                        <a:gd name="T4" fmla="*/ 1855 w 1855"/>
                        <a:gd name="T5" fmla="*/ 656 h 1233"/>
                        <a:gd name="T6" fmla="*/ 464 w 1855"/>
                        <a:gd name="T7" fmla="*/ 1233 h 1233"/>
                        <a:gd name="T8" fmla="*/ 0 w 1855"/>
                        <a:gd name="T9" fmla="*/ 769 h 1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5" h="1233">
                          <a:moveTo>
                            <a:pt x="0" y="769"/>
                          </a:moveTo>
                          <a:cubicBezTo>
                            <a:pt x="492" y="277"/>
                            <a:pt x="1159" y="0"/>
                            <a:pt x="1855" y="0"/>
                          </a:cubicBezTo>
                          <a:lnTo>
                            <a:pt x="1855" y="656"/>
                          </a:lnTo>
                          <a:cubicBezTo>
                            <a:pt x="1333" y="656"/>
                            <a:pt x="833" y="864"/>
                            <a:pt x="464" y="1233"/>
                          </a:cubicBezTo>
                          <a:lnTo>
                            <a:pt x="0" y="769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</p:grp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35AD7663-078B-4CC1-A541-843B5BED3D16}"/>
                      </a:ext>
                    </a:extLst>
                  </p:cNvPr>
                  <p:cNvSpPr txBox="1"/>
                  <p:nvPr/>
                </p:nvSpPr>
                <p:spPr>
                  <a:xfrm rot="17765535">
                    <a:off x="4354352" y="2781821"/>
                    <a:ext cx="954347" cy="2512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Bad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42004B5B-CB65-49D7-AEB0-6D7F64E71905}"/>
                      </a:ext>
                    </a:extLst>
                  </p:cNvPr>
                  <p:cNvSpPr txBox="1"/>
                  <p:nvPr/>
                </p:nvSpPr>
                <p:spPr>
                  <a:xfrm rot="20402786">
                    <a:off x="4675937" y="2270979"/>
                    <a:ext cx="1283626" cy="255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Average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6385A48D-848A-4BF2-95CD-244E70190711}"/>
                      </a:ext>
                    </a:extLst>
                  </p:cNvPr>
                  <p:cNvSpPr txBox="1"/>
                  <p:nvPr/>
                </p:nvSpPr>
                <p:spPr>
                  <a:xfrm rot="1322830">
                    <a:off x="5515921" y="2261216"/>
                    <a:ext cx="954348" cy="255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Good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48C4E5E3-48D9-4C58-B12A-91C066F52163}"/>
                      </a:ext>
                    </a:extLst>
                  </p:cNvPr>
                  <p:cNvSpPr txBox="1"/>
                  <p:nvPr/>
                </p:nvSpPr>
                <p:spPr>
                  <a:xfrm rot="3503083">
                    <a:off x="6029018" y="2781821"/>
                    <a:ext cx="954347" cy="2512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Better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B0BEC3BC-2748-4397-89EB-B1A2C735E55C}"/>
                    </a:ext>
                  </a:extLst>
                </p:cNvPr>
                <p:cNvSpPr/>
                <p:nvPr/>
              </p:nvSpPr>
              <p:spPr>
                <a:xfrm>
                  <a:off x="5717391" y="3101252"/>
                  <a:ext cx="162169" cy="15550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200"/>
                </a:p>
              </p:txBody>
            </p:sp>
          </p:grp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62B4B46-184F-40C4-AF03-1625367800D1}"/>
                </a:ext>
              </a:extLst>
            </p:cNvPr>
            <p:cNvGrpSpPr/>
            <p:nvPr/>
          </p:nvGrpSpPr>
          <p:grpSpPr>
            <a:xfrm>
              <a:off x="6473922" y="1618412"/>
              <a:ext cx="1792845" cy="1356509"/>
              <a:chOff x="856290" y="2098189"/>
              <a:chExt cx="1792845" cy="1356509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81516575-2A3D-4D57-8BFE-8F7B9414F444}"/>
                  </a:ext>
                </a:extLst>
              </p:cNvPr>
              <p:cNvSpPr txBox="1"/>
              <p:nvPr/>
            </p:nvSpPr>
            <p:spPr>
              <a:xfrm>
                <a:off x="1120729" y="2993033"/>
                <a:ext cx="12782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algn="ctr"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fr-CA" dirty="0"/>
                  <a:t>RFQ</a:t>
                </a:r>
              </a:p>
              <a:p>
                <a:r>
                  <a:rPr lang="fr-CA" dirty="0" err="1"/>
                  <a:t>Timeliness</a:t>
                </a:r>
                <a:endParaRPr lang="en-CA" dirty="0"/>
              </a:p>
            </p:txBody>
          </p: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62E474C-E02D-4105-A4E3-A7C18823A0E5}"/>
                  </a:ext>
                </a:extLst>
              </p:cNvPr>
              <p:cNvGrpSpPr/>
              <p:nvPr/>
            </p:nvGrpSpPr>
            <p:grpSpPr>
              <a:xfrm>
                <a:off x="856290" y="2098189"/>
                <a:ext cx="1792845" cy="1025323"/>
                <a:chOff x="4907046" y="2359292"/>
                <a:chExt cx="1792845" cy="1025323"/>
              </a:xfrm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4B58456A-D54E-40E1-A3D7-7F00F58D6536}"/>
                    </a:ext>
                  </a:extLst>
                </p:cNvPr>
                <p:cNvGrpSpPr/>
                <p:nvPr/>
              </p:nvGrpSpPr>
              <p:grpSpPr>
                <a:xfrm>
                  <a:off x="4907046" y="2359292"/>
                  <a:ext cx="1792845" cy="1025323"/>
                  <a:chOff x="4609154" y="2169228"/>
                  <a:chExt cx="2090738" cy="1215387"/>
                </a:xfrm>
              </p:grpSpPr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3920F7C7-4EB0-456B-B9BB-F88685246614}"/>
                      </a:ext>
                    </a:extLst>
                  </p:cNvPr>
                  <p:cNvGrpSpPr/>
                  <p:nvPr/>
                </p:nvGrpSpPr>
                <p:grpSpPr>
                  <a:xfrm>
                    <a:off x="4860773" y="2421640"/>
                    <a:ext cx="1585913" cy="795338"/>
                    <a:chOff x="2026619" y="2536508"/>
                    <a:chExt cx="1585913" cy="795338"/>
                  </a:xfrm>
                </p:grpSpPr>
                <p:sp>
                  <p:nvSpPr>
                    <p:cNvPr id="153" name="Freeform 6">
                      <a:extLst>
                        <a:ext uri="{FF2B5EF4-FFF2-40B4-BE49-F238E27FC236}">
                          <a16:creationId xmlns:a16="http://schemas.microsoft.com/office/drawing/2014/main" id="{B7AE48D7-2F1B-4DA0-8969-171E61B7E7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20369" y="2536508"/>
                      <a:ext cx="560388" cy="638175"/>
                    </a:xfrm>
                    <a:custGeom>
                      <a:avLst/>
                      <a:gdLst>
                        <a:gd name="T0" fmla="*/ 0 w 1856"/>
                        <a:gd name="T1" fmla="*/ 0 h 2105"/>
                        <a:gd name="T2" fmla="*/ 1856 w 1856"/>
                        <a:gd name="T3" fmla="*/ 769 h 2105"/>
                        <a:gd name="T4" fmla="*/ 520 w 1856"/>
                        <a:gd name="T5" fmla="*/ 2105 h 2105"/>
                        <a:gd name="T6" fmla="*/ 0 w 1856"/>
                        <a:gd name="T7" fmla="*/ 1890 h 2105"/>
                        <a:gd name="T8" fmla="*/ 0 w 1856"/>
                        <a:gd name="T9" fmla="*/ 0 h 2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6" h="2105">
                          <a:moveTo>
                            <a:pt x="0" y="0"/>
                          </a:moveTo>
                          <a:cubicBezTo>
                            <a:pt x="696" y="0"/>
                            <a:pt x="1363" y="277"/>
                            <a:pt x="1856" y="769"/>
                          </a:cubicBezTo>
                          <a:lnTo>
                            <a:pt x="520" y="2105"/>
                          </a:lnTo>
                          <a:cubicBezTo>
                            <a:pt x="382" y="1967"/>
                            <a:pt x="195" y="1890"/>
                            <a:pt x="0" y="1890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54" name="Freeform 7">
                      <a:extLst>
                        <a:ext uri="{FF2B5EF4-FFF2-40B4-BE49-F238E27FC236}">
                          <a16:creationId xmlns:a16="http://schemas.microsoft.com/office/drawing/2014/main" id="{0FD0350E-4BD9-44A9-8BB7-1433CA09EA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77532" y="2769871"/>
                      <a:ext cx="635000" cy="561975"/>
                    </a:xfrm>
                    <a:custGeom>
                      <a:avLst/>
                      <a:gdLst>
                        <a:gd name="T0" fmla="*/ 1336 w 2104"/>
                        <a:gd name="T1" fmla="*/ 0 h 1855"/>
                        <a:gd name="T2" fmla="*/ 2104 w 2104"/>
                        <a:gd name="T3" fmla="*/ 1855 h 1855"/>
                        <a:gd name="T4" fmla="*/ 215 w 2104"/>
                        <a:gd name="T5" fmla="*/ 1855 h 1855"/>
                        <a:gd name="T6" fmla="*/ 0 w 2104"/>
                        <a:gd name="T7" fmla="*/ 1336 h 1855"/>
                        <a:gd name="T8" fmla="*/ 1336 w 2104"/>
                        <a:gd name="T9" fmla="*/ 0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04" h="1855">
                          <a:moveTo>
                            <a:pt x="1336" y="0"/>
                          </a:moveTo>
                          <a:cubicBezTo>
                            <a:pt x="1828" y="492"/>
                            <a:pt x="2104" y="1160"/>
                            <a:pt x="2104" y="1855"/>
                          </a:cubicBezTo>
                          <a:lnTo>
                            <a:pt x="215" y="1855"/>
                          </a:lnTo>
                          <a:cubicBezTo>
                            <a:pt x="215" y="1661"/>
                            <a:pt x="137" y="1474"/>
                            <a:pt x="0" y="1336"/>
                          </a:cubicBezTo>
                          <a:lnTo>
                            <a:pt x="1336" y="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55" name="Freeform 12">
                      <a:extLst>
                        <a:ext uri="{FF2B5EF4-FFF2-40B4-BE49-F238E27FC236}">
                          <a16:creationId xmlns:a16="http://schemas.microsoft.com/office/drawing/2014/main" id="{5E1615BC-EC22-48C3-AFB5-6384D4DA53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026619" y="2769871"/>
                      <a:ext cx="636588" cy="561975"/>
                    </a:xfrm>
                    <a:custGeom>
                      <a:avLst/>
                      <a:gdLst>
                        <a:gd name="T0" fmla="*/ 0 w 2105"/>
                        <a:gd name="T1" fmla="*/ 1855 h 1855"/>
                        <a:gd name="T2" fmla="*/ 769 w 2105"/>
                        <a:gd name="T3" fmla="*/ 0 h 1855"/>
                        <a:gd name="T4" fmla="*/ 2105 w 2105"/>
                        <a:gd name="T5" fmla="*/ 1336 h 1855"/>
                        <a:gd name="T6" fmla="*/ 1889 w 2105"/>
                        <a:gd name="T7" fmla="*/ 1855 h 1855"/>
                        <a:gd name="T8" fmla="*/ 0 w 2105"/>
                        <a:gd name="T9" fmla="*/ 1855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105" h="1855">
                          <a:moveTo>
                            <a:pt x="0" y="1855"/>
                          </a:moveTo>
                          <a:cubicBezTo>
                            <a:pt x="0" y="1160"/>
                            <a:pt x="277" y="492"/>
                            <a:pt x="769" y="0"/>
                          </a:cubicBezTo>
                          <a:lnTo>
                            <a:pt x="2105" y="1336"/>
                          </a:lnTo>
                          <a:cubicBezTo>
                            <a:pt x="1967" y="1474"/>
                            <a:pt x="1889" y="1661"/>
                            <a:pt x="1889" y="1855"/>
                          </a:cubicBezTo>
                          <a:lnTo>
                            <a:pt x="0" y="185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50000"/>
                      </a:schemeClr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56" name="Freeform 13">
                      <a:extLst>
                        <a:ext uri="{FF2B5EF4-FFF2-40B4-BE49-F238E27FC236}">
                          <a16:creationId xmlns:a16="http://schemas.microsoft.com/office/drawing/2014/main" id="{D4E8EF6C-4014-43DB-B3D4-ABFC183A10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258394" y="2536508"/>
                      <a:ext cx="561975" cy="638175"/>
                    </a:xfrm>
                    <a:custGeom>
                      <a:avLst/>
                      <a:gdLst>
                        <a:gd name="T0" fmla="*/ 0 w 1855"/>
                        <a:gd name="T1" fmla="*/ 769 h 2105"/>
                        <a:gd name="T2" fmla="*/ 1855 w 1855"/>
                        <a:gd name="T3" fmla="*/ 0 h 2105"/>
                        <a:gd name="T4" fmla="*/ 1855 w 1855"/>
                        <a:gd name="T5" fmla="*/ 1890 h 2105"/>
                        <a:gd name="T6" fmla="*/ 1336 w 1855"/>
                        <a:gd name="T7" fmla="*/ 2105 h 2105"/>
                        <a:gd name="T8" fmla="*/ 0 w 1855"/>
                        <a:gd name="T9" fmla="*/ 769 h 2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5" h="2105">
                          <a:moveTo>
                            <a:pt x="0" y="769"/>
                          </a:moveTo>
                          <a:cubicBezTo>
                            <a:pt x="492" y="277"/>
                            <a:pt x="1159" y="0"/>
                            <a:pt x="1855" y="0"/>
                          </a:cubicBezTo>
                          <a:lnTo>
                            <a:pt x="1855" y="1890"/>
                          </a:lnTo>
                          <a:cubicBezTo>
                            <a:pt x="1660" y="1890"/>
                            <a:pt x="1473" y="1967"/>
                            <a:pt x="1336" y="2105"/>
                          </a:cubicBezTo>
                          <a:lnTo>
                            <a:pt x="0" y="769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</p:grpSp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69ACD577-E8CA-40C1-8453-FEB92302F98D}"/>
                      </a:ext>
                    </a:extLst>
                  </p:cNvPr>
                  <p:cNvGrpSpPr/>
                  <p:nvPr/>
                </p:nvGrpSpPr>
                <p:grpSpPr>
                  <a:xfrm>
                    <a:off x="4609154" y="2169228"/>
                    <a:ext cx="2090738" cy="1047750"/>
                    <a:chOff x="2547786" y="2249900"/>
                    <a:chExt cx="2090738" cy="1047750"/>
                  </a:xfrm>
                </p:grpSpPr>
                <p:sp>
                  <p:nvSpPr>
                    <p:cNvPr id="149" name="Freeform 19">
                      <a:extLst>
                        <a:ext uri="{FF2B5EF4-FFF2-40B4-BE49-F238E27FC236}">
                          <a16:creationId xmlns:a16="http://schemas.microsoft.com/office/drawing/2014/main" id="{6F08B7CE-06C7-4758-BF5C-B55B8739BD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2361" y="2249900"/>
                      <a:ext cx="739775" cy="492125"/>
                    </a:xfrm>
                    <a:custGeom>
                      <a:avLst/>
                      <a:gdLst>
                        <a:gd name="T0" fmla="*/ 0 w 1856"/>
                        <a:gd name="T1" fmla="*/ 0 h 1233"/>
                        <a:gd name="T2" fmla="*/ 1856 w 1856"/>
                        <a:gd name="T3" fmla="*/ 769 h 1233"/>
                        <a:gd name="T4" fmla="*/ 1392 w 1856"/>
                        <a:gd name="T5" fmla="*/ 1233 h 1233"/>
                        <a:gd name="T6" fmla="*/ 0 w 1856"/>
                        <a:gd name="T7" fmla="*/ 656 h 1233"/>
                        <a:gd name="T8" fmla="*/ 0 w 1856"/>
                        <a:gd name="T9" fmla="*/ 0 h 1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6" h="1233">
                          <a:moveTo>
                            <a:pt x="0" y="0"/>
                          </a:moveTo>
                          <a:cubicBezTo>
                            <a:pt x="696" y="0"/>
                            <a:pt x="1363" y="277"/>
                            <a:pt x="1856" y="769"/>
                          </a:cubicBezTo>
                          <a:lnTo>
                            <a:pt x="1392" y="1233"/>
                          </a:lnTo>
                          <a:cubicBezTo>
                            <a:pt x="1023" y="864"/>
                            <a:pt x="522" y="656"/>
                            <a:pt x="0" y="656"/>
                          </a:cubicBez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50" name="Freeform 20">
                      <a:extLst>
                        <a:ext uri="{FF2B5EF4-FFF2-40B4-BE49-F238E27FC236}">
                          <a16:creationId xmlns:a16="http://schemas.microsoft.com/office/drawing/2014/main" id="{D45FE4A9-358C-42EE-ADF7-F5E005751B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47986" y="2557875"/>
                      <a:ext cx="490538" cy="739775"/>
                    </a:xfrm>
                    <a:custGeom>
                      <a:avLst/>
                      <a:gdLst>
                        <a:gd name="T0" fmla="*/ 464 w 1232"/>
                        <a:gd name="T1" fmla="*/ 0 h 1855"/>
                        <a:gd name="T2" fmla="*/ 1232 w 1232"/>
                        <a:gd name="T3" fmla="*/ 1855 h 1855"/>
                        <a:gd name="T4" fmla="*/ 576 w 1232"/>
                        <a:gd name="T5" fmla="*/ 1855 h 1855"/>
                        <a:gd name="T6" fmla="*/ 0 w 1232"/>
                        <a:gd name="T7" fmla="*/ 464 h 1855"/>
                        <a:gd name="T8" fmla="*/ 464 w 1232"/>
                        <a:gd name="T9" fmla="*/ 0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32" h="1855">
                          <a:moveTo>
                            <a:pt x="464" y="0"/>
                          </a:moveTo>
                          <a:cubicBezTo>
                            <a:pt x="956" y="492"/>
                            <a:pt x="1232" y="1160"/>
                            <a:pt x="1232" y="1855"/>
                          </a:cubicBezTo>
                          <a:lnTo>
                            <a:pt x="576" y="1855"/>
                          </a:lnTo>
                          <a:cubicBezTo>
                            <a:pt x="576" y="1334"/>
                            <a:pt x="369" y="833"/>
                            <a:pt x="0" y="464"/>
                          </a:cubicBezTo>
                          <a:lnTo>
                            <a:pt x="464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51" name="Freeform 25">
                      <a:extLst>
                        <a:ext uri="{FF2B5EF4-FFF2-40B4-BE49-F238E27FC236}">
                          <a16:creationId xmlns:a16="http://schemas.microsoft.com/office/drawing/2014/main" id="{F94D6970-5D0B-47FD-BA15-589FB97415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47786" y="2557875"/>
                      <a:ext cx="490538" cy="739775"/>
                    </a:xfrm>
                    <a:custGeom>
                      <a:avLst/>
                      <a:gdLst>
                        <a:gd name="T0" fmla="*/ 0 w 1233"/>
                        <a:gd name="T1" fmla="*/ 1855 h 1855"/>
                        <a:gd name="T2" fmla="*/ 769 w 1233"/>
                        <a:gd name="T3" fmla="*/ 0 h 1855"/>
                        <a:gd name="T4" fmla="*/ 1233 w 1233"/>
                        <a:gd name="T5" fmla="*/ 464 h 1855"/>
                        <a:gd name="T6" fmla="*/ 656 w 1233"/>
                        <a:gd name="T7" fmla="*/ 1855 h 1855"/>
                        <a:gd name="T8" fmla="*/ 0 w 1233"/>
                        <a:gd name="T9" fmla="*/ 1855 h 18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33" h="1855">
                          <a:moveTo>
                            <a:pt x="0" y="1855"/>
                          </a:moveTo>
                          <a:cubicBezTo>
                            <a:pt x="0" y="1160"/>
                            <a:pt x="277" y="492"/>
                            <a:pt x="769" y="0"/>
                          </a:cubicBezTo>
                          <a:lnTo>
                            <a:pt x="1233" y="464"/>
                          </a:lnTo>
                          <a:cubicBezTo>
                            <a:pt x="863" y="833"/>
                            <a:pt x="656" y="1334"/>
                            <a:pt x="656" y="1855"/>
                          </a:cubicBezTo>
                          <a:lnTo>
                            <a:pt x="0" y="1855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  <p:sp>
                  <p:nvSpPr>
                    <p:cNvPr id="152" name="Freeform 26">
                      <a:extLst>
                        <a:ext uri="{FF2B5EF4-FFF2-40B4-BE49-F238E27FC236}">
                          <a16:creationId xmlns:a16="http://schemas.microsoft.com/office/drawing/2014/main" id="{7DC19A1F-3883-44C6-A8CB-385B047187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54173" y="2249900"/>
                      <a:ext cx="738188" cy="492125"/>
                    </a:xfrm>
                    <a:custGeom>
                      <a:avLst/>
                      <a:gdLst>
                        <a:gd name="T0" fmla="*/ 0 w 1855"/>
                        <a:gd name="T1" fmla="*/ 769 h 1233"/>
                        <a:gd name="T2" fmla="*/ 1855 w 1855"/>
                        <a:gd name="T3" fmla="*/ 0 h 1233"/>
                        <a:gd name="T4" fmla="*/ 1855 w 1855"/>
                        <a:gd name="T5" fmla="*/ 656 h 1233"/>
                        <a:gd name="T6" fmla="*/ 464 w 1855"/>
                        <a:gd name="T7" fmla="*/ 1233 h 1233"/>
                        <a:gd name="T8" fmla="*/ 0 w 1855"/>
                        <a:gd name="T9" fmla="*/ 769 h 12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55" h="1233">
                          <a:moveTo>
                            <a:pt x="0" y="769"/>
                          </a:moveTo>
                          <a:cubicBezTo>
                            <a:pt x="492" y="277"/>
                            <a:pt x="1159" y="0"/>
                            <a:pt x="1855" y="0"/>
                          </a:cubicBezTo>
                          <a:lnTo>
                            <a:pt x="1855" y="656"/>
                          </a:lnTo>
                          <a:cubicBezTo>
                            <a:pt x="1333" y="656"/>
                            <a:pt x="833" y="864"/>
                            <a:pt x="464" y="1233"/>
                          </a:cubicBezTo>
                          <a:lnTo>
                            <a:pt x="0" y="769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1905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CA"/>
                    </a:p>
                  </p:txBody>
                </p:sp>
              </p:grpSp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366452FF-426D-40CB-8223-B2BEF862E480}"/>
                      </a:ext>
                    </a:extLst>
                  </p:cNvPr>
                  <p:cNvSpPr txBox="1"/>
                  <p:nvPr/>
                </p:nvSpPr>
                <p:spPr>
                  <a:xfrm rot="17765535">
                    <a:off x="4354352" y="2781821"/>
                    <a:ext cx="954347" cy="2512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Bad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2E09F3A2-A887-4C20-9C23-9A17109CD679}"/>
                      </a:ext>
                    </a:extLst>
                  </p:cNvPr>
                  <p:cNvSpPr txBox="1"/>
                  <p:nvPr/>
                </p:nvSpPr>
                <p:spPr>
                  <a:xfrm rot="20402786">
                    <a:off x="4675937" y="2270979"/>
                    <a:ext cx="1283626" cy="255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Average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47" name="TextBox 146">
                    <a:extLst>
                      <a:ext uri="{FF2B5EF4-FFF2-40B4-BE49-F238E27FC236}">
                        <a16:creationId xmlns:a16="http://schemas.microsoft.com/office/drawing/2014/main" id="{425A8228-1BCD-4E50-AFB5-613AC25323F6}"/>
                      </a:ext>
                    </a:extLst>
                  </p:cNvPr>
                  <p:cNvSpPr txBox="1"/>
                  <p:nvPr/>
                </p:nvSpPr>
                <p:spPr>
                  <a:xfrm rot="1322830">
                    <a:off x="5515921" y="2261216"/>
                    <a:ext cx="954348" cy="2553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Good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77CA28FE-43AE-4AC6-A5EE-084073680AB2}"/>
                      </a:ext>
                    </a:extLst>
                  </p:cNvPr>
                  <p:cNvSpPr txBox="1"/>
                  <p:nvPr/>
                </p:nvSpPr>
                <p:spPr>
                  <a:xfrm rot="3503083">
                    <a:off x="6029018" y="2781821"/>
                    <a:ext cx="954347" cy="2512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CA" sz="80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Better</a:t>
                    </a:r>
                    <a:endParaRPr lang="en-CA" sz="8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482B3371-79DF-4047-BE25-ACAC39EDBD9A}"/>
                    </a:ext>
                  </a:extLst>
                </p:cNvPr>
                <p:cNvSpPr/>
                <p:nvPr/>
              </p:nvSpPr>
              <p:spPr>
                <a:xfrm>
                  <a:off x="5717391" y="3101252"/>
                  <a:ext cx="162169" cy="15550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1200"/>
                </a:p>
              </p:txBody>
            </p:sp>
          </p:grp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8D7D9C8-FB2B-4769-9790-DF95D195DF17}"/>
              </a:ext>
            </a:extLst>
          </p:cNvPr>
          <p:cNvGrpSpPr/>
          <p:nvPr/>
        </p:nvGrpSpPr>
        <p:grpSpPr>
          <a:xfrm rot="3360874">
            <a:off x="669421" y="2875494"/>
            <a:ext cx="1723207" cy="112264"/>
            <a:chOff x="4440782" y="3591173"/>
            <a:chExt cx="2178404" cy="324723"/>
          </a:xfrm>
        </p:grpSpPr>
        <p:sp>
          <p:nvSpPr>
            <p:cNvPr id="158" name="Isosceles Triangle 157">
              <a:extLst>
                <a:ext uri="{FF2B5EF4-FFF2-40B4-BE49-F238E27FC236}">
                  <a16:creationId xmlns:a16="http://schemas.microsoft.com/office/drawing/2014/main" id="{AEA72AEE-AB4D-4F18-895A-962CD808B600}"/>
                </a:ext>
              </a:extLst>
            </p:cNvPr>
            <p:cNvSpPr/>
            <p:nvPr/>
          </p:nvSpPr>
          <p:spPr>
            <a:xfrm rot="5400000">
              <a:off x="5912279" y="3208989"/>
              <a:ext cx="324612" cy="1089202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9" name="Isosceles Triangle 158">
              <a:extLst>
                <a:ext uri="{FF2B5EF4-FFF2-40B4-BE49-F238E27FC236}">
                  <a16:creationId xmlns:a16="http://schemas.microsoft.com/office/drawing/2014/main" id="{BC7AF0E7-50CA-4EBB-B5EC-EF6E5602DE12}"/>
                </a:ext>
              </a:extLst>
            </p:cNvPr>
            <p:cNvSpPr/>
            <p:nvPr/>
          </p:nvSpPr>
          <p:spPr>
            <a:xfrm rot="16200000">
              <a:off x="4823077" y="3208878"/>
              <a:ext cx="324612" cy="108920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DD657A4-3AC8-4216-98A9-57A2B8993F0C}"/>
              </a:ext>
            </a:extLst>
          </p:cNvPr>
          <p:cNvGrpSpPr/>
          <p:nvPr/>
        </p:nvGrpSpPr>
        <p:grpSpPr>
          <a:xfrm rot="5400000">
            <a:off x="2672280" y="2886986"/>
            <a:ext cx="1723207" cy="112264"/>
            <a:chOff x="4440782" y="3591173"/>
            <a:chExt cx="2178404" cy="324723"/>
          </a:xfrm>
        </p:grpSpPr>
        <p:sp>
          <p:nvSpPr>
            <p:cNvPr id="161" name="Isosceles Triangle 160">
              <a:extLst>
                <a:ext uri="{FF2B5EF4-FFF2-40B4-BE49-F238E27FC236}">
                  <a16:creationId xmlns:a16="http://schemas.microsoft.com/office/drawing/2014/main" id="{857ECB46-B705-4057-BF2B-8D37D18B373E}"/>
                </a:ext>
              </a:extLst>
            </p:cNvPr>
            <p:cNvSpPr/>
            <p:nvPr/>
          </p:nvSpPr>
          <p:spPr>
            <a:xfrm rot="5400000">
              <a:off x="5912279" y="3208989"/>
              <a:ext cx="324612" cy="1089202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3" name="Isosceles Triangle 212">
              <a:extLst>
                <a:ext uri="{FF2B5EF4-FFF2-40B4-BE49-F238E27FC236}">
                  <a16:creationId xmlns:a16="http://schemas.microsoft.com/office/drawing/2014/main" id="{BD68C000-C186-4CC2-9421-981DB4191AE4}"/>
                </a:ext>
              </a:extLst>
            </p:cNvPr>
            <p:cNvSpPr/>
            <p:nvPr/>
          </p:nvSpPr>
          <p:spPr>
            <a:xfrm rot="16200000">
              <a:off x="4823077" y="3208878"/>
              <a:ext cx="324612" cy="108920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FA64CDF-20C1-49A0-BE2F-346A5629CEF6}"/>
              </a:ext>
            </a:extLst>
          </p:cNvPr>
          <p:cNvGrpSpPr/>
          <p:nvPr/>
        </p:nvGrpSpPr>
        <p:grpSpPr>
          <a:xfrm rot="6825286">
            <a:off x="4665393" y="2880653"/>
            <a:ext cx="1723207" cy="112264"/>
            <a:chOff x="4440782" y="3591173"/>
            <a:chExt cx="2178404" cy="324723"/>
          </a:xfrm>
        </p:grpSpPr>
        <p:sp>
          <p:nvSpPr>
            <p:cNvPr id="215" name="Isosceles Triangle 214">
              <a:extLst>
                <a:ext uri="{FF2B5EF4-FFF2-40B4-BE49-F238E27FC236}">
                  <a16:creationId xmlns:a16="http://schemas.microsoft.com/office/drawing/2014/main" id="{8B7314A9-CA80-4816-8628-E64E66909E8C}"/>
                </a:ext>
              </a:extLst>
            </p:cNvPr>
            <p:cNvSpPr/>
            <p:nvPr/>
          </p:nvSpPr>
          <p:spPr>
            <a:xfrm rot="5400000">
              <a:off x="5912279" y="3208989"/>
              <a:ext cx="324612" cy="1089202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6" name="Isosceles Triangle 215">
              <a:extLst>
                <a:ext uri="{FF2B5EF4-FFF2-40B4-BE49-F238E27FC236}">
                  <a16:creationId xmlns:a16="http://schemas.microsoft.com/office/drawing/2014/main" id="{330B2732-0047-4E8B-B55A-58B3B2C0671B}"/>
                </a:ext>
              </a:extLst>
            </p:cNvPr>
            <p:cNvSpPr/>
            <p:nvPr/>
          </p:nvSpPr>
          <p:spPr>
            <a:xfrm rot="16200000">
              <a:off x="4823077" y="3208878"/>
              <a:ext cx="324612" cy="108920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3E21310-8427-4647-87C0-1AE52BF39C7A}"/>
              </a:ext>
            </a:extLst>
          </p:cNvPr>
          <p:cNvGrpSpPr/>
          <p:nvPr/>
        </p:nvGrpSpPr>
        <p:grpSpPr>
          <a:xfrm rot="5400000">
            <a:off x="6644707" y="2873762"/>
            <a:ext cx="1723207" cy="112264"/>
            <a:chOff x="4440782" y="3591173"/>
            <a:chExt cx="2178404" cy="324723"/>
          </a:xfrm>
        </p:grpSpPr>
        <p:sp>
          <p:nvSpPr>
            <p:cNvPr id="218" name="Isosceles Triangle 217">
              <a:extLst>
                <a:ext uri="{FF2B5EF4-FFF2-40B4-BE49-F238E27FC236}">
                  <a16:creationId xmlns:a16="http://schemas.microsoft.com/office/drawing/2014/main" id="{8C24C9B6-1D7F-4F38-9F4E-EA22131386A0}"/>
                </a:ext>
              </a:extLst>
            </p:cNvPr>
            <p:cNvSpPr/>
            <p:nvPr/>
          </p:nvSpPr>
          <p:spPr>
            <a:xfrm rot="5400000">
              <a:off x="5912279" y="3208989"/>
              <a:ext cx="324612" cy="1089202"/>
            </a:xfrm>
            <a:prstGeom prst="triangl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9" name="Isosceles Triangle 218">
              <a:extLst>
                <a:ext uri="{FF2B5EF4-FFF2-40B4-BE49-F238E27FC236}">
                  <a16:creationId xmlns:a16="http://schemas.microsoft.com/office/drawing/2014/main" id="{97840690-E9AE-4C73-981D-79094A17516F}"/>
                </a:ext>
              </a:extLst>
            </p:cNvPr>
            <p:cNvSpPr/>
            <p:nvPr/>
          </p:nvSpPr>
          <p:spPr>
            <a:xfrm rot="16200000">
              <a:off x="4823077" y="3208878"/>
              <a:ext cx="324612" cy="108920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88057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235"/>
            <a:ext cx="7639423" cy="667263"/>
          </a:xfrm>
        </p:spPr>
        <p:txBody>
          <a:bodyPr>
            <a:normAutofit/>
          </a:bodyPr>
          <a:lstStyle/>
          <a:p>
            <a:r>
              <a:rPr lang="en-CA" dirty="0"/>
              <a:t>SUPPLIER COMPLIANCE</a:t>
            </a:r>
            <a:endParaRPr lang="en-CA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791199" y="4814479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SCORECARDS</a:t>
            </a:r>
            <a:endParaRPr lang="en-CA" sz="1400" i="1" noProof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7" name="Picture 28" descr="Résultats de recherche d'images pour « compliance icon »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59"/>
          <a:stretch/>
        </p:blipFill>
        <p:spPr bwMode="auto">
          <a:xfrm>
            <a:off x="-80468" y="2612490"/>
            <a:ext cx="2004366" cy="25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E928B61-4A22-454A-8BE4-758C88A9C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843527"/>
              </p:ext>
            </p:extLst>
          </p:nvPr>
        </p:nvGraphicFramePr>
        <p:xfrm>
          <a:off x="1504123" y="634069"/>
          <a:ext cx="7639877" cy="418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15590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791199" y="4660864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00" y="3329924"/>
            <a:ext cx="197657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>
                    <a:lumMod val="75000"/>
                  </a:schemeClr>
                </a:solidFill>
              </a:rPr>
              <a:t>07</a:t>
            </a:r>
            <a:endParaRPr 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28813" y="3300646"/>
            <a:ext cx="0" cy="144655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C1BEE6B-AE21-4674-96BE-86D276037A60}"/>
              </a:ext>
            </a:extLst>
          </p:cNvPr>
          <p:cNvSpPr txBox="1"/>
          <p:nvPr/>
        </p:nvSpPr>
        <p:spPr>
          <a:xfrm>
            <a:off x="1891832" y="3485312"/>
            <a:ext cx="2512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SWOT </a:t>
            </a:r>
            <a:r>
              <a:rPr lang="fr-CA" sz="3200" dirty="0" err="1">
                <a:solidFill>
                  <a:schemeClr val="bg1"/>
                </a:solidFill>
              </a:rPr>
              <a:t>Review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5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Résultats de recherche d'images pour « STRATEGIC ICON »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7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43" y="2746284"/>
            <a:ext cx="2492311" cy="24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SWOT REVIEW </a:t>
            </a:r>
            <a:r>
              <a:rPr lang="en-CA" dirty="0">
                <a:solidFill>
                  <a:srgbClr val="FF0000"/>
                </a:solidFill>
              </a:rPr>
              <a:t>(supplier)</a:t>
            </a:r>
            <a:endParaRPr lang="en-CA" noProof="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791199" y="4814479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PRODUCTION CAPACITY – LABOR FORCE (OVERALL)</a:t>
            </a:r>
          </a:p>
        </p:txBody>
      </p:sp>
    </p:spTree>
    <p:extLst>
      <p:ext uri="{BB962C8B-B14F-4D97-AF65-F5344CB8AC3E}">
        <p14:creationId xmlns:p14="http://schemas.microsoft.com/office/powerpoint/2010/main" val="2142041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Résultats de recherche d'images pour « STRATEGIC ICON »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7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743" y="2746284"/>
            <a:ext cx="2492311" cy="24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SWOT REVIEW </a:t>
            </a:r>
            <a:r>
              <a:rPr lang="en-CA" dirty="0">
                <a:solidFill>
                  <a:srgbClr val="FF0000"/>
                </a:solidFill>
              </a:rPr>
              <a:t>(supplier)</a:t>
            </a:r>
            <a:endParaRPr lang="en-CA" noProof="0" dirty="0">
              <a:solidFill>
                <a:srgbClr val="FF0000"/>
              </a:solidFill>
            </a:endParaRP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PRODUCTION CAPACITY – EQUIPMENT &amp; MACHINES (OVERALL)</a:t>
            </a:r>
            <a:endParaRPr lang="en-CA" sz="1400" i="1" noProof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11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8" descr="Résultats de recherche d'images pour « compliance icon »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59"/>
          <a:stretch/>
        </p:blipFill>
        <p:spPr bwMode="auto">
          <a:xfrm>
            <a:off x="-80468" y="2612490"/>
            <a:ext cx="2004366" cy="253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235"/>
            <a:ext cx="7639423" cy="667263"/>
          </a:xfrm>
        </p:spPr>
        <p:txBody>
          <a:bodyPr/>
          <a:lstStyle/>
          <a:p>
            <a:r>
              <a:rPr lang="en-CA" dirty="0"/>
              <a:t>SWOT REVIEW </a:t>
            </a:r>
            <a:r>
              <a:rPr lang="en-CA" dirty="0">
                <a:solidFill>
                  <a:srgbClr val="FF0000"/>
                </a:solidFill>
              </a:rPr>
              <a:t>(supplier)</a:t>
            </a:r>
            <a:endParaRPr lang="en-CA" noProof="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791199" y="4814479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RISK IDENTIFICATION</a:t>
            </a:r>
            <a:endParaRPr lang="en-CA" sz="1400" i="1" noProof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11F24D-0CCF-4278-AE5D-13F9CF1F0E3D}"/>
              </a:ext>
            </a:extLst>
          </p:cNvPr>
          <p:cNvSpPr/>
          <p:nvPr/>
        </p:nvSpPr>
        <p:spPr>
          <a:xfrm>
            <a:off x="8462111" y="2201141"/>
            <a:ext cx="431626" cy="1511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635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4506049"/>
              </p:ext>
            </p:extLst>
          </p:nvPr>
        </p:nvGraphicFramePr>
        <p:xfrm>
          <a:off x="555657" y="745542"/>
          <a:ext cx="7388193" cy="424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929054" y="672708"/>
            <a:ext cx="3084300" cy="1569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Strengths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29508" y="658175"/>
            <a:ext cx="3038279" cy="1878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Weaknesses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9054" y="2737552"/>
            <a:ext cx="3084300" cy="171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Opportunities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9508" y="2737552"/>
            <a:ext cx="3092465" cy="171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Threats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24AD5F-450D-4CF9-9245-BF0FD30B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7" y="0"/>
            <a:ext cx="7639423" cy="667263"/>
          </a:xfrm>
        </p:spPr>
        <p:txBody>
          <a:bodyPr>
            <a:normAutofit/>
          </a:bodyPr>
          <a:lstStyle/>
          <a:p>
            <a:r>
              <a:rPr lang="en-CA" noProof="0" dirty="0"/>
              <a:t>SWOT REVIEW </a:t>
            </a:r>
            <a:r>
              <a:rPr lang="en-CA" sz="2700" noProof="0" dirty="0">
                <a:solidFill>
                  <a:srgbClr val="FF0000"/>
                </a:solidFill>
              </a:rPr>
              <a:t>(Category Sourcing </a:t>
            </a:r>
            <a:r>
              <a:rPr lang="en-CA" sz="2700" noProof="0" dirty="0" err="1">
                <a:solidFill>
                  <a:srgbClr val="FF0000"/>
                </a:solidFill>
              </a:rPr>
              <a:t>Mgr</a:t>
            </a:r>
            <a:r>
              <a:rPr lang="en-CA" sz="2700" noProof="0" dirty="0">
                <a:solidFill>
                  <a:srgbClr val="FF0000"/>
                </a:solidFill>
              </a:rPr>
              <a:t>)</a:t>
            </a:r>
            <a:endParaRPr lang="en-CA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83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791199" y="4660864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00" y="3329924"/>
            <a:ext cx="197657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>
                    <a:lumMod val="75000"/>
                  </a:schemeClr>
                </a:solidFill>
              </a:rPr>
              <a:t>08</a:t>
            </a:r>
            <a:endParaRPr 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28813" y="3300646"/>
            <a:ext cx="0" cy="144655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75967" y="3631973"/>
            <a:ext cx="3361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Actions </a:t>
            </a:r>
            <a:r>
              <a:rPr lang="fr-CA" sz="3200" dirty="0" err="1">
                <a:solidFill>
                  <a:schemeClr val="bg1"/>
                </a:solidFill>
              </a:rPr>
              <a:t>Review</a:t>
            </a:r>
            <a:endParaRPr lang="fr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25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2235"/>
            <a:ext cx="7639423" cy="667263"/>
          </a:xfrm>
        </p:spPr>
        <p:txBody>
          <a:bodyPr/>
          <a:lstStyle/>
          <a:p>
            <a:r>
              <a:rPr lang="en-CA" dirty="0"/>
              <a:t>ACTIONS REVIEW</a:t>
            </a:r>
            <a:endParaRPr lang="en-CA" noProof="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791199" y="4814479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45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OPEN ITEMS </a:t>
            </a:r>
          </a:p>
        </p:txBody>
      </p:sp>
      <p:pic>
        <p:nvPicPr>
          <p:cNvPr id="43" name="Picture 32" descr="Résultats de recherche d'images pour « plan icon »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53" b="3341"/>
          <a:stretch/>
        </p:blipFill>
        <p:spPr bwMode="auto">
          <a:xfrm>
            <a:off x="0" y="2981537"/>
            <a:ext cx="1870918" cy="21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82803" y="1455724"/>
            <a:ext cx="8112557" cy="30870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87838"/>
              </p:ext>
            </p:extLst>
          </p:nvPr>
        </p:nvGraphicFramePr>
        <p:xfrm>
          <a:off x="574157" y="1552359"/>
          <a:ext cx="7899992" cy="2867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5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4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6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9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Priority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Subject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Activity description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Owner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Completion date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Revised Date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Status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46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21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21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021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021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021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021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021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021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 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021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3220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646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241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791199" y="4660864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552998" y="3300646"/>
            <a:ext cx="0" cy="144655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89939" y="3300646"/>
            <a:ext cx="2512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THANK YOU!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86953" y="3250950"/>
            <a:ext cx="337887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>
                    <a:lumMod val="75000"/>
                  </a:schemeClr>
                </a:solidFill>
              </a:rPr>
              <a:t>Q&amp;A</a:t>
            </a:r>
            <a:endParaRPr 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6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791199" y="4660864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00" y="3329924"/>
            <a:ext cx="197657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>
                    <a:lumMod val="75000"/>
                  </a:schemeClr>
                </a:solidFill>
              </a:rPr>
              <a:t>01</a:t>
            </a:r>
            <a:endParaRPr 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28813" y="3300646"/>
            <a:ext cx="0" cy="144655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65754" y="3300646"/>
            <a:ext cx="2299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Attendees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1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s de recherche d'images pour « attendees icon »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044" y="3354346"/>
            <a:ext cx="2209191" cy="206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3496" y="131769"/>
            <a:ext cx="5983356" cy="717348"/>
          </a:xfrm>
        </p:spPr>
        <p:txBody>
          <a:bodyPr/>
          <a:lstStyle/>
          <a:p>
            <a:r>
              <a:rPr lang="en-CA" noProof="0" dirty="0"/>
              <a:t>ATTENDEES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791199" y="4660864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2" name="Oval 1"/>
          <p:cNvSpPr/>
          <p:nvPr/>
        </p:nvSpPr>
        <p:spPr>
          <a:xfrm>
            <a:off x="643456" y="979697"/>
            <a:ext cx="870509" cy="8924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60" y="1197979"/>
            <a:ext cx="11704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100" dirty="0" err="1">
                <a:solidFill>
                  <a:schemeClr val="bg1"/>
                </a:solidFill>
              </a:rPr>
              <a:t>Category</a:t>
            </a:r>
            <a:r>
              <a:rPr lang="fr-CA" sz="1100" dirty="0">
                <a:solidFill>
                  <a:schemeClr val="bg1"/>
                </a:solidFill>
              </a:rPr>
              <a:t> </a:t>
            </a:r>
            <a:r>
              <a:rPr lang="fr-CA" sz="1100" dirty="0" err="1">
                <a:solidFill>
                  <a:schemeClr val="bg1"/>
                </a:solidFill>
              </a:rPr>
              <a:t>Sourcing</a:t>
            </a:r>
            <a:r>
              <a:rPr lang="fr-CA" sz="1100" dirty="0">
                <a:solidFill>
                  <a:schemeClr val="bg1"/>
                </a:solidFill>
              </a:rPr>
              <a:t> Manager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217094" y="967196"/>
            <a:ext cx="870509" cy="8924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6860" y="1223876"/>
            <a:ext cx="99097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100" dirty="0" err="1">
                <a:solidFill>
                  <a:schemeClr val="bg1"/>
                </a:solidFill>
              </a:rPr>
              <a:t>Procurement</a:t>
            </a:r>
            <a:endParaRPr lang="fr-CA" sz="1100" dirty="0">
              <a:solidFill>
                <a:schemeClr val="bg1"/>
              </a:solidFill>
            </a:endParaRPr>
          </a:p>
          <a:p>
            <a:pPr algn="ctr"/>
            <a:r>
              <a:rPr lang="fr-CA" sz="1100" dirty="0">
                <a:solidFill>
                  <a:schemeClr val="bg1"/>
                </a:solidFill>
              </a:rPr>
              <a:t>Manager</a:t>
            </a:r>
          </a:p>
          <a:p>
            <a:pPr algn="ctr"/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437108" y="950696"/>
            <a:ext cx="870509" cy="8924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01907" y="1098633"/>
            <a:ext cx="7409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100" dirty="0" err="1">
                <a:solidFill>
                  <a:schemeClr val="bg1"/>
                </a:solidFill>
              </a:rPr>
              <a:t>Material</a:t>
            </a:r>
            <a:r>
              <a:rPr lang="fr-CA" sz="11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CA" sz="1100" dirty="0">
                <a:solidFill>
                  <a:schemeClr val="bg1"/>
                </a:solidFill>
              </a:rPr>
              <a:t>Manager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7049507" y="927102"/>
            <a:ext cx="870509" cy="8924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95071" y="1071649"/>
            <a:ext cx="779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100" dirty="0" err="1">
                <a:solidFill>
                  <a:schemeClr val="bg1"/>
                </a:solidFill>
              </a:rPr>
              <a:t>Quality</a:t>
            </a:r>
            <a:endParaRPr lang="fr-CA" sz="1100" dirty="0">
              <a:solidFill>
                <a:schemeClr val="bg1"/>
              </a:solidFill>
            </a:endParaRPr>
          </a:p>
          <a:p>
            <a:pPr algn="ctr"/>
            <a:r>
              <a:rPr lang="fr-CA" sz="1100" dirty="0">
                <a:solidFill>
                  <a:schemeClr val="bg1"/>
                </a:solidFill>
              </a:rPr>
              <a:t> Manager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725" y="1962968"/>
            <a:ext cx="143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>
                <a:solidFill>
                  <a:schemeClr val="accent1"/>
                </a:solidFill>
              </a:rPr>
              <a:t>xxxx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71225" y="1962968"/>
            <a:ext cx="143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>
                <a:solidFill>
                  <a:schemeClr val="accent1"/>
                </a:solidFill>
              </a:rPr>
              <a:t>xxxx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54374" y="1979239"/>
            <a:ext cx="1531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>
                <a:solidFill>
                  <a:schemeClr val="accent1"/>
                </a:solidFill>
              </a:rPr>
              <a:t>xxxx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85448" y="1979239"/>
            <a:ext cx="1749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>
                <a:solidFill>
                  <a:schemeClr val="accent1"/>
                </a:solidFill>
              </a:rPr>
              <a:t>xxxx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FD4B7A-0077-4C37-8A7E-9AFBE2218B0D}"/>
              </a:ext>
            </a:extLst>
          </p:cNvPr>
          <p:cNvSpPr/>
          <p:nvPr/>
        </p:nvSpPr>
        <p:spPr>
          <a:xfrm>
            <a:off x="7095071" y="2836865"/>
            <a:ext cx="870509" cy="8924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431A0-9CBA-4891-9372-ACD5826F2DB9}"/>
              </a:ext>
            </a:extLst>
          </p:cNvPr>
          <p:cNvSpPr txBox="1"/>
          <p:nvPr/>
        </p:nvSpPr>
        <p:spPr>
          <a:xfrm>
            <a:off x="7159070" y="3002096"/>
            <a:ext cx="74251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100" dirty="0">
                <a:solidFill>
                  <a:schemeClr val="bg1"/>
                </a:solidFill>
              </a:rPr>
              <a:t>Supplier </a:t>
            </a:r>
          </a:p>
          <a:p>
            <a:pPr algn="ctr"/>
            <a:r>
              <a:rPr lang="fr-CA" sz="1100" dirty="0" err="1">
                <a:solidFill>
                  <a:schemeClr val="bg1"/>
                </a:solidFill>
              </a:rPr>
              <a:t>Quality</a:t>
            </a:r>
            <a:r>
              <a:rPr lang="fr-CA" sz="11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CA" sz="1100" dirty="0">
                <a:solidFill>
                  <a:schemeClr val="bg1"/>
                </a:solidFill>
              </a:rPr>
              <a:t>Manager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71B2BC-3B19-446A-8AF3-B2E8E347A6EB}"/>
              </a:ext>
            </a:extLst>
          </p:cNvPr>
          <p:cNvSpPr txBox="1"/>
          <p:nvPr/>
        </p:nvSpPr>
        <p:spPr>
          <a:xfrm>
            <a:off x="6842075" y="3802115"/>
            <a:ext cx="143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>
                <a:solidFill>
                  <a:schemeClr val="accent1"/>
                </a:solidFill>
              </a:rPr>
              <a:t>xxxx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23B1FD-C421-43E0-8231-84C227754076}"/>
              </a:ext>
            </a:extLst>
          </p:cNvPr>
          <p:cNvSpPr txBox="1"/>
          <p:nvPr/>
        </p:nvSpPr>
        <p:spPr>
          <a:xfrm>
            <a:off x="2327588" y="3054275"/>
            <a:ext cx="6238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100" dirty="0">
                <a:solidFill>
                  <a:schemeClr val="bg1"/>
                </a:solidFill>
              </a:rPr>
              <a:t>Project</a:t>
            </a:r>
          </a:p>
          <a:p>
            <a:pPr algn="ctr"/>
            <a:r>
              <a:rPr lang="fr-CA" sz="1100" dirty="0">
                <a:solidFill>
                  <a:schemeClr val="bg1"/>
                </a:solidFill>
              </a:rPr>
              <a:t>Buyer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D9F9E68-654F-4E3B-A340-DB94C5A055F0}"/>
              </a:ext>
            </a:extLst>
          </p:cNvPr>
          <p:cNvSpPr/>
          <p:nvPr/>
        </p:nvSpPr>
        <p:spPr>
          <a:xfrm>
            <a:off x="3803237" y="959404"/>
            <a:ext cx="870509" cy="89245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183A50-4C54-423D-A9E0-525BA87CC9DD}"/>
              </a:ext>
            </a:extLst>
          </p:cNvPr>
          <p:cNvSpPr txBox="1"/>
          <p:nvPr/>
        </p:nvSpPr>
        <p:spPr>
          <a:xfrm>
            <a:off x="3876053" y="1071649"/>
            <a:ext cx="724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1100" dirty="0" err="1">
                <a:solidFill>
                  <a:schemeClr val="bg1"/>
                </a:solidFill>
              </a:rPr>
              <a:t>Material</a:t>
            </a:r>
            <a:r>
              <a:rPr lang="fr-CA" sz="11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CA" sz="1100" dirty="0" err="1">
                <a:solidFill>
                  <a:schemeClr val="bg1"/>
                </a:solidFill>
              </a:rPr>
              <a:t>Planner</a:t>
            </a:r>
            <a:endParaRPr lang="fr-CA" sz="11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E60294-5CFD-44A2-8269-A93DC09F98BE}"/>
              </a:ext>
            </a:extLst>
          </p:cNvPr>
          <p:cNvSpPr txBox="1"/>
          <p:nvPr/>
        </p:nvSpPr>
        <p:spPr>
          <a:xfrm>
            <a:off x="3485174" y="1962968"/>
            <a:ext cx="1435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dirty="0" err="1">
                <a:solidFill>
                  <a:schemeClr val="accent1"/>
                </a:solidFill>
              </a:rPr>
              <a:t>xxxx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2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791199" y="4660864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00" y="3329924"/>
            <a:ext cx="197657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>
                    <a:lumMod val="75000"/>
                  </a:schemeClr>
                </a:solidFill>
              </a:rPr>
              <a:t>02</a:t>
            </a:r>
            <a:endParaRPr 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28813" y="3300646"/>
            <a:ext cx="0" cy="144655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65754" y="3300646"/>
            <a:ext cx="2512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Performance Review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4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8" descr="Image result for target ic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62" y="2158568"/>
            <a:ext cx="637763" cy="63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Image result for target ic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66" y="2158155"/>
            <a:ext cx="637763" cy="63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arget icon">
            <a:hlinkClick r:id="rId3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31" y="2154613"/>
            <a:ext cx="637763" cy="63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ésultats de recherche d'images pour « PERFORMANCE REVIEW ICON »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2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2" b="26882"/>
          <a:stretch/>
        </p:blipFill>
        <p:spPr bwMode="auto">
          <a:xfrm>
            <a:off x="0" y="3378581"/>
            <a:ext cx="2193694" cy="17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PERFORMANCE REVIEW</a:t>
            </a:r>
            <a:endParaRPr lang="en-CA" sz="2800" noProof="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1" y="1200107"/>
            <a:ext cx="7781636" cy="636431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BU NAME</a:t>
            </a:r>
          </a:p>
          <a:p>
            <a:pPr marL="0" indent="0" algn="ctr"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(PLANT NAME)</a:t>
            </a:r>
          </a:p>
        </p:txBody>
      </p:sp>
      <p:pic>
        <p:nvPicPr>
          <p:cNvPr id="9" name="irc_mi" descr="Résultats de recherche d'images pour « on time delivery icon »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55" y="2585086"/>
            <a:ext cx="509588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etail-icon-img" descr="buyer, client, customer, intermediate, management, meeting, seller icon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692" y="2482604"/>
            <a:ext cx="574558" cy="57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KEY PERFOMANCE INDICATORS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3181" y="2291398"/>
            <a:ext cx="7835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accent1"/>
                </a:solidFill>
              </a:rPr>
              <a:t>99%</a:t>
            </a:r>
          </a:p>
        </p:txBody>
      </p:sp>
      <p:pic>
        <p:nvPicPr>
          <p:cNvPr id="74" name="irc_mi" descr="Résultats de recherche d'images pour « QUALITY ICON »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73" y="2554989"/>
            <a:ext cx="516731" cy="5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4737404" y="2159134"/>
            <a:ext cx="84550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accent1"/>
                </a:solidFill>
              </a:rPr>
              <a:t>0</a:t>
            </a:r>
          </a:p>
          <a:p>
            <a:pPr algn="ctr"/>
            <a:r>
              <a:rPr lang="fr-CA" sz="1100" dirty="0" err="1">
                <a:solidFill>
                  <a:schemeClr val="accent1"/>
                </a:solidFill>
              </a:rPr>
              <a:t>Defects</a:t>
            </a:r>
            <a:endParaRPr lang="fr-CA" sz="1100" dirty="0">
              <a:solidFill>
                <a:schemeClr val="accent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44722" y="2302028"/>
            <a:ext cx="7835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400" dirty="0">
                <a:solidFill>
                  <a:schemeClr val="accent1"/>
                </a:solidFill>
              </a:rPr>
              <a:t>99%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0558E-F869-4766-A319-BF370D322B47}"/>
              </a:ext>
            </a:extLst>
          </p:cNvPr>
          <p:cNvSpPr txBox="1"/>
          <p:nvPr/>
        </p:nvSpPr>
        <p:spPr>
          <a:xfrm>
            <a:off x="3640795" y="3577287"/>
            <a:ext cx="154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QUALITY CONFORMANCE 6M AVERAGE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BD17B5F-D5EF-4304-97D0-4B3ECAFF73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4" y="4788882"/>
            <a:ext cx="2614748" cy="3224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5130AE-F3DA-4114-8AD2-13FFBA2B10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8715" y="4803869"/>
            <a:ext cx="3155285" cy="2875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A967C3-BD9E-466F-9A16-1A3BA7C523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13848" y="4803869"/>
            <a:ext cx="2977351" cy="295179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08889"/>
              </p:ext>
            </p:extLst>
          </p:nvPr>
        </p:nvGraphicFramePr>
        <p:xfrm>
          <a:off x="949191" y="2303387"/>
          <a:ext cx="2469355" cy="15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169600"/>
              </p:ext>
            </p:extLst>
          </p:nvPr>
        </p:nvGraphicFramePr>
        <p:xfrm>
          <a:off x="5287263" y="2179766"/>
          <a:ext cx="2436283" cy="174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8" name="TextBox 1">
            <a:extLst>
              <a:ext uri="{FF2B5EF4-FFF2-40B4-BE49-F238E27FC236}">
                <a16:creationId xmlns:a16="http://schemas.microsoft.com/office/drawing/2014/main" id="{782FDB2C-27EA-4C2A-9E38-4FA3DE3DA70B}"/>
              </a:ext>
            </a:extLst>
          </p:cNvPr>
          <p:cNvSpPr txBox="1"/>
          <p:nvPr/>
        </p:nvSpPr>
        <p:spPr>
          <a:xfrm>
            <a:off x="4119240" y="3089911"/>
            <a:ext cx="666140" cy="32257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fld id="{E5F07982-5E08-4795-982C-44583C00FF6D}" type="TxLink">
              <a:rPr lang="en-US" sz="1400" b="1" i="0" u="none" strike="noStrike">
                <a:solidFill>
                  <a:schemeClr val="accent1"/>
                </a:solidFill>
                <a:latin typeface="Calibri"/>
              </a:rPr>
              <a:pPr algn="ctr"/>
              <a:t>1068</a:t>
            </a:fld>
            <a:endParaRPr lang="en-US" sz="1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08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Résultats de recherche d'images pour « PERFORMANCE REVIEW ICON »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2" b="26882"/>
          <a:stretch/>
        </p:blipFill>
        <p:spPr bwMode="auto">
          <a:xfrm>
            <a:off x="0" y="3378581"/>
            <a:ext cx="2193694" cy="17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PERFORMANCE REVIEW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1" y="934010"/>
            <a:ext cx="7781636" cy="636431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BU NAME</a:t>
            </a:r>
          </a:p>
          <a:p>
            <a:pPr marL="0" indent="0" algn="ctr"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(PLANT NAME)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DATE-QUANTITY-QUALITY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765E2-DAF7-40B3-AB5D-9AA63BC9A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52" y="1601269"/>
            <a:ext cx="8481391" cy="339480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EA199D0-73DA-420D-A8EE-26BE88DE7D3F}"/>
              </a:ext>
            </a:extLst>
          </p:cNvPr>
          <p:cNvSpPr/>
          <p:nvPr/>
        </p:nvSpPr>
        <p:spPr>
          <a:xfrm>
            <a:off x="5605669" y="2162215"/>
            <a:ext cx="3286539" cy="21977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2C69B1-43B0-4412-92FE-8E8BCD7BAC91}"/>
              </a:ext>
            </a:extLst>
          </p:cNvPr>
          <p:cNvSpPr/>
          <p:nvPr/>
        </p:nvSpPr>
        <p:spPr>
          <a:xfrm>
            <a:off x="3346174" y="2262663"/>
            <a:ext cx="1298712" cy="14821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48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6368073" y="2026735"/>
            <a:ext cx="757869" cy="78010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995410" y="2026735"/>
            <a:ext cx="759311" cy="77589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3" name="Picture 2" descr="Résultats de recherche d'images pour « PERFORMANCE REVIEW ICON »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2" b="26882"/>
          <a:stretch/>
        </p:blipFill>
        <p:spPr bwMode="auto">
          <a:xfrm>
            <a:off x="0" y="3378581"/>
            <a:ext cx="2193694" cy="17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/>
              <a:t>PERFORMANCE REVIEW</a:t>
            </a:r>
            <a:endParaRPr lang="en-CA" noProof="0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791199" y="4660864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44122" y="1097274"/>
            <a:ext cx="7781636" cy="658377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BU NAME</a:t>
            </a:r>
          </a:p>
        </p:txBody>
      </p:sp>
      <p:pic>
        <p:nvPicPr>
          <p:cNvPr id="12" name="irc_mi" descr="Résultats de recherche d'images pour « QUALITY ICON »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99" y="2109143"/>
            <a:ext cx="565322" cy="56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detail-icon-img" descr="buyer, client, customer, intermediate, management, meeting, seller icon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5" y="2032173"/>
            <a:ext cx="566947" cy="56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24555"/>
              </p:ext>
            </p:extLst>
          </p:nvPr>
        </p:nvGraphicFramePr>
        <p:xfrm>
          <a:off x="981110" y="2954947"/>
          <a:ext cx="1960474" cy="220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603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58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A" sz="1200" dirty="0"/>
                        <a:t>XXXXXXXXXXXXX</a:t>
                      </a:r>
                      <a:endParaRPr lang="fr-CA" sz="1200" u="none" dirty="0"/>
                    </a:p>
                    <a:p>
                      <a:pPr marL="285750" indent="-285750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fr-CA" sz="1200" u="sng" dirty="0"/>
                    </a:p>
                    <a:p>
                      <a:pPr marL="285750" indent="-285750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fr-CA" sz="1200" u="sng" dirty="0"/>
                    </a:p>
                    <a:p>
                      <a:pPr marL="285750" indent="-285750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fr-CA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115019"/>
              </p:ext>
            </p:extLst>
          </p:nvPr>
        </p:nvGraphicFramePr>
        <p:xfrm>
          <a:off x="3479572" y="2900890"/>
          <a:ext cx="1962938" cy="410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8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726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CA" sz="1200" dirty="0"/>
                        <a:t>XXXXXXXXXXXXXX</a:t>
                      </a:r>
                    </a:p>
                    <a:p>
                      <a:pPr marL="285750" indent="-285750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endParaRPr lang="fr-CA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726">
                <a:tc>
                  <a:txBody>
                    <a:bodyPr/>
                    <a:lstStyle/>
                    <a:p>
                      <a:pPr marL="0" indent="0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endParaRPr lang="fr-CA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278013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942555"/>
              </p:ext>
            </p:extLst>
          </p:nvPr>
        </p:nvGraphicFramePr>
        <p:xfrm>
          <a:off x="5766897" y="2965782"/>
          <a:ext cx="1962938" cy="2161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184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919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1">
                            <a:lumMod val="6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XXXXXXXXXXX</a:t>
                      </a:r>
                      <a:endParaRPr lang="en-US" sz="1200" u="none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Content Placeholder 4"/>
          <p:cNvSpPr>
            <a:spLocks noGrp="1"/>
          </p:cNvSpPr>
          <p:nvPr>
            <p:ph sz="quarter" idx="12"/>
          </p:nvPr>
        </p:nvSpPr>
        <p:spPr>
          <a:xfrm>
            <a:off x="488841" y="903183"/>
            <a:ext cx="7858779" cy="25778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KPI ANALYSIS</a:t>
            </a:r>
            <a:endParaRPr lang="en-CA" sz="1400" i="1" noProof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572772" y="2026735"/>
            <a:ext cx="809634" cy="7767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rc_mi" descr="Résultats de recherche d'images pour « on time delivery icon »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5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746" y="2097349"/>
            <a:ext cx="567477" cy="5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0532" y="2788899"/>
            <a:ext cx="1653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accent1"/>
                </a:solidFill>
              </a:rPr>
              <a:t>ON TIME </a:t>
            </a:r>
          </a:p>
          <a:p>
            <a:pPr algn="ctr">
              <a:defRPr/>
            </a:pPr>
            <a:r>
              <a:rPr lang="en-US" sz="1100" dirty="0">
                <a:solidFill>
                  <a:schemeClr val="accent1"/>
                </a:solidFill>
              </a:rPr>
              <a:t>DELIVERY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8645" y="2806837"/>
            <a:ext cx="1316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QUALITY CONFORMANCE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6193" y="2806837"/>
            <a:ext cx="1995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1"/>
                </a:solidFill>
              </a:rPr>
              <a:t>QUANTITY </a:t>
            </a:r>
          </a:p>
          <a:p>
            <a:pPr algn="ctr"/>
            <a:r>
              <a:rPr lang="en-US" sz="1100" dirty="0">
                <a:solidFill>
                  <a:schemeClr val="accent1"/>
                </a:solidFill>
              </a:rPr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275574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791199" y="4660864"/>
            <a:ext cx="2895600" cy="187459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© Copyright Camso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00" y="3329924"/>
            <a:ext cx="1976574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>
                    <a:lumMod val="75000"/>
                  </a:schemeClr>
                </a:solidFill>
              </a:rPr>
              <a:t>03</a:t>
            </a:r>
            <a:endParaRPr lang="en-US" sz="8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1828813" y="3300646"/>
            <a:ext cx="0" cy="144655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65754" y="3300646"/>
            <a:ext cx="2512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Projects Review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705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_Point_template_16_9">
  <a:themeElements>
    <a:clrScheme name="Personnalisée 2">
      <a:dk1>
        <a:srgbClr val="000000"/>
      </a:dk1>
      <a:lt1>
        <a:sysClr val="window" lastClr="FFFFFF"/>
      </a:lt1>
      <a:dk2>
        <a:srgbClr val="000000"/>
      </a:dk2>
      <a:lt2>
        <a:srgbClr val="DFDFDF"/>
      </a:lt2>
      <a:accent1>
        <a:srgbClr val="0057B8"/>
      </a:accent1>
      <a:accent2>
        <a:srgbClr val="000000"/>
      </a:accent2>
      <a:accent3>
        <a:srgbClr val="474746"/>
      </a:accent3>
      <a:accent4>
        <a:srgbClr val="777877"/>
      </a:accent4>
      <a:accent5>
        <a:srgbClr val="B2B3B2"/>
      </a:accent5>
      <a:accent6>
        <a:srgbClr val="213D67"/>
      </a:accent6>
      <a:hlink>
        <a:srgbClr val="0057B8"/>
      </a:hlink>
      <a:folHlink>
        <a:srgbClr val="213D6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e 2">
    <a:dk1>
      <a:srgbClr val="000000"/>
    </a:dk1>
    <a:lt1>
      <a:sysClr val="window" lastClr="FFFFFF"/>
    </a:lt1>
    <a:dk2>
      <a:srgbClr val="000000"/>
    </a:dk2>
    <a:lt2>
      <a:srgbClr val="DFDFDF"/>
    </a:lt2>
    <a:accent1>
      <a:srgbClr val="0057B8"/>
    </a:accent1>
    <a:accent2>
      <a:srgbClr val="000000"/>
    </a:accent2>
    <a:accent3>
      <a:srgbClr val="474746"/>
    </a:accent3>
    <a:accent4>
      <a:srgbClr val="777877"/>
    </a:accent4>
    <a:accent5>
      <a:srgbClr val="B2B3B2"/>
    </a:accent5>
    <a:accent6>
      <a:srgbClr val="213D67"/>
    </a:accent6>
    <a:hlink>
      <a:srgbClr val="0057B8"/>
    </a:hlink>
    <a:folHlink>
      <a:srgbClr val="213D67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华文新魏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a42e56b-bc88-4832-895c-a5c8772d8fb2">Z3ZR4PWJDZ74-82-216</_dlc_DocId>
    <_dlc_DocIdUrl xmlns="ca42e56b-bc88-4832-895c-a5c8772d8fb2">
      <Url>https://intranet.camso.co/teams/GP/_layouts/DocIdRedir.aspx?ID=Z3ZR4PWJDZ74-82-216</Url>
      <Description>Z3ZR4PWJDZ74-82-216</Description>
    </_dlc_DocIdUrl>
    <Actions xmlns="be1a8565-f7b4-429e-9beb-d158742505c7" xsi:nil="true"/>
    <Source xmlns="be1a8565-f7b4-429e-9beb-d158742505c7">GP</Source>
    <comment xmlns="be1a8565-f7b4-429e-9beb-d158742505c7" xsi:nil="true"/>
    <IWAE_4ee9141b_x002d_fdd1_x002d_4f55_x002d_9cbd_x002d_5c4276329616 xmlns="be1a8565-f7b4-429e-9beb-d158742505c7" xsi:nil="true"/>
    <Document_x0020_Status xmlns="be1a8565-f7b4-429e-9beb-d158742505c7" xsi:nil="true"/>
    <_wfo xmlns="be1a8565-f7b4-429e-9beb-d158742505c7">Undefined</_wfo>
    <approvers xmlns="be1a8565-f7b4-429e-9beb-d158742505c7">
      <UserInfo>
        <DisplayName/>
        <AccountId xsi:nil="true"/>
        <AccountType/>
      </UserInfo>
    </approvers>
    <_Stream xmlns="be1a8565-f7b4-429e-9beb-d158742505c7">
      <Value>5</Value>
      <Value>2</Value>
      <Value>1</Value>
      <Value>4</Value>
    </_Stream>
    <ah xmlns="be1a8565-f7b4-429e-9beb-d158742505c7">5a72efcc-4e75-4fa2-9b0c-539835d7b342</ah>
    <IWAE_5267aa77_x002d_000b_x002d_4e23_x002d_8ef1_x002d_5dc9edf6e6f0 xmlns="be1a8565-f7b4-429e-9beb-d158742505c7" xsi:nil="true"/>
    <Language xmlns="be1a8565-f7b4-429e-9beb-d158742505c7">1</Language>
    <Communication xmlns="be1a8565-f7b4-429e-9beb-d158742505c7">2</Communication>
    <Doc_x002f_Tool_x0020_Type xmlns="be1a8565-f7b4-429e-9beb-d158742505c7">44</Doc_x002f_Tool_x0020_Type>
    <Phase xmlns="be1a8565-f7b4-429e-9beb-d158742505c7">27</Phas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DDEA4518A494C83CF52CBBAADDFB7" ma:contentTypeVersion="36" ma:contentTypeDescription="Create a new document." ma:contentTypeScope="" ma:versionID="77285604bbd5d664a8e843f63357a910">
  <xsd:schema xmlns:xsd="http://www.w3.org/2001/XMLSchema" xmlns:xs="http://www.w3.org/2001/XMLSchema" xmlns:p="http://schemas.microsoft.com/office/2006/metadata/properties" xmlns:ns2="be1a8565-f7b4-429e-9beb-d158742505c7" xmlns:ns3="ca42e56b-bc88-4832-895c-a5c8772d8fb2" targetNamespace="http://schemas.microsoft.com/office/2006/metadata/properties" ma:root="true" ma:fieldsID="0ac19c48f511c0fa49d5cf676e7d3770" ns2:_="" ns3:_="">
    <xsd:import namespace="be1a8565-f7b4-429e-9beb-d158742505c7"/>
    <xsd:import namespace="ca42e56b-bc88-4832-895c-a5c8772d8fb2"/>
    <xsd:element name="properties">
      <xsd:complexType>
        <xsd:sequence>
          <xsd:element name="documentManagement">
            <xsd:complexType>
              <xsd:all>
                <xsd:element ref="ns2:_Stream" minOccurs="0"/>
                <xsd:element ref="ns2:Language" minOccurs="0"/>
                <xsd:element ref="ns2:Communication" minOccurs="0"/>
                <xsd:element ref="ns2:Document_x0020_Status" minOccurs="0"/>
                <xsd:element ref="ns2:Actions" minOccurs="0"/>
                <xsd:element ref="ns2:IWAE_4ee9141b_x002d_fdd1_x002d_4f55_x002d_9cbd_x002d_5c4276329616" minOccurs="0"/>
                <xsd:element ref="ns3:_dlc_DocId" minOccurs="0"/>
                <xsd:element ref="ns3:_dlc_DocIdUrl" minOccurs="0"/>
                <xsd:element ref="ns3:_dlc_DocIdPersistId" minOccurs="0"/>
                <xsd:element ref="ns2:_Stream_x003a_1st_txt" minOccurs="0"/>
                <xsd:element ref="ns2:_Stream_x003a_2nd_txt" minOccurs="0"/>
                <xsd:element ref="ns2:Doc_x002f_Tool_x0020_Type"/>
                <xsd:element ref="ns2:Source" minOccurs="0"/>
                <xsd:element ref="ns2:_wfo" minOccurs="0"/>
                <xsd:element ref="ns2:ah" minOccurs="0"/>
                <xsd:element ref="ns2:approvers" minOccurs="0"/>
                <xsd:element ref="ns2:comment" minOccurs="0"/>
                <xsd:element ref="ns2:IWAE_5267aa77_x002d_000b_x002d_4e23_x002d_8ef1_x002d_5dc9edf6e6f0" minOccurs="0"/>
                <xsd:element ref="ns2:Pha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a8565-f7b4-429e-9beb-d158742505c7" elementFormDefault="qualified">
    <xsd:import namespace="http://schemas.microsoft.com/office/2006/documentManagement/types"/>
    <xsd:import namespace="http://schemas.microsoft.com/office/infopath/2007/PartnerControls"/>
    <xsd:element name="_Stream" ma:index="2" nillable="true" ma:displayName="Stream" ma:list="{be5b2911-5291-45fb-9ded-8540d9b8909f}" ma:internalName="_Stream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" ma:index="3" nillable="true" ma:displayName="Language" ma:list="{648989ca-258d-4441-8e57-89e928acb28f}" ma:internalName="Language" ma:showField="Language">
      <xsd:simpleType>
        <xsd:restriction base="dms:Lookup"/>
      </xsd:simpleType>
    </xsd:element>
    <xsd:element name="Communication" ma:index="4" nillable="true" ma:displayName="Communication" ma:list="{648989ca-258d-4441-8e57-89e928acb28f}" ma:internalName="Communication" ma:showField="Facing">
      <xsd:simpleType>
        <xsd:restriction base="dms:Lookup"/>
      </xsd:simpleType>
    </xsd:element>
    <xsd:element name="Document_x0020_Status" ma:index="5" nillable="true" ma:displayName="Document Status" ma:list="{648989ca-258d-4441-8e57-89e928acb28f}" ma:internalName="Document_x0020_Status" ma:showField="Document_x0020_Status">
      <xsd:simpleType>
        <xsd:restriction base="dms:Lookup"/>
      </xsd:simpleType>
    </xsd:element>
    <xsd:element name="Actions" ma:index="6" nillable="true" ma:displayName="Actions" ma:hidden="true" ma:internalName="Actions" ma:readOnly="false">
      <xsd:simpleType>
        <xsd:restriction base="dms:Unknown"/>
      </xsd:simpleType>
    </xsd:element>
    <xsd:element name="IWAE_4ee9141b_x002d_fdd1_x002d_4f55_x002d_9cbd_x002d_5c4276329616" ma:index="7" nillable="true" ma:displayName="Set to Obsolete" ma:internalName="IWAE_4ee9141b_x002d_fdd1_x002d_4f55_x002d_9cbd_x002d_5c4276329616">
      <xsd:simpleType>
        <xsd:restriction base="dms:Unknown"/>
      </xsd:simpleType>
    </xsd:element>
    <xsd:element name="_Stream_x003a_1st_txt" ma:index="13" nillable="true" ma:displayName="_Stream:1st_txt" ma:list="{be5b2911-5291-45fb-9ded-8540d9b8909f}" ma:internalName="_Stream_x003a_1st_txt" ma:readOnly="true" ma:showField="_x0031_st_txt" ma:web="03f50d86-7e84-4bfe-b1c2-125a59adaa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Stream_x003a_2nd_txt" ma:index="14" nillable="true" ma:displayName="_Stream:2nd_txt" ma:list="{be5b2911-5291-45fb-9ded-8540d9b8909f}" ma:internalName="_Stream_x003a_2nd_txt" ma:readOnly="true" ma:showField="_x0032_nd_txt" ma:web="03f50d86-7e84-4bfe-b1c2-125a59adaa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_x002f_Tool_x0020_Type" ma:index="19" ma:displayName="Doc/Tool Type" ma:list="{648989ca-258d-4441-8e57-89e928acb28f}" ma:internalName="Doc_x002f_Tool_x0020_Type" ma:showField="Doc_x002f_Tool_x0020_Type">
      <xsd:simpleType>
        <xsd:restriction base="dms:Lookup"/>
      </xsd:simpleType>
    </xsd:element>
    <xsd:element name="Source" ma:index="20" nillable="true" ma:displayName="Source" ma:default="GP" ma:format="Dropdown" ma:internalName="Source">
      <xsd:simpleType>
        <xsd:union memberTypes="dms:Text">
          <xsd:simpleType>
            <xsd:restriction base="dms:Choice">
              <xsd:enumeration value="GP"/>
              <xsd:enumeration value="Finance"/>
              <xsd:enumeration value="Legal"/>
              <xsd:enumeration value="Marketing"/>
              <xsd:enumeration value="ACE"/>
              <xsd:enumeration value="PMO"/>
              <xsd:enumeration value="HR"/>
            </xsd:restriction>
          </xsd:simpleType>
        </xsd:union>
      </xsd:simpleType>
    </xsd:element>
    <xsd:element name="_wfo" ma:index="21" nillable="true" ma:displayName="_wfo" ma:default="Undefined" ma:internalName="_wfo">
      <xsd:simpleType>
        <xsd:restriction base="dms:Text">
          <xsd:maxLength value="15"/>
        </xsd:restriction>
      </xsd:simpleType>
    </xsd:element>
    <xsd:element name="ah" ma:index="22" nillable="true" ma:displayName="Approval History" ma:internalName="ah">
      <xsd:simpleType>
        <xsd:restriction base="dms:Unknown"/>
      </xsd:simpleType>
    </xsd:element>
    <xsd:element name="approvers" ma:index="23" nillable="true" ma:displayName="approvers" ma:list="UserInfo" ma:SharePointGroup="0" ma:internalName="approv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mment" ma:index="24" nillable="true" ma:displayName="comment" ma:internalName="comment">
      <xsd:simpleType>
        <xsd:restriction base="dms:Note">
          <xsd:maxLength value="255"/>
        </xsd:restriction>
      </xsd:simpleType>
    </xsd:element>
    <xsd:element name="IWAE_5267aa77_x002d_000b_x002d_4e23_x002d_8ef1_x002d_5dc9edf6e6f0" ma:index="25" nillable="true" ma:displayName="Run Approval Workflow (disabled)" ma:internalName="IWAE_5267aa77_x002d_000b_x002d_4e23_x002d_8ef1_x002d_5dc9edf6e6f0">
      <xsd:simpleType>
        <xsd:restriction base="dms:Unknown"/>
      </xsd:simpleType>
    </xsd:element>
    <xsd:element name="Phase" ma:index="26" nillable="true" ma:displayName="Phase" ma:list="{648989ca-258d-4441-8e57-89e928acb28f}" ma:internalName="Phase" ma:showField="Phas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2e56b-bc88-4832-895c-a5c8772d8fb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591273-E82B-4036-AF3A-E24CB7AAD62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C8685E9-DA07-4291-A87A-402038EFA7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FEB72F-EB0B-42A4-AC18-14E94DBDD04E}">
  <ds:schemaRefs>
    <ds:schemaRef ds:uri="http://purl.org/dc/terms/"/>
    <ds:schemaRef ds:uri="http://schemas.microsoft.com/office/2006/documentManagement/types"/>
    <ds:schemaRef ds:uri="be1a8565-f7b4-429e-9beb-d158742505c7"/>
    <ds:schemaRef ds:uri="http://purl.org/dc/elements/1.1/"/>
    <ds:schemaRef ds:uri="http://schemas.microsoft.com/office/2006/metadata/properties"/>
    <ds:schemaRef ds:uri="ca42e56b-bc88-4832-895c-a5c8772d8fb2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2A97AEB-21EB-470F-8F18-3D9868B293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1a8565-f7b4-429e-9beb-d158742505c7"/>
    <ds:schemaRef ds:uri="ca42e56b-bc88-4832-895c-a5c8772d8f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Power_Point_template_16_9</Template>
  <TotalTime>4</TotalTime>
  <Words>992</Words>
  <Application>Microsoft Office PowerPoint</Application>
  <PresentationFormat>Affichage à l'écran (16:9)</PresentationFormat>
  <Paragraphs>358</Paragraphs>
  <Slides>29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Power_Point_template_16_9</vt:lpstr>
      <vt:lpstr>QBR Commodity Name</vt:lpstr>
      <vt:lpstr>AGENDA</vt:lpstr>
      <vt:lpstr>Présentation PowerPoint</vt:lpstr>
      <vt:lpstr>ATTENDEES  </vt:lpstr>
      <vt:lpstr>Présentation PowerPoint</vt:lpstr>
      <vt:lpstr>PERFORMANCE REVIEW</vt:lpstr>
      <vt:lpstr>PERFORMANCE REVIEW</vt:lpstr>
      <vt:lpstr>PERFORMANCE REVIEW</vt:lpstr>
      <vt:lpstr>Présentation PowerPoint</vt:lpstr>
      <vt:lpstr>PROJECTS REVIEW</vt:lpstr>
      <vt:lpstr>PROJECT REVIEW (Proc. Manager)</vt:lpstr>
      <vt:lpstr>Présentation PowerPoint</vt:lpstr>
      <vt:lpstr>INNOVATION (supplier)</vt:lpstr>
      <vt:lpstr>INNOVATION</vt:lpstr>
      <vt:lpstr>Présentation PowerPoint</vt:lpstr>
      <vt:lpstr>STRATEGIC REVIEW</vt:lpstr>
      <vt:lpstr>STRATEGIC REVIEW</vt:lpstr>
      <vt:lpstr>STRATEGIC REVIEW (Category sourcing + Proc Mgrs)</vt:lpstr>
      <vt:lpstr>Présentation PowerPoint</vt:lpstr>
      <vt:lpstr>SUPPLIER COMPLIANCE</vt:lpstr>
      <vt:lpstr>SUPPLIER COMPLIANCE</vt:lpstr>
      <vt:lpstr>Présentation PowerPoint</vt:lpstr>
      <vt:lpstr>SWOT REVIEW (supplier)</vt:lpstr>
      <vt:lpstr>SWOT REVIEW (supplier)</vt:lpstr>
      <vt:lpstr>SWOT REVIEW (supplier)</vt:lpstr>
      <vt:lpstr>SWOT REVIEW (Category Sourcing Mgr)</vt:lpstr>
      <vt:lpstr>Présentation PowerPoint</vt:lpstr>
      <vt:lpstr>ACTIONS REVIEW</vt:lpstr>
      <vt:lpstr>Présentation PowerPoint</vt:lpstr>
    </vt:vector>
  </TitlesOfParts>
  <Company>Camoplast Solideal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page. It can be on 2 lines.</dc:title>
  <dc:creator>Charles Laflamme</dc:creator>
  <cp:lastModifiedBy>Nordin Mimouni</cp:lastModifiedBy>
  <cp:revision>288</cp:revision>
  <cp:lastPrinted>2017-10-05T17:10:51Z</cp:lastPrinted>
  <dcterms:created xsi:type="dcterms:W3CDTF">2015-07-03T15:25:01Z</dcterms:created>
  <dcterms:modified xsi:type="dcterms:W3CDTF">2019-06-01T12:31:30Z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0x010100058DDEA4518A494C83CF52CBBAADDFB7</vt:lpwstr>
  </property>
  <property fmtid="{D5CDD505-2E9C-101B-9397-08002B2CF9AE}" pid="3" name="_dlc_DocIdItemGuid">
    <vt:lpwstr>ef18ec2a-1e6a-4172-970e-f30872204622</vt:lpwstr>
  </property>
  <property fmtid="{D5CDD505-2E9C-101B-9397-08002B2CF9AE}" pid="4" name="Order">
    <vt:r8>21600</vt:r8>
  </property>
</Properties>
</file>